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83"/>
  </p:notesMasterIdLst>
  <p:handoutMasterIdLst>
    <p:handoutMasterId r:id="rId84"/>
  </p:handoutMasterIdLst>
  <p:sldIdLst>
    <p:sldId id="564" r:id="rId2"/>
    <p:sldId id="389" r:id="rId3"/>
    <p:sldId id="519" r:id="rId4"/>
    <p:sldId id="379" r:id="rId5"/>
    <p:sldId id="417" r:id="rId6"/>
    <p:sldId id="521" r:id="rId7"/>
    <p:sldId id="496" r:id="rId8"/>
    <p:sldId id="492" r:id="rId9"/>
    <p:sldId id="551" r:id="rId10"/>
    <p:sldId id="418" r:id="rId11"/>
    <p:sldId id="419" r:id="rId12"/>
    <p:sldId id="571" r:id="rId13"/>
    <p:sldId id="490" r:id="rId14"/>
    <p:sldId id="556" r:id="rId15"/>
    <p:sldId id="491" r:id="rId16"/>
    <p:sldId id="577" r:id="rId17"/>
    <p:sldId id="565" r:id="rId18"/>
    <p:sldId id="569" r:id="rId19"/>
    <p:sldId id="522" r:id="rId20"/>
    <p:sldId id="557" r:id="rId21"/>
    <p:sldId id="566" r:id="rId22"/>
    <p:sldId id="578" r:id="rId23"/>
    <p:sldId id="574" r:id="rId24"/>
    <p:sldId id="583" r:id="rId25"/>
    <p:sldId id="572" r:id="rId26"/>
    <p:sldId id="528" r:id="rId27"/>
    <p:sldId id="548" r:id="rId28"/>
    <p:sldId id="547" r:id="rId29"/>
    <p:sldId id="573" r:id="rId30"/>
    <p:sldId id="267" r:id="rId31"/>
    <p:sldId id="268" r:id="rId32"/>
    <p:sldId id="523" r:id="rId33"/>
    <p:sldId id="580" r:id="rId34"/>
    <p:sldId id="399" r:id="rId35"/>
    <p:sldId id="400" r:id="rId36"/>
    <p:sldId id="550" r:id="rId37"/>
    <p:sldId id="401" r:id="rId38"/>
    <p:sldId id="581" r:id="rId39"/>
    <p:sldId id="495" r:id="rId40"/>
    <p:sldId id="494" r:id="rId41"/>
    <p:sldId id="493" r:id="rId42"/>
    <p:sldId id="502" r:id="rId43"/>
    <p:sldId id="579" r:id="rId44"/>
    <p:sldId id="582" r:id="rId45"/>
    <p:sldId id="527" r:id="rId46"/>
    <p:sldId id="402" r:id="rId47"/>
    <p:sldId id="403" r:id="rId48"/>
    <p:sldId id="404" r:id="rId49"/>
    <p:sldId id="405" r:id="rId50"/>
    <p:sldId id="406" r:id="rId51"/>
    <p:sldId id="407" r:id="rId52"/>
    <p:sldId id="408" r:id="rId53"/>
    <p:sldId id="409" r:id="rId54"/>
    <p:sldId id="410" r:id="rId55"/>
    <p:sldId id="411" r:id="rId56"/>
    <p:sldId id="412" r:id="rId57"/>
    <p:sldId id="413" r:id="rId58"/>
    <p:sldId id="414" r:id="rId59"/>
    <p:sldId id="415" r:id="rId60"/>
    <p:sldId id="416" r:id="rId61"/>
    <p:sldId id="576" r:id="rId62"/>
    <p:sldId id="423" r:id="rId63"/>
    <p:sldId id="424" r:id="rId64"/>
    <p:sldId id="525" r:id="rId65"/>
    <p:sldId id="529" r:id="rId66"/>
    <p:sldId id="552" r:id="rId67"/>
    <p:sldId id="425" r:id="rId68"/>
    <p:sldId id="426" r:id="rId69"/>
    <p:sldId id="427" r:id="rId70"/>
    <p:sldId id="428" r:id="rId71"/>
    <p:sldId id="429" r:id="rId72"/>
    <p:sldId id="430" r:id="rId73"/>
    <p:sldId id="431" r:id="rId74"/>
    <p:sldId id="432" r:id="rId75"/>
    <p:sldId id="433" r:id="rId76"/>
    <p:sldId id="272" r:id="rId77"/>
    <p:sldId id="262" r:id="rId78"/>
    <p:sldId id="382" r:id="rId79"/>
    <p:sldId id="261" r:id="rId80"/>
    <p:sldId id="383" r:id="rId81"/>
    <p:sldId id="505" r:id="rId82"/>
  </p:sldIdLst>
  <p:sldSz cx="9144000" cy="6858000" type="screen4x3"/>
  <p:notesSz cx="7010400" cy="9236075"/>
  <p:custDataLst>
    <p:tags r:id="rId85"/>
  </p:custDataLst>
  <p:defaultTextStyle>
    <a:defPPr>
      <a:defRPr lang="pt-BR"/>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3366FF"/>
    <a:srgbClr val="0000FF"/>
    <a:srgbClr val="FF3300"/>
    <a:srgbClr val="CC99FF"/>
    <a:srgbClr val="FFFF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32" autoAdjust="0"/>
  </p:normalViewPr>
  <p:slideViewPr>
    <p:cSldViewPr>
      <p:cViewPr varScale="1">
        <p:scale>
          <a:sx n="143" d="100"/>
          <a:sy n="143" d="100"/>
        </p:scale>
        <p:origin x="-437" y="-72"/>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slide" Target="slides/slide42.xml"/><Relationship Id="rId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1" y="0"/>
            <a:ext cx="3038649" cy="462119"/>
          </a:xfrm>
          <a:prstGeom prst="rect">
            <a:avLst/>
          </a:prstGeom>
          <a:noFill/>
          <a:ln w="9525">
            <a:noFill/>
            <a:miter lim="800000"/>
            <a:headEnd/>
            <a:tailEnd/>
          </a:ln>
          <a:effectLst/>
        </p:spPr>
        <p:txBody>
          <a:bodyPr vert="horz" wrap="square" lIns="92825" tIns="46412" rIns="92825" bIns="46412" numCol="1" anchor="t" anchorCtr="0" compatLnSpc="1">
            <a:prstTxWarp prst="textNoShape">
              <a:avLst/>
            </a:prstTxWarp>
          </a:bodyPr>
          <a:lstStyle>
            <a:lvl1pPr defTabSz="927704">
              <a:defRPr sz="1200"/>
            </a:lvl1pPr>
          </a:lstStyle>
          <a:p>
            <a:endParaRPr lang="en-US"/>
          </a:p>
        </p:txBody>
      </p:sp>
      <p:sp>
        <p:nvSpPr>
          <p:cNvPr id="102403" name="Rectangle 3"/>
          <p:cNvSpPr>
            <a:spLocks noGrp="1" noChangeArrowheads="1"/>
          </p:cNvSpPr>
          <p:nvPr>
            <p:ph type="dt" sz="quarter" idx="1"/>
          </p:nvPr>
        </p:nvSpPr>
        <p:spPr bwMode="auto">
          <a:xfrm>
            <a:off x="3973370" y="0"/>
            <a:ext cx="3037031" cy="462119"/>
          </a:xfrm>
          <a:prstGeom prst="rect">
            <a:avLst/>
          </a:prstGeom>
          <a:noFill/>
          <a:ln w="9525">
            <a:noFill/>
            <a:miter lim="800000"/>
            <a:headEnd/>
            <a:tailEnd/>
          </a:ln>
          <a:effectLst/>
        </p:spPr>
        <p:txBody>
          <a:bodyPr vert="horz" wrap="square" lIns="92825" tIns="46412" rIns="92825" bIns="46412" numCol="1" anchor="t" anchorCtr="0" compatLnSpc="1">
            <a:prstTxWarp prst="textNoShape">
              <a:avLst/>
            </a:prstTxWarp>
          </a:bodyPr>
          <a:lstStyle>
            <a:lvl1pPr algn="r" defTabSz="927704">
              <a:defRPr sz="1200"/>
            </a:lvl1pPr>
          </a:lstStyle>
          <a:p>
            <a:endParaRPr lang="en-US"/>
          </a:p>
        </p:txBody>
      </p:sp>
      <p:sp>
        <p:nvSpPr>
          <p:cNvPr id="102404" name="Rectangle 4"/>
          <p:cNvSpPr>
            <a:spLocks noGrp="1" noChangeArrowheads="1"/>
          </p:cNvSpPr>
          <p:nvPr>
            <p:ph type="ftr" sz="quarter" idx="2"/>
          </p:nvPr>
        </p:nvSpPr>
        <p:spPr bwMode="auto">
          <a:xfrm>
            <a:off x="1" y="8773957"/>
            <a:ext cx="3038649" cy="462118"/>
          </a:xfrm>
          <a:prstGeom prst="rect">
            <a:avLst/>
          </a:prstGeom>
          <a:noFill/>
          <a:ln w="9525">
            <a:noFill/>
            <a:miter lim="800000"/>
            <a:headEnd/>
            <a:tailEnd/>
          </a:ln>
          <a:effectLst/>
        </p:spPr>
        <p:txBody>
          <a:bodyPr vert="horz" wrap="square" lIns="92825" tIns="46412" rIns="92825" bIns="46412" numCol="1" anchor="b" anchorCtr="0" compatLnSpc="1">
            <a:prstTxWarp prst="textNoShape">
              <a:avLst/>
            </a:prstTxWarp>
          </a:bodyPr>
          <a:lstStyle>
            <a:lvl1pPr defTabSz="927704">
              <a:defRPr sz="1200"/>
            </a:lvl1pPr>
          </a:lstStyle>
          <a:p>
            <a:endParaRPr lang="en-US"/>
          </a:p>
        </p:txBody>
      </p:sp>
      <p:sp>
        <p:nvSpPr>
          <p:cNvPr id="102405" name="Rectangle 5"/>
          <p:cNvSpPr>
            <a:spLocks noGrp="1" noChangeArrowheads="1"/>
          </p:cNvSpPr>
          <p:nvPr>
            <p:ph type="sldNum" sz="quarter" idx="3"/>
          </p:nvPr>
        </p:nvSpPr>
        <p:spPr bwMode="auto">
          <a:xfrm>
            <a:off x="3973370" y="8773957"/>
            <a:ext cx="3037031" cy="462118"/>
          </a:xfrm>
          <a:prstGeom prst="rect">
            <a:avLst/>
          </a:prstGeom>
          <a:noFill/>
          <a:ln w="9525">
            <a:noFill/>
            <a:miter lim="800000"/>
            <a:headEnd/>
            <a:tailEnd/>
          </a:ln>
          <a:effectLst/>
        </p:spPr>
        <p:txBody>
          <a:bodyPr vert="horz" wrap="square" lIns="92825" tIns="46412" rIns="92825" bIns="46412" numCol="1" anchor="b" anchorCtr="0" compatLnSpc="1">
            <a:prstTxWarp prst="textNoShape">
              <a:avLst/>
            </a:prstTxWarp>
          </a:bodyPr>
          <a:lstStyle>
            <a:lvl1pPr algn="r" defTabSz="927704">
              <a:defRPr sz="1200"/>
            </a:lvl1pPr>
          </a:lstStyle>
          <a:p>
            <a:fld id="{1CDBC9D0-5A42-4E36-8322-70127090E76C}"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1" y="0"/>
            <a:ext cx="3038649" cy="462119"/>
          </a:xfrm>
          <a:prstGeom prst="rect">
            <a:avLst/>
          </a:prstGeom>
          <a:noFill/>
          <a:ln w="9525">
            <a:noFill/>
            <a:miter lim="800000"/>
            <a:headEnd/>
            <a:tailEnd/>
          </a:ln>
          <a:effectLst/>
        </p:spPr>
        <p:txBody>
          <a:bodyPr vert="horz" wrap="square" lIns="92825" tIns="46412" rIns="92825" bIns="46412" numCol="1" anchor="t" anchorCtr="0" compatLnSpc="1">
            <a:prstTxWarp prst="textNoShape">
              <a:avLst/>
            </a:prstTxWarp>
          </a:bodyPr>
          <a:lstStyle>
            <a:lvl1pPr defTabSz="927704">
              <a:defRPr sz="1200"/>
            </a:lvl1pPr>
          </a:lstStyle>
          <a:p>
            <a:endParaRPr lang="en-US"/>
          </a:p>
        </p:txBody>
      </p:sp>
      <p:sp>
        <p:nvSpPr>
          <p:cNvPr id="107523" name="Rectangle 3"/>
          <p:cNvSpPr>
            <a:spLocks noGrp="1" noChangeArrowheads="1"/>
          </p:cNvSpPr>
          <p:nvPr>
            <p:ph type="dt" idx="1"/>
          </p:nvPr>
        </p:nvSpPr>
        <p:spPr bwMode="auto">
          <a:xfrm>
            <a:off x="3973370" y="0"/>
            <a:ext cx="3037031" cy="462119"/>
          </a:xfrm>
          <a:prstGeom prst="rect">
            <a:avLst/>
          </a:prstGeom>
          <a:noFill/>
          <a:ln w="9525">
            <a:noFill/>
            <a:miter lim="800000"/>
            <a:headEnd/>
            <a:tailEnd/>
          </a:ln>
          <a:effectLst/>
        </p:spPr>
        <p:txBody>
          <a:bodyPr vert="horz" wrap="square" lIns="92825" tIns="46412" rIns="92825" bIns="46412" numCol="1" anchor="t" anchorCtr="0" compatLnSpc="1">
            <a:prstTxWarp prst="textNoShape">
              <a:avLst/>
            </a:prstTxWarp>
          </a:bodyPr>
          <a:lstStyle>
            <a:lvl1pPr algn="r" defTabSz="927704">
              <a:defRPr sz="1200"/>
            </a:lvl1pPr>
          </a:lstStyle>
          <a:p>
            <a:endParaRPr lang="en-US"/>
          </a:p>
        </p:txBody>
      </p:sp>
      <p:sp>
        <p:nvSpPr>
          <p:cNvPr id="107524" name="Rectangle 4"/>
          <p:cNvSpPr>
            <a:spLocks noGrp="1" noRot="1" noChangeAspect="1" noChangeArrowheads="1" noTextEdit="1"/>
          </p:cNvSpPr>
          <p:nvPr>
            <p:ph type="sldImg" idx="2"/>
          </p:nvPr>
        </p:nvSpPr>
        <p:spPr bwMode="auto">
          <a:xfrm>
            <a:off x="1196975" y="692150"/>
            <a:ext cx="4618038" cy="3463925"/>
          </a:xfrm>
          <a:prstGeom prst="rect">
            <a:avLst/>
          </a:prstGeom>
          <a:noFill/>
          <a:ln w="9525">
            <a:solidFill>
              <a:srgbClr val="000000"/>
            </a:solidFill>
            <a:miter lim="800000"/>
            <a:headEnd/>
            <a:tailEnd/>
          </a:ln>
          <a:effectLst/>
        </p:spPr>
      </p:sp>
      <p:sp>
        <p:nvSpPr>
          <p:cNvPr id="107525" name="Rectangle 5"/>
          <p:cNvSpPr>
            <a:spLocks noGrp="1" noChangeArrowheads="1"/>
          </p:cNvSpPr>
          <p:nvPr>
            <p:ph type="body" sz="quarter" idx="3"/>
          </p:nvPr>
        </p:nvSpPr>
        <p:spPr bwMode="auto">
          <a:xfrm>
            <a:off x="934721" y="4387767"/>
            <a:ext cx="5140960" cy="4155919"/>
          </a:xfrm>
          <a:prstGeom prst="rect">
            <a:avLst/>
          </a:prstGeom>
          <a:noFill/>
          <a:ln w="9525">
            <a:noFill/>
            <a:miter lim="800000"/>
            <a:headEnd/>
            <a:tailEnd/>
          </a:ln>
          <a:effectLst/>
        </p:spPr>
        <p:txBody>
          <a:bodyPr vert="horz" wrap="square" lIns="92825" tIns="46412" rIns="92825" bIns="464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7526" name="Rectangle 6"/>
          <p:cNvSpPr>
            <a:spLocks noGrp="1" noChangeArrowheads="1"/>
          </p:cNvSpPr>
          <p:nvPr>
            <p:ph type="ftr" sz="quarter" idx="4"/>
          </p:nvPr>
        </p:nvSpPr>
        <p:spPr bwMode="auto">
          <a:xfrm>
            <a:off x="1" y="8773957"/>
            <a:ext cx="3038649" cy="462118"/>
          </a:xfrm>
          <a:prstGeom prst="rect">
            <a:avLst/>
          </a:prstGeom>
          <a:noFill/>
          <a:ln w="9525">
            <a:noFill/>
            <a:miter lim="800000"/>
            <a:headEnd/>
            <a:tailEnd/>
          </a:ln>
          <a:effectLst/>
        </p:spPr>
        <p:txBody>
          <a:bodyPr vert="horz" wrap="square" lIns="92825" tIns="46412" rIns="92825" bIns="46412" numCol="1" anchor="b" anchorCtr="0" compatLnSpc="1">
            <a:prstTxWarp prst="textNoShape">
              <a:avLst/>
            </a:prstTxWarp>
          </a:bodyPr>
          <a:lstStyle>
            <a:lvl1pPr defTabSz="927704">
              <a:defRPr sz="1200"/>
            </a:lvl1pPr>
          </a:lstStyle>
          <a:p>
            <a:endParaRPr lang="en-US"/>
          </a:p>
        </p:txBody>
      </p:sp>
      <p:sp>
        <p:nvSpPr>
          <p:cNvPr id="107527" name="Rectangle 7"/>
          <p:cNvSpPr>
            <a:spLocks noGrp="1" noChangeArrowheads="1"/>
          </p:cNvSpPr>
          <p:nvPr>
            <p:ph type="sldNum" sz="quarter" idx="5"/>
          </p:nvPr>
        </p:nvSpPr>
        <p:spPr bwMode="auto">
          <a:xfrm>
            <a:off x="3973370" y="8773957"/>
            <a:ext cx="3037031" cy="462118"/>
          </a:xfrm>
          <a:prstGeom prst="rect">
            <a:avLst/>
          </a:prstGeom>
          <a:noFill/>
          <a:ln w="9525">
            <a:noFill/>
            <a:miter lim="800000"/>
            <a:headEnd/>
            <a:tailEnd/>
          </a:ln>
          <a:effectLst/>
        </p:spPr>
        <p:txBody>
          <a:bodyPr vert="horz" wrap="square" lIns="92825" tIns="46412" rIns="92825" bIns="46412" numCol="1" anchor="b" anchorCtr="0" compatLnSpc="1">
            <a:prstTxWarp prst="textNoShape">
              <a:avLst/>
            </a:prstTxWarp>
          </a:bodyPr>
          <a:lstStyle>
            <a:lvl1pPr algn="r" defTabSz="927704">
              <a:defRPr sz="1200"/>
            </a:lvl1pPr>
          </a:lstStyle>
          <a:p>
            <a:fld id="{03341BD5-239B-4851-999B-035831E991A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341BD5-239B-4851-999B-035831E991A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BC7B7B-1BFD-4092-9774-1A3E6D7EC1D3}" type="slidenum">
              <a:rPr lang="en-US"/>
              <a:pPr/>
              <a:t>10</a:t>
            </a:fld>
            <a:endParaRPr lang="en-US"/>
          </a:p>
        </p:txBody>
      </p:sp>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B42170-D1EE-4F41-9B2F-34C7DA339053}" type="slidenum">
              <a:rPr lang="en-US"/>
              <a:pPr/>
              <a:t>11</a:t>
            </a:fld>
            <a:endParaRPr 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71A078-189A-4A8E-8306-C76E45D55CFB}" type="slidenum">
              <a:rPr lang="en-US"/>
              <a:pPr/>
              <a:t>13</a:t>
            </a:fld>
            <a:endParaRPr lang="en-US"/>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CDE5DA-BE95-4E1D-87BE-F74518879328}" type="slidenum">
              <a:rPr lang="en-US"/>
              <a:pPr/>
              <a:t>14</a:t>
            </a:fld>
            <a:endParaRPr lang="en-US"/>
          </a:p>
        </p:txBody>
      </p:sp>
      <p:sp>
        <p:nvSpPr>
          <p:cNvPr id="517122" name="Rectangle 2"/>
          <p:cNvSpPr>
            <a:spLocks noGrp="1" noRot="1" noChangeAspect="1" noChangeArrowheads="1" noTextEdit="1"/>
          </p:cNvSpPr>
          <p:nvPr>
            <p:ph type="sldImg"/>
          </p:nvPr>
        </p:nvSpPr>
        <p:spPr>
          <a:ln/>
        </p:spPr>
      </p:sp>
      <p:sp>
        <p:nvSpPr>
          <p:cNvPr id="517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20CE55-1C4A-405F-B8BA-17D0C47C8ED4}" type="slidenum">
              <a:rPr lang="en-US"/>
              <a:pPr/>
              <a:t>15</a:t>
            </a:fld>
            <a:endParaRPr 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223DBB-E295-49B4-AD5F-7997467EFE3B}" type="slidenum">
              <a:rPr lang="en-US"/>
              <a:pPr/>
              <a:t>19</a:t>
            </a:fld>
            <a:endParaRPr lang="en-US"/>
          </a:p>
        </p:txBody>
      </p:sp>
      <p:sp>
        <p:nvSpPr>
          <p:cNvPr id="440322" name="Rectangle 2"/>
          <p:cNvSpPr>
            <a:spLocks noGrp="1" noRot="1" noChangeAspect="1" noChangeArrowheads="1" noTextEdit="1"/>
          </p:cNvSpPr>
          <p:nvPr>
            <p:ph type="sldImg"/>
          </p:nvPr>
        </p:nvSpPr>
        <p:spPr>
          <a:ln/>
        </p:spPr>
      </p:sp>
      <p:sp>
        <p:nvSpPr>
          <p:cNvPr id="440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D6E971-304F-4F39-92AE-39CF7D045F40}" type="slidenum">
              <a:rPr lang="en-US"/>
              <a:pPr/>
              <a:t>20</a:t>
            </a:fld>
            <a:endParaRPr lang="en-US"/>
          </a:p>
        </p:txBody>
      </p:sp>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I could beat a plastic surgeon in US, I couldn’t quite beat a sexologist in India.. Alas</a:t>
            </a:r>
            <a:r>
              <a:rPr lang="en-US" baseline="0" dirty="0" smtClean="0"/>
              <a:t> even my page-rank has limits…	</a:t>
            </a:r>
            <a:endParaRPr lang="en-US" dirty="0"/>
          </a:p>
        </p:txBody>
      </p:sp>
      <p:sp>
        <p:nvSpPr>
          <p:cNvPr id="4" name="Slide Number Placeholder 3"/>
          <p:cNvSpPr>
            <a:spLocks noGrp="1"/>
          </p:cNvSpPr>
          <p:nvPr>
            <p:ph type="sldNum" sz="quarter" idx="10"/>
          </p:nvPr>
        </p:nvSpPr>
        <p:spPr/>
        <p:txBody>
          <a:bodyPr/>
          <a:lstStyle/>
          <a:p>
            <a:fld id="{03341BD5-239B-4851-999B-035831E991A0}"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1B1026-37B0-4054-90BD-E4200A931B5D}" type="slidenum">
              <a:rPr lang="en-US"/>
              <a:pPr/>
              <a:t>26</a:t>
            </a:fld>
            <a:endParaRPr lang="en-US"/>
          </a:p>
        </p:txBody>
      </p:sp>
      <p:sp>
        <p:nvSpPr>
          <p:cNvPr id="454658" name="Rectangle 2"/>
          <p:cNvSpPr>
            <a:spLocks noGrp="1" noRot="1" noChangeAspect="1" noChangeArrowheads="1" noTextEdit="1"/>
          </p:cNvSpPr>
          <p:nvPr>
            <p:ph type="sldImg"/>
          </p:nvPr>
        </p:nvSpPr>
        <p:spPr>
          <a:ln/>
        </p:spPr>
      </p:sp>
      <p:sp>
        <p:nvSpPr>
          <p:cNvPr id="454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EDB5D3-63B9-4015-9177-27A81121B163}" type="slidenum">
              <a:rPr lang="en-US"/>
              <a:pPr/>
              <a:t>27</a:t>
            </a:fld>
            <a:endParaRPr lang="en-US"/>
          </a:p>
        </p:txBody>
      </p:sp>
      <p:sp>
        <p:nvSpPr>
          <p:cNvPr id="498690" name="Rectangle 2"/>
          <p:cNvSpPr>
            <a:spLocks noGrp="1" noRot="1" noChangeAspect="1" noChangeArrowheads="1" noTextEdit="1"/>
          </p:cNvSpPr>
          <p:nvPr>
            <p:ph type="sldImg"/>
          </p:nvPr>
        </p:nvSpPr>
        <p:spPr>
          <a:ln/>
        </p:spPr>
      </p:sp>
      <p:sp>
        <p:nvSpPr>
          <p:cNvPr id="498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93C3FC-DE93-43D3-9CA7-3E791B9B0F0A}" type="slidenum">
              <a:rPr lang="en-US"/>
              <a:pPr/>
              <a:t>2</a:t>
            </a:fld>
            <a:endParaRPr lang="en-US"/>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96B0AB-BBFC-4E45-9E98-5F6B04ECC5A8}" type="slidenum">
              <a:rPr lang="en-US"/>
              <a:pPr/>
              <a:t>28</a:t>
            </a:fld>
            <a:endParaRPr lang="en-US"/>
          </a:p>
        </p:txBody>
      </p:sp>
      <p:sp>
        <p:nvSpPr>
          <p:cNvPr id="496642" name="Rectangle 2"/>
          <p:cNvSpPr>
            <a:spLocks noGrp="1" noRot="1" noChangeAspect="1" noChangeArrowheads="1" noTextEdit="1"/>
          </p:cNvSpPr>
          <p:nvPr>
            <p:ph type="sldImg"/>
          </p:nvPr>
        </p:nvSpPr>
        <p:spPr>
          <a:ln/>
        </p:spPr>
      </p:sp>
      <p:sp>
        <p:nvSpPr>
          <p:cNvPr id="496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“Trust” is a separate aspect—it really</a:t>
            </a:r>
            <a:r>
              <a:rPr lang="en-US" baseline="0" dirty="0" smtClean="0"/>
              <a:t> is not about relevance… </a:t>
            </a:r>
            <a:endParaRPr lang="en-US" dirty="0"/>
          </a:p>
        </p:txBody>
      </p:sp>
      <p:sp>
        <p:nvSpPr>
          <p:cNvPr id="4" name="Slide Number Placeholder 3"/>
          <p:cNvSpPr>
            <a:spLocks noGrp="1"/>
          </p:cNvSpPr>
          <p:nvPr>
            <p:ph type="sldNum" sz="quarter" idx="10"/>
          </p:nvPr>
        </p:nvSpPr>
        <p:spPr/>
        <p:txBody>
          <a:bodyPr/>
          <a:lstStyle/>
          <a:p>
            <a:fld id="{03341BD5-239B-4851-999B-035831E991A0}" type="slidenum">
              <a:rPr lang="en-US" smtClean="0"/>
              <a:pPr/>
              <a:t>29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9C5EE3-2F09-4AEC-9DDC-4113B1FEE349}" type="slidenum">
              <a:rPr lang="en-US"/>
              <a:pPr/>
              <a:t>30</a:t>
            </a:fld>
            <a:endParaRPr lang="en-US"/>
          </a:p>
        </p:txBody>
      </p:sp>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F14F1F-ECAD-46B3-9F3F-6C8C4F4455F7}" type="slidenum">
              <a:rPr lang="en-US"/>
              <a:pPr/>
              <a:t>31</a:t>
            </a:fld>
            <a:endParaRPr lang="en-US"/>
          </a:p>
        </p:txBody>
      </p:sp>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45FA70-C53F-470F-93AF-C778E74667FE}" type="slidenum">
              <a:rPr lang="en-US"/>
              <a:pPr/>
              <a:t>32</a:t>
            </a:fld>
            <a:endParaRPr lang="en-US"/>
          </a:p>
        </p:txBody>
      </p:sp>
      <p:sp>
        <p:nvSpPr>
          <p:cNvPr id="442370" name="Rectangle 2"/>
          <p:cNvSpPr>
            <a:spLocks noGrp="1" noRot="1" noChangeAspect="1" noChangeArrowheads="1" noTextEdit="1"/>
          </p:cNvSpPr>
          <p:nvPr>
            <p:ph type="sldImg"/>
          </p:nvPr>
        </p:nvSpPr>
        <p:spPr>
          <a:ln/>
        </p:spPr>
      </p:sp>
      <p:sp>
        <p:nvSpPr>
          <p:cNvPr id="442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F27BF7-7EAD-4B4B-B160-CD806469EFA9}" type="slidenum">
              <a:rPr lang="en-US"/>
              <a:pPr/>
              <a:t>34</a:t>
            </a:fld>
            <a:endParaRPr lang="en-US"/>
          </a:p>
        </p:txBody>
      </p:sp>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282E8B-95A0-44B5-BD9E-952845F40BE1}" type="slidenum">
              <a:rPr lang="en-US"/>
              <a:pPr/>
              <a:t>35</a:t>
            </a:fld>
            <a:endParaRPr lang="en-US"/>
          </a:p>
        </p:txBody>
      </p:sp>
      <p:sp>
        <p:nvSpPr>
          <p:cNvPr id="373762" name="Rectangle 2"/>
          <p:cNvSpPr>
            <a:spLocks noGrp="1" noRot="1" noChangeAspect="1" noChangeArrowheads="1" noTextEdit="1"/>
          </p:cNvSpPr>
          <p:nvPr>
            <p:ph type="sldImg"/>
          </p:nvPr>
        </p:nvSpPr>
        <p:spPr>
          <a:ln/>
        </p:spPr>
      </p:sp>
      <p:sp>
        <p:nvSpPr>
          <p:cNvPr id="373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DA6BA1-32C3-4130-97CC-E5AD81A2AF68}" type="slidenum">
              <a:rPr lang="en-US"/>
              <a:pPr/>
              <a:t>36</a:t>
            </a:fld>
            <a:endParaRPr lang="en-US"/>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0BBCA6-4A11-4B64-8730-B4B91FF069D3}" type="slidenum">
              <a:rPr lang="en-US"/>
              <a:pPr/>
              <a:t>37</a:t>
            </a:fld>
            <a:endParaRPr lang="en-US"/>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B1720C-EC95-4211-9DD8-324088978C13}" type="slidenum">
              <a:rPr lang="en-US"/>
              <a:pPr/>
              <a:t>39</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7EACCB-7806-4AA6-9B02-CC8C39B3A1E2}" type="slidenum">
              <a:rPr lang="en-US"/>
              <a:pPr/>
              <a:t>3</a:t>
            </a:fld>
            <a:endParaRPr lang="en-US"/>
          </a:p>
        </p:txBody>
      </p:sp>
      <p:sp>
        <p:nvSpPr>
          <p:cNvPr id="433154" name="Rectangle 2"/>
          <p:cNvSpPr>
            <a:spLocks noGrp="1" noRot="1" noChangeAspect="1" noChangeArrowheads="1" noTextEdit="1"/>
          </p:cNvSpPr>
          <p:nvPr>
            <p:ph type="sldImg"/>
          </p:nvPr>
        </p:nvSpPr>
        <p:spPr>
          <a:ln/>
        </p:spPr>
      </p:sp>
      <p:sp>
        <p:nvSpPr>
          <p:cNvPr id="4331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353863-D18F-49C6-BEE1-9B62113C404A}" type="slidenum">
              <a:rPr lang="en-US"/>
              <a:pPr/>
              <a:t>40</a:t>
            </a:fld>
            <a:endParaRPr lang="en-US"/>
          </a:p>
        </p:txBody>
      </p:sp>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42E53D-4B47-4672-B6A0-BDA72B8DEA55}" type="slidenum">
              <a:rPr lang="en-US"/>
              <a:pPr/>
              <a:t>41</a:t>
            </a:fld>
            <a:endParaRPr lang="en-US"/>
          </a:p>
        </p:txBody>
      </p:sp>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D8A2EE-F905-4D08-BB79-F2600E6BB4E9}" type="slidenum">
              <a:rPr lang="en-US"/>
              <a:pPr/>
              <a:t>42</a:t>
            </a:fld>
            <a:endParaRPr lang="en-US"/>
          </a:p>
        </p:txBody>
      </p:sp>
      <p:sp>
        <p:nvSpPr>
          <p:cNvPr id="377858" name="Rectangle 2"/>
          <p:cNvSpPr>
            <a:spLocks noGrp="1" noRot="1" noChangeAspect="1" noChangeArrowheads="1" noTextEdit="1"/>
          </p:cNvSpPr>
          <p:nvPr>
            <p:ph type="sldImg"/>
          </p:nvPr>
        </p:nvSpPr>
        <p:spPr>
          <a:ln/>
        </p:spPr>
      </p:sp>
      <p:sp>
        <p:nvSpPr>
          <p:cNvPr id="377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5A3DA7-FB3E-4277-A3E9-5B2206D3CEA9}" type="slidenum">
              <a:rPr lang="en-US"/>
              <a:pPr/>
              <a:t>45</a:t>
            </a:fld>
            <a:endParaRPr lang="en-US"/>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A049A0-7C74-44A1-85EC-460A52922B6F}" type="slidenum">
              <a:rPr lang="en-US"/>
              <a:pPr/>
              <a:t>46</a:t>
            </a:fld>
            <a:endParaRPr lang="en-US"/>
          </a:p>
        </p:txBody>
      </p:sp>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BE536E-FF88-4AED-94F8-D90D2AB7DA56}" type="slidenum">
              <a:rPr lang="en-US"/>
              <a:pPr/>
              <a:t>47</a:t>
            </a:fld>
            <a:endParaRPr lang="en-US"/>
          </a:p>
        </p:txBody>
      </p:sp>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52ED08-60FB-4733-BB9B-D2475C372F24}" type="slidenum">
              <a:rPr lang="en-US"/>
              <a:pPr/>
              <a:t>48</a:t>
            </a:fld>
            <a:endParaRPr lang="en-US"/>
          </a:p>
        </p:txBody>
      </p:sp>
      <p:sp>
        <p:nvSpPr>
          <p:cNvPr id="381954" name="Rectangle 2"/>
          <p:cNvSpPr>
            <a:spLocks noGrp="1" noRot="1" noChangeAspect="1" noChangeArrowheads="1" noTextEdit="1"/>
          </p:cNvSpPr>
          <p:nvPr>
            <p:ph type="sldImg"/>
          </p:nvPr>
        </p:nvSpPr>
        <p:spPr>
          <a:ln/>
        </p:spPr>
      </p:sp>
      <p:sp>
        <p:nvSpPr>
          <p:cNvPr id="381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F2ACD1-E3C2-4ADA-B984-7D9CC574CFC2}" type="slidenum">
              <a:rPr lang="en-US"/>
              <a:pPr/>
              <a:t>49</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FBB25B-3A83-410D-8F44-12F0AB2A53CA}" type="slidenum">
              <a:rPr lang="en-US"/>
              <a:pPr/>
              <a:t>50</a:t>
            </a:fld>
            <a:endParaRPr 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988D97-6198-4594-8842-6B3E11937569}" type="slidenum">
              <a:rPr lang="en-US"/>
              <a:pPr/>
              <a:t>51</a:t>
            </a:fld>
            <a:endParaRPr lang="en-US"/>
          </a:p>
        </p:txBody>
      </p:sp>
      <p:sp>
        <p:nvSpPr>
          <p:cNvPr id="384002" name="Rectangle 2"/>
          <p:cNvSpPr>
            <a:spLocks noGrp="1" noRot="1" noChangeAspect="1" noChangeArrowheads="1" noTextEdit="1"/>
          </p:cNvSpPr>
          <p:nvPr>
            <p:ph type="sldImg"/>
          </p:nvPr>
        </p:nvSpPr>
        <p:spPr>
          <a:ln/>
        </p:spPr>
      </p:sp>
      <p:sp>
        <p:nvSpPr>
          <p:cNvPr id="384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F68C08-5EFB-4B09-A2DD-AAFD15A54160}" type="slidenum">
              <a:rPr lang="en-US"/>
              <a:pPr/>
              <a:t>4</a:t>
            </a:fld>
            <a:endParaRPr lang="en-US"/>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0FB781-C775-4B6E-9A02-3B1D4B0F1917}" type="slidenum">
              <a:rPr lang="en-US"/>
              <a:pPr/>
              <a:t>52</a:t>
            </a:fld>
            <a:endParaRPr lang="en-US"/>
          </a:p>
        </p:txBody>
      </p:sp>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AE973C-D22F-4220-8C0F-54420784CAD0}" type="slidenum">
              <a:rPr lang="en-US"/>
              <a:pPr/>
              <a:t>53</a:t>
            </a:fld>
            <a:endParaRPr lang="en-US"/>
          </a:p>
        </p:txBody>
      </p:sp>
      <p:sp>
        <p:nvSpPr>
          <p:cNvPr id="386050" name="Rectangle 2"/>
          <p:cNvSpPr>
            <a:spLocks noGrp="1" noRot="1" noChangeAspect="1" noChangeArrowheads="1" noTextEdit="1"/>
          </p:cNvSpPr>
          <p:nvPr>
            <p:ph type="sldImg"/>
          </p:nvPr>
        </p:nvSpPr>
        <p:spPr>
          <a:ln/>
        </p:spPr>
      </p:sp>
      <p:sp>
        <p:nvSpPr>
          <p:cNvPr id="386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767320-63A7-4390-A468-CA402E08E5B0}" type="slidenum">
              <a:rPr lang="en-US"/>
              <a:pPr/>
              <a:t>54</a:t>
            </a:fld>
            <a:endParaRPr lang="en-US"/>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5B4E98-3A72-41CA-875B-10FEDA48AD59}" type="slidenum">
              <a:rPr lang="en-US"/>
              <a:pPr/>
              <a:t>55</a:t>
            </a:fld>
            <a:endParaRPr lang="en-US"/>
          </a:p>
        </p:txBody>
      </p:sp>
      <p:sp>
        <p:nvSpPr>
          <p:cNvPr id="388098" name="Rectangle 2"/>
          <p:cNvSpPr>
            <a:spLocks noGrp="1" noRot="1" noChangeAspect="1" noChangeArrowheads="1" noTextEdit="1"/>
          </p:cNvSpPr>
          <p:nvPr>
            <p:ph type="sldImg"/>
          </p:nvPr>
        </p:nvSpPr>
        <p:spPr>
          <a:ln/>
        </p:spPr>
      </p:sp>
      <p:sp>
        <p:nvSpPr>
          <p:cNvPr id="388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7D896C-6440-40CA-B7B4-0E4A1DDD084E}" type="slidenum">
              <a:rPr lang="en-US"/>
              <a:pPr/>
              <a:t>56</a:t>
            </a:fld>
            <a:endParaRPr lang="en-US"/>
          </a:p>
        </p:txBody>
      </p:sp>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6756ED-D5FA-4E55-B765-F23AC49904E4}" type="slidenum">
              <a:rPr lang="en-US"/>
              <a:pPr/>
              <a:t>57</a:t>
            </a:fld>
            <a:endParaRPr 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BF8B6F-9DC5-4BDD-8BF0-B4464BF182F0}" type="slidenum">
              <a:rPr lang="en-US"/>
              <a:pPr/>
              <a:t>58</a:t>
            </a:fld>
            <a:endParaRPr lang="en-US"/>
          </a:p>
        </p:txBody>
      </p:sp>
      <p:sp>
        <p:nvSpPr>
          <p:cNvPr id="391170" name="Rectangle 2"/>
          <p:cNvSpPr>
            <a:spLocks noGrp="1" noRot="1" noChangeAspect="1" noChangeArrowheads="1" noTextEdit="1"/>
          </p:cNvSpPr>
          <p:nvPr>
            <p:ph type="sldImg"/>
          </p:nvPr>
        </p:nvSpPr>
        <p:spPr>
          <a:ln/>
        </p:spPr>
      </p:sp>
      <p:sp>
        <p:nvSpPr>
          <p:cNvPr id="391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C35EB4-8362-4024-B037-F593A9B4FC30}" type="slidenum">
              <a:rPr lang="en-US"/>
              <a:pPr/>
              <a:t>59</a:t>
            </a:fld>
            <a:endParaRPr lang="en-US"/>
          </a:p>
        </p:txBody>
      </p:sp>
      <p:sp>
        <p:nvSpPr>
          <p:cNvPr id="392194" name="Rectangle 2"/>
          <p:cNvSpPr>
            <a:spLocks noGrp="1" noRot="1" noChangeAspect="1" noChangeArrowheads="1" noTextEdit="1"/>
          </p:cNvSpPr>
          <p:nvPr>
            <p:ph type="sldImg"/>
          </p:nvPr>
        </p:nvSpPr>
        <p:spPr>
          <a:ln/>
        </p:spPr>
      </p:sp>
      <p:sp>
        <p:nvSpPr>
          <p:cNvPr id="392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18D0EE-07A9-4AE0-BE15-9003F50ED33C}" type="slidenum">
              <a:rPr lang="en-US"/>
              <a:pPr/>
              <a:t>60</a:t>
            </a:fld>
            <a:endParaRPr lang="en-US"/>
          </a:p>
        </p:txBody>
      </p:sp>
      <p:sp>
        <p:nvSpPr>
          <p:cNvPr id="393218"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CE81B5-14DD-4A0A-9E7F-7847BE5CB5A8}" type="slidenum">
              <a:rPr lang="en-US"/>
              <a:pPr/>
              <a:t>62</a:t>
            </a:fld>
            <a:endParaRPr lang="en-US"/>
          </a:p>
        </p:txBody>
      </p:sp>
      <p:sp>
        <p:nvSpPr>
          <p:cNvPr id="394242" name="Rectangle 2"/>
          <p:cNvSpPr>
            <a:spLocks noGrp="1" noRot="1" noChangeAspect="1" noChangeArrowheads="1" noTextEdit="1"/>
          </p:cNvSpPr>
          <p:nvPr>
            <p:ph type="sldImg"/>
          </p:nvPr>
        </p:nvSpPr>
        <p:spPr>
          <a:ln/>
        </p:spPr>
      </p:sp>
      <p:sp>
        <p:nvSpPr>
          <p:cNvPr id="394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BF1860-CA23-4E40-AF90-390C67EFD9F4}" type="slidenum">
              <a:rPr lang="en-US"/>
              <a:pPr/>
              <a:t>5</a:t>
            </a:fld>
            <a:endParaRPr lang="en-US"/>
          </a:p>
        </p:txBody>
      </p:sp>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00273C-233C-4396-89F8-6E817A540BDF}" type="slidenum">
              <a:rPr lang="en-US"/>
              <a:pPr/>
              <a:t>63</a:t>
            </a:fld>
            <a:endParaRPr lang="en-US"/>
          </a:p>
        </p:txBody>
      </p:sp>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169BDE-0DC7-4FA4-BC2D-F6642D86114C}" type="slidenum">
              <a:rPr lang="en-US"/>
              <a:pPr/>
              <a:t>64</a:t>
            </a:fld>
            <a:endParaRPr lang="en-US"/>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CD84F6-102C-430E-B86D-D8BB68B652C6}" type="slidenum">
              <a:rPr lang="en-US"/>
              <a:pPr/>
              <a:t>65</a:t>
            </a:fld>
            <a:endParaRPr lang="en-US"/>
          </a:p>
        </p:txBody>
      </p:sp>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97476B-B6F6-4F49-9409-87B32C63D0B4}" type="slidenum">
              <a:rPr lang="en-US"/>
              <a:pPr/>
              <a:t>66</a:t>
            </a:fld>
            <a:endParaRPr lang="en-US"/>
          </a:p>
        </p:txBody>
      </p:sp>
      <p:sp>
        <p:nvSpPr>
          <p:cNvPr id="507906" name="Rectangle 2"/>
          <p:cNvSpPr>
            <a:spLocks noGrp="1" noRot="1" noChangeAspect="1" noChangeArrowheads="1" noTextEdit="1"/>
          </p:cNvSpPr>
          <p:nvPr>
            <p:ph type="sldImg"/>
          </p:nvPr>
        </p:nvSpPr>
        <p:spPr>
          <a:ln/>
        </p:spPr>
      </p:sp>
      <p:sp>
        <p:nvSpPr>
          <p:cNvPr id="507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E1CC62-E158-4733-8EF9-C17FBA227234}" type="slidenum">
              <a:rPr lang="en-US"/>
              <a:pPr/>
              <a:t>67</a:t>
            </a:fld>
            <a:endParaRPr lang="en-US"/>
          </a:p>
        </p:txBody>
      </p:sp>
      <p:sp>
        <p:nvSpPr>
          <p:cNvPr id="396290" name="Rectangle 2"/>
          <p:cNvSpPr>
            <a:spLocks noGrp="1" noRot="1" noChangeAspect="1" noChangeArrowheads="1" noTextEdit="1"/>
          </p:cNvSpPr>
          <p:nvPr>
            <p:ph type="sldImg"/>
          </p:nvPr>
        </p:nvSpPr>
        <p:spPr>
          <a:ln/>
        </p:spPr>
      </p:sp>
      <p:sp>
        <p:nvSpPr>
          <p:cNvPr id="396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89A5C0-C567-48A3-871A-F13A318190C8}" type="slidenum">
              <a:rPr lang="en-US"/>
              <a:pPr/>
              <a:t>68</a:t>
            </a:fld>
            <a:endParaRPr lang="en-US"/>
          </a:p>
        </p:txBody>
      </p:sp>
      <p:sp>
        <p:nvSpPr>
          <p:cNvPr id="397314"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FC8379-B715-4C57-B1C9-0F6042B5D600}" type="slidenum">
              <a:rPr lang="en-US"/>
              <a:pPr/>
              <a:t>69</a:t>
            </a:fld>
            <a:endParaRPr lang="en-US"/>
          </a:p>
        </p:txBody>
      </p:sp>
      <p:sp>
        <p:nvSpPr>
          <p:cNvPr id="398338" name="Rectangle 2"/>
          <p:cNvSpPr>
            <a:spLocks noGrp="1" noRot="1" noChangeAspect="1" noChangeArrowheads="1" noTextEdit="1"/>
          </p:cNvSpPr>
          <p:nvPr>
            <p:ph type="sldImg"/>
          </p:nvPr>
        </p:nvSpPr>
        <p:spPr>
          <a:ln/>
        </p:spPr>
      </p:sp>
      <p:sp>
        <p:nvSpPr>
          <p:cNvPr id="398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2C084-2D36-499C-90BF-2EA907666CF8}" type="slidenum">
              <a:rPr lang="en-US"/>
              <a:pPr/>
              <a:t>70</a:t>
            </a:fld>
            <a:endParaRPr lang="en-US"/>
          </a:p>
        </p:txBody>
      </p:sp>
      <p:sp>
        <p:nvSpPr>
          <p:cNvPr id="399362" name="Rectangle 2"/>
          <p:cNvSpPr>
            <a:spLocks noGrp="1" noRot="1" noChangeAspect="1" noChangeArrowheads="1" noTextEdit="1"/>
          </p:cNvSpPr>
          <p:nvPr>
            <p:ph type="sldImg"/>
          </p:nvPr>
        </p:nvSpPr>
        <p:spPr>
          <a:ln/>
        </p:spPr>
      </p:sp>
      <p:sp>
        <p:nvSpPr>
          <p:cNvPr id="399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B84564-FA51-4D1F-9DEA-2F06F740DD92}" type="slidenum">
              <a:rPr lang="en-US"/>
              <a:pPr/>
              <a:t>71</a:t>
            </a:fld>
            <a:endParaRPr lang="en-US"/>
          </a:p>
        </p:txBody>
      </p:sp>
      <p:sp>
        <p:nvSpPr>
          <p:cNvPr id="400386" name="Rectangle 2"/>
          <p:cNvSpPr>
            <a:spLocks noGrp="1" noRot="1" noChangeAspect="1" noChangeArrowheads="1" noTextEdit="1"/>
          </p:cNvSpPr>
          <p:nvPr>
            <p:ph type="sldImg"/>
          </p:nvPr>
        </p:nvSpPr>
        <p:spPr>
          <a:ln/>
        </p:spPr>
      </p:sp>
      <p:sp>
        <p:nvSpPr>
          <p:cNvPr id="400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FEAFDB-4C72-4146-863B-5BE9D95BBDE8}" type="slidenum">
              <a:rPr lang="en-US"/>
              <a:pPr/>
              <a:t>72</a:t>
            </a:fld>
            <a:endParaRPr lang="en-US"/>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678BAB-111E-4EB2-9336-8BC8182F6593}" type="slidenum">
              <a:rPr lang="en-US"/>
              <a:pPr/>
              <a:t>6</a:t>
            </a:fld>
            <a:endParaRPr lang="en-US"/>
          </a:p>
        </p:txBody>
      </p:sp>
      <p:sp>
        <p:nvSpPr>
          <p:cNvPr id="438274" name="Rectangle 2"/>
          <p:cNvSpPr>
            <a:spLocks noGrp="1" noRot="1" noChangeAspect="1" noChangeArrowheads="1" noTextEdit="1"/>
          </p:cNvSpPr>
          <p:nvPr>
            <p:ph type="sldImg"/>
          </p:nvPr>
        </p:nvSpPr>
        <p:spPr>
          <a:ln/>
        </p:spPr>
      </p:sp>
      <p:sp>
        <p:nvSpPr>
          <p:cNvPr id="438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940CDD-153B-4E44-B8AA-BE8E5704ED7A}" type="slidenum">
              <a:rPr lang="en-US"/>
              <a:pPr/>
              <a:t>73</a:t>
            </a:fld>
            <a:endParaRPr lang="en-US"/>
          </a:p>
        </p:txBody>
      </p:sp>
      <p:sp>
        <p:nvSpPr>
          <p:cNvPr id="402434" name="Rectangle 2"/>
          <p:cNvSpPr>
            <a:spLocks noGrp="1" noRot="1" noChangeAspect="1" noChangeArrowheads="1" noTextEdit="1"/>
          </p:cNvSpPr>
          <p:nvPr>
            <p:ph type="sldImg"/>
          </p:nvPr>
        </p:nvSpPr>
        <p:spPr>
          <a:ln/>
        </p:spPr>
      </p:sp>
      <p:sp>
        <p:nvSpPr>
          <p:cNvPr id="402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717C74-3326-45E8-BF48-2B1909C1ED8F}" type="slidenum">
              <a:rPr lang="en-US"/>
              <a:pPr/>
              <a:t>74</a:t>
            </a:fld>
            <a:endParaRPr lang="en-US"/>
          </a:p>
        </p:txBody>
      </p:sp>
      <p:sp>
        <p:nvSpPr>
          <p:cNvPr id="403458" name="Rectangle 2"/>
          <p:cNvSpPr>
            <a:spLocks noGrp="1" noRot="1" noChangeAspect="1" noChangeArrowheads="1" noTextEdit="1"/>
          </p:cNvSpPr>
          <p:nvPr>
            <p:ph type="sldImg"/>
          </p:nvPr>
        </p:nvSpPr>
        <p:spPr>
          <a:ln/>
        </p:spPr>
      </p:sp>
      <p:sp>
        <p:nvSpPr>
          <p:cNvPr id="403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003A94-794A-4973-AE2C-DFF25B3EF7AD}" type="slidenum">
              <a:rPr lang="en-US"/>
              <a:pPr/>
              <a:t>75</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C493C1-387B-49B2-994B-26F66A3EC0B9}" type="slidenum">
              <a:rPr lang="en-US"/>
              <a:pPr/>
              <a:t>76</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610D59-27C3-4A34-9D4E-5A64B79B439A}" type="slidenum">
              <a:rPr lang="en-US"/>
              <a:pPr/>
              <a:t>77</a:t>
            </a:fld>
            <a:endParaRPr lang="en-US"/>
          </a:p>
        </p:txBody>
      </p:sp>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5D9D72-7C68-404A-978B-663BDC01A7DF}" type="slidenum">
              <a:rPr lang="en-US"/>
              <a:pPr/>
              <a:t>78</a:t>
            </a:fld>
            <a:endParaRPr lang="en-US"/>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B8E906-AA0F-4829-BC9A-AC0BABCA15E5}" type="slidenum">
              <a:rPr lang="en-US"/>
              <a:pPr/>
              <a:t>79</a:t>
            </a:fld>
            <a:endParaRPr lang="en-US"/>
          </a:p>
        </p:txBody>
      </p:sp>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F7F858-A398-4294-B5D7-DE8F2C2385BA}" type="slidenum">
              <a:rPr lang="en-US"/>
              <a:pPr/>
              <a:t>80</a:t>
            </a:fld>
            <a:endParaRPr lang="en-US"/>
          </a:p>
        </p:txBody>
      </p:sp>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B646CB-5ED2-4858-8995-2E410E3C67DE}" type="slidenum">
              <a:rPr lang="en-US"/>
              <a:pPr/>
              <a:t>81</a:t>
            </a:fld>
            <a:endParaRPr lang="en-US"/>
          </a:p>
        </p:txBody>
      </p:sp>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2F0D13-A51A-4689-AABD-54FEE126D81A}" type="slidenum">
              <a:rPr lang="en-US"/>
              <a:pPr/>
              <a:t>7</a:t>
            </a:fld>
            <a:endParaRPr lang="en-US"/>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B4D09F-7EB0-4D2E-8FCE-832674C4819D}" type="slidenum">
              <a:rPr lang="en-US"/>
              <a:pPr/>
              <a:t>8</a:t>
            </a:fld>
            <a:endParaRPr lang="en-US"/>
          </a:p>
        </p:txBody>
      </p:sp>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1917D1-4CD2-4A56-9EEF-EC62870E7A05}" type="slidenum">
              <a:rPr lang="en-US"/>
              <a:pPr/>
              <a:t>9</a:t>
            </a:fld>
            <a:endParaRPr lang="en-US"/>
          </a:p>
        </p:txBody>
      </p:sp>
      <p:sp>
        <p:nvSpPr>
          <p:cNvPr id="505858" name="Rectangle 2"/>
          <p:cNvSpPr>
            <a:spLocks noGrp="1" noRot="1" noChangeAspect="1" noChangeArrowheads="1" noTextEdit="1"/>
          </p:cNvSpPr>
          <p:nvPr>
            <p:ph type="sldImg"/>
          </p:nvPr>
        </p:nvSpPr>
        <p:spPr>
          <a:ln/>
        </p:spPr>
      </p:sp>
      <p:sp>
        <p:nvSpPr>
          <p:cNvPr id="50585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ffectLst/>
        </p:spPr>
        <p:txBody>
          <a:bodyPr/>
          <a:lstStyle/>
          <a:p>
            <a:endParaRPr lang="en-US"/>
          </a:p>
        </p:txBody>
      </p:sp>
      <p:sp>
        <p:nvSpPr>
          <p:cNvPr id="4099" name="Arc 3"/>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endParaRPr lang="en-US"/>
          </a:p>
        </p:txBody>
      </p:sp>
      <p:sp>
        <p:nvSpPr>
          <p:cNvPr id="4100" name="Rectangle 4"/>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pt-BR"/>
              <a:t>Clique para editar o estilo do título mestre</a:t>
            </a:r>
          </a:p>
        </p:txBody>
      </p:sp>
      <p:sp>
        <p:nvSpPr>
          <p:cNvPr id="4101"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r>
              <a:rPr lang="pt-BR"/>
              <a:t>Clique para editar o estilo do subtítulo mestre</a:t>
            </a:r>
          </a:p>
        </p:txBody>
      </p:sp>
      <p:sp>
        <p:nvSpPr>
          <p:cNvPr id="4102" name="Rectangle 6"/>
          <p:cNvSpPr>
            <a:spLocks noGrp="1" noChangeArrowheads="1"/>
          </p:cNvSpPr>
          <p:nvPr>
            <p:ph type="dt" sz="quarter" idx="2"/>
          </p:nvPr>
        </p:nvSpPr>
        <p:spPr/>
        <p:txBody>
          <a:bodyPr/>
          <a:lstStyle>
            <a:lvl1pPr>
              <a:defRPr/>
            </a:lvl1pPr>
          </a:lstStyle>
          <a:p>
            <a:endParaRPr lang="pt-BR"/>
          </a:p>
        </p:txBody>
      </p:sp>
      <p:sp>
        <p:nvSpPr>
          <p:cNvPr id="4103" name="Rectangle 7"/>
          <p:cNvSpPr>
            <a:spLocks noGrp="1" noChangeArrowheads="1"/>
          </p:cNvSpPr>
          <p:nvPr>
            <p:ph type="ftr" sz="quarter" idx="3"/>
          </p:nvPr>
        </p:nvSpPr>
        <p:spPr/>
        <p:txBody>
          <a:bodyPr/>
          <a:lstStyle>
            <a:lvl1pPr>
              <a:defRPr/>
            </a:lvl1pPr>
          </a:lstStyle>
          <a:p>
            <a:endParaRPr lang="pt-BR"/>
          </a:p>
        </p:txBody>
      </p:sp>
      <p:sp>
        <p:nvSpPr>
          <p:cNvPr id="4104" name="Rectangle 8"/>
          <p:cNvSpPr>
            <a:spLocks noGrp="1" noChangeArrowheads="1"/>
          </p:cNvSpPr>
          <p:nvPr>
            <p:ph type="sldNum" sz="quarter" idx="4"/>
          </p:nvPr>
        </p:nvSpPr>
        <p:spPr/>
        <p:txBody>
          <a:bodyPr/>
          <a:lstStyle>
            <a:lvl1pPr>
              <a:defRPr/>
            </a:lvl1pPr>
          </a:lstStyle>
          <a:p>
            <a:fld id="{411920D0-33C9-4A7B-BC6F-AB43B6392E07}" type="slidenum">
              <a:rPr lang="pt-BR"/>
              <a:pPr/>
              <a:t>‹#›</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BR"/>
          </a:p>
        </p:txBody>
      </p:sp>
      <p:sp>
        <p:nvSpPr>
          <p:cNvPr id="5" name="Footer Placeholder 4"/>
          <p:cNvSpPr>
            <a:spLocks noGrp="1"/>
          </p:cNvSpPr>
          <p:nvPr>
            <p:ph type="ftr" sz="quarter" idx="11"/>
          </p:nvPr>
        </p:nvSpPr>
        <p:spPr/>
        <p:txBody>
          <a:bodyPr/>
          <a:lstStyle>
            <a:lvl1pPr>
              <a:defRPr/>
            </a:lvl1pPr>
          </a:lstStyle>
          <a:p>
            <a:endParaRPr lang="pt-BR"/>
          </a:p>
        </p:txBody>
      </p:sp>
      <p:sp>
        <p:nvSpPr>
          <p:cNvPr id="6" name="Slide Number Placeholder 5"/>
          <p:cNvSpPr>
            <a:spLocks noGrp="1"/>
          </p:cNvSpPr>
          <p:nvPr>
            <p:ph type="sldNum" sz="quarter" idx="12"/>
          </p:nvPr>
        </p:nvSpPr>
        <p:spPr/>
        <p:txBody>
          <a:bodyPr/>
          <a:lstStyle>
            <a:lvl1pPr>
              <a:defRPr/>
            </a:lvl1pPr>
          </a:lstStyle>
          <a:p>
            <a:fld id="{8144F91F-6B46-4C37-AEE8-E96D3D66B932}" type="slidenum">
              <a:rPr lang="pt-BR"/>
              <a:pPr/>
              <a:t>‹#›</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BR"/>
          </a:p>
        </p:txBody>
      </p:sp>
      <p:sp>
        <p:nvSpPr>
          <p:cNvPr id="5" name="Footer Placeholder 4"/>
          <p:cNvSpPr>
            <a:spLocks noGrp="1"/>
          </p:cNvSpPr>
          <p:nvPr>
            <p:ph type="ftr" sz="quarter" idx="11"/>
          </p:nvPr>
        </p:nvSpPr>
        <p:spPr/>
        <p:txBody>
          <a:bodyPr/>
          <a:lstStyle>
            <a:lvl1pPr>
              <a:defRPr/>
            </a:lvl1pPr>
          </a:lstStyle>
          <a:p>
            <a:endParaRPr lang="pt-BR"/>
          </a:p>
        </p:txBody>
      </p:sp>
      <p:sp>
        <p:nvSpPr>
          <p:cNvPr id="6" name="Slide Number Placeholder 5"/>
          <p:cNvSpPr>
            <a:spLocks noGrp="1"/>
          </p:cNvSpPr>
          <p:nvPr>
            <p:ph type="sldNum" sz="quarter" idx="12"/>
          </p:nvPr>
        </p:nvSpPr>
        <p:spPr/>
        <p:txBody>
          <a:bodyPr/>
          <a:lstStyle>
            <a:lvl1pPr>
              <a:defRPr/>
            </a:lvl1pPr>
          </a:lstStyle>
          <a:p>
            <a:fld id="{C21C93E7-91EE-4C42-8D10-7E9CAC1836A0}" type="slidenum">
              <a:rPr lang="pt-BR"/>
              <a:pPr/>
              <a:t>‹#›</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8194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4800" y="6248400"/>
            <a:ext cx="1905000" cy="457200"/>
          </a:xfrm>
        </p:spPr>
        <p:txBody>
          <a:bodyPr/>
          <a:lstStyle>
            <a:lvl1pPr>
              <a:defRPr/>
            </a:lvl1pPr>
          </a:lstStyle>
          <a:p>
            <a:endParaRPr lang="pt-BR"/>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endParaRPr lang="pt-BR"/>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9B7E32E8-A418-45E0-8D2E-278573E05B42}" type="slidenum">
              <a:rPr lang="pt-BR"/>
              <a:pPr/>
              <a:t>‹#›</a:t>
            </a:fld>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819400" y="609600"/>
            <a:ext cx="60960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304800" y="6248400"/>
            <a:ext cx="1905000" cy="457200"/>
          </a:xfrm>
        </p:spPr>
        <p:txBody>
          <a:bodyPr/>
          <a:lstStyle>
            <a:lvl1pPr>
              <a:defRPr/>
            </a:lvl1pPr>
          </a:lstStyle>
          <a:p>
            <a:endParaRPr lang="pt-BR"/>
          </a:p>
        </p:txBody>
      </p:sp>
      <p:sp>
        <p:nvSpPr>
          <p:cNvPr id="4" name="Footer Placeholder 3"/>
          <p:cNvSpPr>
            <a:spLocks noGrp="1"/>
          </p:cNvSpPr>
          <p:nvPr>
            <p:ph type="ftr" sz="quarter" idx="11"/>
          </p:nvPr>
        </p:nvSpPr>
        <p:spPr>
          <a:xfrm>
            <a:off x="3581400" y="6248400"/>
            <a:ext cx="2895600" cy="457200"/>
          </a:xfrm>
        </p:spPr>
        <p:txBody>
          <a:bodyPr/>
          <a:lstStyle>
            <a:lvl1pPr>
              <a:defRPr/>
            </a:lvl1pPr>
          </a:lstStyle>
          <a:p>
            <a:endParaRPr lang="pt-BR"/>
          </a:p>
        </p:txBody>
      </p:sp>
      <p:sp>
        <p:nvSpPr>
          <p:cNvPr id="5" name="Slide Number Placeholder 4"/>
          <p:cNvSpPr>
            <a:spLocks noGrp="1"/>
          </p:cNvSpPr>
          <p:nvPr>
            <p:ph type="sldNum" sz="quarter" idx="12"/>
          </p:nvPr>
        </p:nvSpPr>
        <p:spPr>
          <a:xfrm>
            <a:off x="7010400" y="6248400"/>
            <a:ext cx="1905000" cy="457200"/>
          </a:xfrm>
        </p:spPr>
        <p:txBody>
          <a:bodyPr/>
          <a:lstStyle>
            <a:lvl1pPr>
              <a:defRPr/>
            </a:lvl1pPr>
          </a:lstStyle>
          <a:p>
            <a:fld id="{94C11E1B-2B1B-49BA-9391-C7C02BDAB5B5}" type="slidenum">
              <a:rPr lang="pt-BR"/>
              <a:pPr/>
              <a:t>‹#›</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BR"/>
          </a:p>
        </p:txBody>
      </p:sp>
      <p:sp>
        <p:nvSpPr>
          <p:cNvPr id="5" name="Footer Placeholder 4"/>
          <p:cNvSpPr>
            <a:spLocks noGrp="1"/>
          </p:cNvSpPr>
          <p:nvPr>
            <p:ph type="ftr" sz="quarter" idx="11"/>
          </p:nvPr>
        </p:nvSpPr>
        <p:spPr/>
        <p:txBody>
          <a:bodyPr/>
          <a:lstStyle>
            <a:lvl1pPr>
              <a:defRPr/>
            </a:lvl1pPr>
          </a:lstStyle>
          <a:p>
            <a:endParaRPr lang="pt-BR"/>
          </a:p>
        </p:txBody>
      </p:sp>
      <p:sp>
        <p:nvSpPr>
          <p:cNvPr id="6" name="Slide Number Placeholder 5"/>
          <p:cNvSpPr>
            <a:spLocks noGrp="1"/>
          </p:cNvSpPr>
          <p:nvPr>
            <p:ph type="sldNum" sz="quarter" idx="12"/>
          </p:nvPr>
        </p:nvSpPr>
        <p:spPr/>
        <p:txBody>
          <a:bodyPr/>
          <a:lstStyle>
            <a:lvl1pPr>
              <a:defRPr/>
            </a:lvl1pPr>
          </a:lstStyle>
          <a:p>
            <a:fld id="{07DF5F97-E976-4A0F-AB34-BB8B5845C5BA}" type="slidenum">
              <a:rPr lang="pt-BR"/>
              <a:pPr/>
              <a:t>‹#›</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pt-BR"/>
          </a:p>
        </p:txBody>
      </p:sp>
      <p:sp>
        <p:nvSpPr>
          <p:cNvPr id="5" name="Footer Placeholder 4"/>
          <p:cNvSpPr>
            <a:spLocks noGrp="1"/>
          </p:cNvSpPr>
          <p:nvPr>
            <p:ph type="ftr" sz="quarter" idx="11"/>
          </p:nvPr>
        </p:nvSpPr>
        <p:spPr/>
        <p:txBody>
          <a:bodyPr/>
          <a:lstStyle>
            <a:lvl1pPr>
              <a:defRPr/>
            </a:lvl1pPr>
          </a:lstStyle>
          <a:p>
            <a:endParaRPr lang="pt-BR"/>
          </a:p>
        </p:txBody>
      </p:sp>
      <p:sp>
        <p:nvSpPr>
          <p:cNvPr id="6" name="Slide Number Placeholder 5"/>
          <p:cNvSpPr>
            <a:spLocks noGrp="1"/>
          </p:cNvSpPr>
          <p:nvPr>
            <p:ph type="sldNum" sz="quarter" idx="12"/>
          </p:nvPr>
        </p:nvSpPr>
        <p:spPr/>
        <p:txBody>
          <a:bodyPr/>
          <a:lstStyle>
            <a:lvl1pPr>
              <a:defRPr/>
            </a:lvl1pPr>
          </a:lstStyle>
          <a:p>
            <a:fld id="{3F7CBDD6-10E2-4CCD-8535-A6F9BF59FA27}" type="slidenum">
              <a:rPr lang="pt-BR"/>
              <a:pPr/>
              <a:t>‹#›</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pt-BR"/>
          </a:p>
        </p:txBody>
      </p:sp>
      <p:sp>
        <p:nvSpPr>
          <p:cNvPr id="6" name="Footer Placeholder 5"/>
          <p:cNvSpPr>
            <a:spLocks noGrp="1"/>
          </p:cNvSpPr>
          <p:nvPr>
            <p:ph type="ftr" sz="quarter" idx="11"/>
          </p:nvPr>
        </p:nvSpPr>
        <p:spPr/>
        <p:txBody>
          <a:bodyPr/>
          <a:lstStyle>
            <a:lvl1pPr>
              <a:defRPr/>
            </a:lvl1pPr>
          </a:lstStyle>
          <a:p>
            <a:endParaRPr lang="pt-BR"/>
          </a:p>
        </p:txBody>
      </p:sp>
      <p:sp>
        <p:nvSpPr>
          <p:cNvPr id="7" name="Slide Number Placeholder 6"/>
          <p:cNvSpPr>
            <a:spLocks noGrp="1"/>
          </p:cNvSpPr>
          <p:nvPr>
            <p:ph type="sldNum" sz="quarter" idx="12"/>
          </p:nvPr>
        </p:nvSpPr>
        <p:spPr/>
        <p:txBody>
          <a:bodyPr/>
          <a:lstStyle>
            <a:lvl1pPr>
              <a:defRPr/>
            </a:lvl1pPr>
          </a:lstStyle>
          <a:p>
            <a:fld id="{6BED439F-3945-4D57-BE31-EF95AD945F96}" type="slidenum">
              <a:rPr lang="pt-BR"/>
              <a:pPr/>
              <a:t>‹#›</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pt-BR"/>
          </a:p>
        </p:txBody>
      </p:sp>
      <p:sp>
        <p:nvSpPr>
          <p:cNvPr id="8" name="Footer Placeholder 7"/>
          <p:cNvSpPr>
            <a:spLocks noGrp="1"/>
          </p:cNvSpPr>
          <p:nvPr>
            <p:ph type="ftr" sz="quarter" idx="11"/>
          </p:nvPr>
        </p:nvSpPr>
        <p:spPr/>
        <p:txBody>
          <a:bodyPr/>
          <a:lstStyle>
            <a:lvl1pPr>
              <a:defRPr/>
            </a:lvl1pPr>
          </a:lstStyle>
          <a:p>
            <a:endParaRPr lang="pt-BR"/>
          </a:p>
        </p:txBody>
      </p:sp>
      <p:sp>
        <p:nvSpPr>
          <p:cNvPr id="9" name="Slide Number Placeholder 8"/>
          <p:cNvSpPr>
            <a:spLocks noGrp="1"/>
          </p:cNvSpPr>
          <p:nvPr>
            <p:ph type="sldNum" sz="quarter" idx="12"/>
          </p:nvPr>
        </p:nvSpPr>
        <p:spPr/>
        <p:txBody>
          <a:bodyPr/>
          <a:lstStyle>
            <a:lvl1pPr>
              <a:defRPr/>
            </a:lvl1pPr>
          </a:lstStyle>
          <a:p>
            <a:fld id="{BBC0C5A2-E636-4B66-BD8B-0F0D8749D10D}" type="slidenum">
              <a:rPr lang="pt-BR"/>
              <a:pPr/>
              <a:t>‹#›</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pt-BR"/>
          </a:p>
        </p:txBody>
      </p:sp>
      <p:sp>
        <p:nvSpPr>
          <p:cNvPr id="4" name="Footer Placeholder 3"/>
          <p:cNvSpPr>
            <a:spLocks noGrp="1"/>
          </p:cNvSpPr>
          <p:nvPr>
            <p:ph type="ftr" sz="quarter" idx="11"/>
          </p:nvPr>
        </p:nvSpPr>
        <p:spPr/>
        <p:txBody>
          <a:bodyPr/>
          <a:lstStyle>
            <a:lvl1pPr>
              <a:defRPr/>
            </a:lvl1pPr>
          </a:lstStyle>
          <a:p>
            <a:endParaRPr lang="pt-BR"/>
          </a:p>
        </p:txBody>
      </p:sp>
      <p:sp>
        <p:nvSpPr>
          <p:cNvPr id="5" name="Slide Number Placeholder 4"/>
          <p:cNvSpPr>
            <a:spLocks noGrp="1"/>
          </p:cNvSpPr>
          <p:nvPr>
            <p:ph type="sldNum" sz="quarter" idx="12"/>
          </p:nvPr>
        </p:nvSpPr>
        <p:spPr/>
        <p:txBody>
          <a:bodyPr/>
          <a:lstStyle>
            <a:lvl1pPr>
              <a:defRPr/>
            </a:lvl1pPr>
          </a:lstStyle>
          <a:p>
            <a:fld id="{772C493E-8BA6-44BA-9521-231F367FEBA7}" type="slidenum">
              <a:rPr lang="pt-BR"/>
              <a:pPr/>
              <a:t>‹#›</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pt-BR"/>
          </a:p>
        </p:txBody>
      </p:sp>
      <p:sp>
        <p:nvSpPr>
          <p:cNvPr id="3" name="Footer Placeholder 2"/>
          <p:cNvSpPr>
            <a:spLocks noGrp="1"/>
          </p:cNvSpPr>
          <p:nvPr>
            <p:ph type="ftr" sz="quarter" idx="11"/>
          </p:nvPr>
        </p:nvSpPr>
        <p:spPr/>
        <p:txBody>
          <a:bodyPr/>
          <a:lstStyle>
            <a:lvl1pPr>
              <a:defRPr/>
            </a:lvl1pPr>
          </a:lstStyle>
          <a:p>
            <a:endParaRPr lang="pt-BR"/>
          </a:p>
        </p:txBody>
      </p:sp>
      <p:sp>
        <p:nvSpPr>
          <p:cNvPr id="4" name="Slide Number Placeholder 3"/>
          <p:cNvSpPr>
            <a:spLocks noGrp="1"/>
          </p:cNvSpPr>
          <p:nvPr>
            <p:ph type="sldNum" sz="quarter" idx="12"/>
          </p:nvPr>
        </p:nvSpPr>
        <p:spPr/>
        <p:txBody>
          <a:bodyPr/>
          <a:lstStyle>
            <a:lvl1pPr>
              <a:defRPr/>
            </a:lvl1pPr>
          </a:lstStyle>
          <a:p>
            <a:fld id="{75C23B29-6DDB-417E-9550-15CCFCD30120}" type="slidenum">
              <a:rPr lang="pt-BR"/>
              <a:pPr/>
              <a:t>‹#›</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pt-BR"/>
          </a:p>
        </p:txBody>
      </p:sp>
      <p:sp>
        <p:nvSpPr>
          <p:cNvPr id="6" name="Footer Placeholder 5"/>
          <p:cNvSpPr>
            <a:spLocks noGrp="1"/>
          </p:cNvSpPr>
          <p:nvPr>
            <p:ph type="ftr" sz="quarter" idx="11"/>
          </p:nvPr>
        </p:nvSpPr>
        <p:spPr/>
        <p:txBody>
          <a:bodyPr/>
          <a:lstStyle>
            <a:lvl1pPr>
              <a:defRPr/>
            </a:lvl1pPr>
          </a:lstStyle>
          <a:p>
            <a:endParaRPr lang="pt-BR"/>
          </a:p>
        </p:txBody>
      </p:sp>
      <p:sp>
        <p:nvSpPr>
          <p:cNvPr id="7" name="Slide Number Placeholder 6"/>
          <p:cNvSpPr>
            <a:spLocks noGrp="1"/>
          </p:cNvSpPr>
          <p:nvPr>
            <p:ph type="sldNum" sz="quarter" idx="12"/>
          </p:nvPr>
        </p:nvSpPr>
        <p:spPr/>
        <p:txBody>
          <a:bodyPr/>
          <a:lstStyle>
            <a:lvl1pPr>
              <a:defRPr/>
            </a:lvl1pPr>
          </a:lstStyle>
          <a:p>
            <a:fld id="{C2B660EE-8930-4831-AAF3-5A322A0AE2AA}" type="slidenum">
              <a:rPr lang="pt-BR"/>
              <a:pPr/>
              <a:t>‹#›</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pt-BR"/>
          </a:p>
        </p:txBody>
      </p:sp>
      <p:sp>
        <p:nvSpPr>
          <p:cNvPr id="6" name="Footer Placeholder 5"/>
          <p:cNvSpPr>
            <a:spLocks noGrp="1"/>
          </p:cNvSpPr>
          <p:nvPr>
            <p:ph type="ftr" sz="quarter" idx="11"/>
          </p:nvPr>
        </p:nvSpPr>
        <p:spPr/>
        <p:txBody>
          <a:bodyPr/>
          <a:lstStyle>
            <a:lvl1pPr>
              <a:defRPr/>
            </a:lvl1pPr>
          </a:lstStyle>
          <a:p>
            <a:endParaRPr lang="pt-BR"/>
          </a:p>
        </p:txBody>
      </p:sp>
      <p:sp>
        <p:nvSpPr>
          <p:cNvPr id="7" name="Slide Number Placeholder 6"/>
          <p:cNvSpPr>
            <a:spLocks noGrp="1"/>
          </p:cNvSpPr>
          <p:nvPr>
            <p:ph type="sldNum" sz="quarter" idx="12"/>
          </p:nvPr>
        </p:nvSpPr>
        <p:spPr/>
        <p:txBody>
          <a:bodyPr/>
          <a:lstStyle>
            <a:lvl1pPr>
              <a:defRPr/>
            </a:lvl1pPr>
          </a:lstStyle>
          <a:p>
            <a:fld id="{CFF9D86D-01E5-4DA9-8A54-A94882458684}" type="slidenum">
              <a:rPr lang="pt-BR"/>
              <a:pPr/>
              <a:t>‹#›</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Arc 1026"/>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endParaRPr lang="en-US"/>
          </a:p>
        </p:txBody>
      </p:sp>
      <p:sp>
        <p:nvSpPr>
          <p:cNvPr id="3075" name="Rectangle 1027"/>
          <p:cNvSpPr>
            <a:spLocks noGrp="1" noChangeArrowheads="1"/>
          </p:cNvSpPr>
          <p:nvPr>
            <p:ph type="title"/>
          </p:nvPr>
        </p:nvSpPr>
        <p:spPr bwMode="auto">
          <a:xfrm>
            <a:off x="2819400" y="609600"/>
            <a:ext cx="60960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pt-BR" smtClean="0"/>
              <a:t>Clique para editar o estilo do título mestre</a:t>
            </a:r>
          </a:p>
        </p:txBody>
      </p:sp>
      <p:sp>
        <p:nvSpPr>
          <p:cNvPr id="3076" name="Rectangle 1028"/>
          <p:cNvSpPr>
            <a:spLocks noGrp="1" noChangeArrowheads="1"/>
          </p:cNvSpPr>
          <p:nvPr>
            <p:ph type="body" idx="1"/>
          </p:nvPr>
        </p:nvSpPr>
        <p:spPr bwMode="auto">
          <a:xfrm>
            <a:off x="2819400" y="1981200"/>
            <a:ext cx="60960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3077" name="Rectangle 1029"/>
          <p:cNvSpPr>
            <a:spLocks noGrp="1" noChangeArrowheads="1"/>
          </p:cNvSpPr>
          <p:nvPr>
            <p:ph type="dt" sz="half" idx="2"/>
          </p:nvPr>
        </p:nvSpPr>
        <p:spPr bwMode="auto">
          <a:xfrm>
            <a:off x="304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chemeClr val="hlink"/>
                </a:solidFill>
                <a:latin typeface="+mn-lt"/>
              </a:defRPr>
            </a:lvl1pPr>
          </a:lstStyle>
          <a:p>
            <a:endParaRPr lang="pt-BR"/>
          </a:p>
        </p:txBody>
      </p:sp>
      <p:sp>
        <p:nvSpPr>
          <p:cNvPr id="3078" name="Rectangle 103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solidFill>
                  <a:schemeClr val="hlink"/>
                </a:solidFill>
                <a:latin typeface="+mn-lt"/>
              </a:defRPr>
            </a:lvl1pPr>
          </a:lstStyle>
          <a:p>
            <a:endParaRPr lang="pt-BR"/>
          </a:p>
        </p:txBody>
      </p:sp>
      <p:sp>
        <p:nvSpPr>
          <p:cNvPr id="3079" name="Rectangle 103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chemeClr val="hlink"/>
                </a:solidFill>
                <a:latin typeface="+mn-lt"/>
              </a:defRPr>
            </a:lvl1pPr>
          </a:lstStyle>
          <a:p>
            <a:fld id="{85D7B65F-BAE3-4399-8084-BF78487CD0A3}" type="slidenum">
              <a:rPr lang="pt-BR"/>
              <a:pPr/>
              <a:t>‹#›</a:t>
            </a:fld>
            <a:endParaRPr lang="pt-BR"/>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73" r:id="rId12"/>
    <p:sldLayoutId id="2147483674" r:id="rId13"/>
  </p:sldLayoutIdLst>
  <p:txStyles>
    <p:titleStyle>
      <a:lvl1pPr algn="l" rtl="0" eaLnBrk="0" fontAlgn="base" hangingPunct="0">
        <a:lnSpc>
          <a:spcPct val="70000"/>
        </a:lnSpc>
        <a:spcBef>
          <a:spcPct val="0"/>
        </a:spcBef>
        <a:spcAft>
          <a:spcPct val="0"/>
        </a:spcAft>
        <a:defRPr kumimoji="1" sz="4800" b="1">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itchFamily="34" charset="0"/>
        </a:defRPr>
      </a:lvl5pPr>
      <a:lvl6pPr marL="457200" algn="l" rtl="0" eaLnBrk="0" fontAlgn="base" hangingPunct="0">
        <a:lnSpc>
          <a:spcPct val="70000"/>
        </a:lnSpc>
        <a:spcBef>
          <a:spcPct val="0"/>
        </a:spcBef>
        <a:spcAft>
          <a:spcPct val="0"/>
        </a:spcAft>
        <a:defRPr kumimoji="1" sz="4800" b="1">
          <a:solidFill>
            <a:schemeClr val="tx2"/>
          </a:solidFill>
          <a:latin typeface="Arial Narrow" pitchFamily="34" charset="0"/>
        </a:defRPr>
      </a:lvl6pPr>
      <a:lvl7pPr marL="914400" algn="l" rtl="0" eaLnBrk="0" fontAlgn="base" hangingPunct="0">
        <a:lnSpc>
          <a:spcPct val="70000"/>
        </a:lnSpc>
        <a:spcBef>
          <a:spcPct val="0"/>
        </a:spcBef>
        <a:spcAft>
          <a:spcPct val="0"/>
        </a:spcAft>
        <a:defRPr kumimoji="1" sz="4800" b="1">
          <a:solidFill>
            <a:schemeClr val="tx2"/>
          </a:solidFill>
          <a:latin typeface="Arial Narrow" pitchFamily="34" charset="0"/>
        </a:defRPr>
      </a:lvl7pPr>
      <a:lvl8pPr marL="1371600" algn="l" rtl="0" eaLnBrk="0" fontAlgn="base" hangingPunct="0">
        <a:lnSpc>
          <a:spcPct val="70000"/>
        </a:lnSpc>
        <a:spcBef>
          <a:spcPct val="0"/>
        </a:spcBef>
        <a:spcAft>
          <a:spcPct val="0"/>
        </a:spcAft>
        <a:defRPr kumimoji="1" sz="4800" b="1">
          <a:solidFill>
            <a:schemeClr val="tx2"/>
          </a:solidFill>
          <a:latin typeface="Arial Narrow" pitchFamily="34" charset="0"/>
        </a:defRPr>
      </a:lvl8pPr>
      <a:lvl9pPr marL="1828800" algn="l" rtl="0" eaLnBrk="0" fontAlgn="base" hangingPunct="0">
        <a:lnSpc>
          <a:spcPct val="70000"/>
        </a:lnSpc>
        <a:spcBef>
          <a:spcPct val="0"/>
        </a:spcBef>
        <a:spcAft>
          <a:spcPct val="0"/>
        </a:spcAft>
        <a:defRPr kumimoji="1"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rakaposhi.eas.asu.edu/vldbj-qpiad.pdf"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oleObject" Target="../embeddings/Microsoft_Office_Excel_97-2003_Worksheet1.xls"/></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oleObject" Target="../embeddings/Microsoft_Office_Excel_97-2003_Worksheet2.xls"/></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4.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5.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6.bin"/></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oleObject" Target="../embeddings/oleObject7.bin"/></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of IR</a:t>
            </a:r>
            <a:endParaRPr lang="en-US" dirty="0"/>
          </a:p>
        </p:txBody>
      </p:sp>
      <p:sp>
        <p:nvSpPr>
          <p:cNvPr id="6" name="TextBox 5"/>
          <p:cNvSpPr txBox="1"/>
          <p:nvPr/>
        </p:nvSpPr>
        <p:spPr>
          <a:xfrm>
            <a:off x="3962400" y="2895600"/>
            <a:ext cx="3916457" cy="1200329"/>
          </a:xfrm>
          <a:prstGeom prst="rect">
            <a:avLst/>
          </a:prstGeom>
          <a:solidFill>
            <a:schemeClr val="accent2">
              <a:lumMod val="90000"/>
            </a:schemeClr>
          </a:solidFill>
        </p:spPr>
        <p:txBody>
          <a:bodyPr wrap="none" rtlCol="0">
            <a:spAutoFit/>
          </a:bodyPr>
          <a:lstStyle/>
          <a:p>
            <a:r>
              <a:rPr lang="en-US" dirty="0" smtClean="0"/>
              <a:t>Each student must send</a:t>
            </a:r>
          </a:p>
          <a:p>
            <a:r>
              <a:rPr lang="en-US" dirty="0" smtClean="0"/>
              <a:t> at least one </a:t>
            </a:r>
            <a:r>
              <a:rPr lang="en-US" dirty="0" err="1" smtClean="0"/>
              <a:t>tweetnote</a:t>
            </a:r>
            <a:endParaRPr lang="en-US" dirty="0" smtClean="0"/>
          </a:p>
          <a:p>
            <a:r>
              <a:rPr lang="en-US" dirty="0" smtClean="0"/>
              <a:t> for at least 2/3</a:t>
            </a:r>
            <a:r>
              <a:rPr lang="en-US" baseline="30000" dirty="0" smtClean="0"/>
              <a:t>rd</a:t>
            </a:r>
            <a:r>
              <a:rPr lang="en-US" dirty="0" smtClean="0"/>
              <a:t> of the classes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228600" y="381000"/>
            <a:ext cx="8686800" cy="609600"/>
          </a:xfrm>
        </p:spPr>
        <p:txBody>
          <a:bodyPr/>
          <a:lstStyle/>
          <a:p>
            <a:pPr>
              <a:lnSpc>
                <a:spcPct val="120000"/>
              </a:lnSpc>
            </a:pPr>
            <a:r>
              <a:rPr lang="en-US" sz="4000" b="0"/>
              <a:t>Precision/Recall Curves</a:t>
            </a:r>
          </a:p>
        </p:txBody>
      </p:sp>
      <p:sp>
        <p:nvSpPr>
          <p:cNvPr id="191491" name="Rectangle 3"/>
          <p:cNvSpPr>
            <a:spLocks noGrp="1" noChangeArrowheads="1"/>
          </p:cNvSpPr>
          <p:nvPr>
            <p:ph type="body" idx="1"/>
          </p:nvPr>
        </p:nvSpPr>
        <p:spPr>
          <a:xfrm>
            <a:off x="304800" y="914400"/>
            <a:ext cx="8534400" cy="5486400"/>
          </a:xfrm>
        </p:spPr>
        <p:txBody>
          <a:bodyPr/>
          <a:lstStyle/>
          <a:p>
            <a:pPr marL="609600" indent="-609600">
              <a:lnSpc>
                <a:spcPct val="110000"/>
              </a:lnSpc>
              <a:buFont typeface="Monotype Sorts" pitchFamily="2" charset="2"/>
              <a:buNone/>
            </a:pPr>
            <a:r>
              <a:rPr lang="en-US" sz="2400" b="1">
                <a:solidFill>
                  <a:srgbClr val="3333FF"/>
                </a:solidFill>
              </a:rPr>
              <a:t>11-point recall-precision curve plots precision at recalls 0,.1,.2,.3….1.0</a:t>
            </a:r>
          </a:p>
          <a:p>
            <a:pPr marL="609600" indent="-609600">
              <a:lnSpc>
                <a:spcPct val="110000"/>
              </a:lnSpc>
              <a:buFont typeface="Monotype Sorts" pitchFamily="2" charset="2"/>
              <a:buNone/>
            </a:pPr>
            <a:r>
              <a:rPr lang="en-US" sz="2400" b="1"/>
              <a:t>Example: Suppose for a given query, 10 documents are relevant. Suppose when all documents are ranked in descending similarities, we have</a:t>
            </a:r>
          </a:p>
          <a:p>
            <a:pPr marL="609600" indent="-609600">
              <a:lnSpc>
                <a:spcPct val="110000"/>
              </a:lnSpc>
              <a:buFont typeface="Monotype Sorts" pitchFamily="2" charset="2"/>
              <a:buNone/>
            </a:pPr>
            <a:r>
              <a:rPr lang="en-US" sz="2400" b="1"/>
              <a:t>    </a:t>
            </a:r>
            <a:r>
              <a:rPr lang="en-US" sz="2400" b="1">
                <a:solidFill>
                  <a:srgbClr val="3333FF"/>
                </a:solidFill>
              </a:rPr>
              <a:t>d</a:t>
            </a:r>
            <a:r>
              <a:rPr lang="en-US" sz="2400" b="1" baseline="-25000">
                <a:solidFill>
                  <a:srgbClr val="3333FF"/>
                </a:solidFill>
              </a:rPr>
              <a:t>1</a:t>
            </a:r>
            <a:r>
              <a:rPr lang="en-US" sz="2400" b="1"/>
              <a:t> d</a:t>
            </a:r>
            <a:r>
              <a:rPr lang="en-US" sz="2400" b="1" baseline="-25000"/>
              <a:t>2</a:t>
            </a:r>
            <a:r>
              <a:rPr lang="en-US" sz="2400" b="1"/>
              <a:t> </a:t>
            </a:r>
            <a:r>
              <a:rPr lang="en-US" sz="2400" b="1">
                <a:solidFill>
                  <a:srgbClr val="3333FF"/>
                </a:solidFill>
              </a:rPr>
              <a:t>d</a:t>
            </a:r>
            <a:r>
              <a:rPr lang="en-US" sz="2400" b="1" baseline="-25000">
                <a:solidFill>
                  <a:srgbClr val="3333FF"/>
                </a:solidFill>
              </a:rPr>
              <a:t>3</a:t>
            </a:r>
            <a:r>
              <a:rPr lang="en-US" sz="2400" b="1"/>
              <a:t> d</a:t>
            </a:r>
            <a:r>
              <a:rPr lang="en-US" sz="2400" b="1" baseline="-25000"/>
              <a:t>4</a:t>
            </a:r>
            <a:r>
              <a:rPr lang="en-US" sz="2400" b="1"/>
              <a:t> d</a:t>
            </a:r>
            <a:r>
              <a:rPr lang="en-US" sz="2400" b="1" baseline="-25000"/>
              <a:t>5</a:t>
            </a:r>
            <a:r>
              <a:rPr lang="en-US" sz="2400" b="1"/>
              <a:t> </a:t>
            </a:r>
            <a:r>
              <a:rPr lang="en-US" sz="2400" b="1">
                <a:solidFill>
                  <a:srgbClr val="3333FF"/>
                </a:solidFill>
              </a:rPr>
              <a:t>d</a:t>
            </a:r>
            <a:r>
              <a:rPr lang="en-US" sz="2400" b="1" baseline="-25000">
                <a:solidFill>
                  <a:srgbClr val="3333FF"/>
                </a:solidFill>
              </a:rPr>
              <a:t>6</a:t>
            </a:r>
            <a:r>
              <a:rPr lang="en-US" sz="2400" b="1"/>
              <a:t> d</a:t>
            </a:r>
            <a:r>
              <a:rPr lang="en-US" sz="2400" b="1" baseline="-25000"/>
              <a:t>7</a:t>
            </a:r>
            <a:r>
              <a:rPr lang="en-US" sz="2400" b="1"/>
              <a:t> d</a:t>
            </a:r>
            <a:r>
              <a:rPr lang="en-US" sz="2400" b="1" baseline="-25000"/>
              <a:t>8</a:t>
            </a:r>
            <a:r>
              <a:rPr lang="en-US" sz="2400" b="1"/>
              <a:t> d</a:t>
            </a:r>
            <a:r>
              <a:rPr lang="en-US" sz="2400" b="1" baseline="-25000"/>
              <a:t>9</a:t>
            </a:r>
            <a:r>
              <a:rPr lang="en-US" sz="2400" b="1"/>
              <a:t> </a:t>
            </a:r>
            <a:r>
              <a:rPr lang="en-US" sz="2400" b="1">
                <a:solidFill>
                  <a:srgbClr val="3333FF"/>
                </a:solidFill>
              </a:rPr>
              <a:t>d</a:t>
            </a:r>
            <a:r>
              <a:rPr lang="en-US" sz="2400" b="1" baseline="-25000">
                <a:solidFill>
                  <a:srgbClr val="3333FF"/>
                </a:solidFill>
              </a:rPr>
              <a:t>10</a:t>
            </a:r>
            <a:r>
              <a:rPr lang="en-US" sz="2400" b="1"/>
              <a:t> d</a:t>
            </a:r>
            <a:r>
              <a:rPr lang="en-US" sz="2400" b="1" baseline="-25000"/>
              <a:t>11</a:t>
            </a:r>
            <a:r>
              <a:rPr lang="en-US" sz="2400" b="1"/>
              <a:t> </a:t>
            </a:r>
            <a:r>
              <a:rPr lang="en-US" sz="2400" b="1">
                <a:solidFill>
                  <a:srgbClr val="3333FF"/>
                </a:solidFill>
              </a:rPr>
              <a:t>d</a:t>
            </a:r>
            <a:r>
              <a:rPr lang="en-US" sz="2400" b="1" baseline="-25000">
                <a:solidFill>
                  <a:srgbClr val="3333FF"/>
                </a:solidFill>
              </a:rPr>
              <a:t>12</a:t>
            </a:r>
            <a:r>
              <a:rPr lang="en-US" sz="2400" b="1">
                <a:solidFill>
                  <a:schemeClr val="accent1"/>
                </a:solidFill>
              </a:rPr>
              <a:t> </a:t>
            </a:r>
            <a:r>
              <a:rPr lang="en-US" sz="2400" b="1">
                <a:solidFill>
                  <a:srgbClr val="3333FF"/>
                </a:solidFill>
              </a:rPr>
              <a:t>d</a:t>
            </a:r>
            <a:r>
              <a:rPr lang="en-US" sz="2400" b="1" baseline="-25000">
                <a:solidFill>
                  <a:srgbClr val="3333FF"/>
                </a:solidFill>
              </a:rPr>
              <a:t>13</a:t>
            </a:r>
            <a:r>
              <a:rPr lang="en-US" sz="2400" b="1"/>
              <a:t> d</a:t>
            </a:r>
            <a:r>
              <a:rPr lang="en-US" sz="2400" b="1" baseline="-25000"/>
              <a:t>14</a:t>
            </a:r>
            <a:r>
              <a:rPr lang="en-US" sz="2400" b="1"/>
              <a:t> d</a:t>
            </a:r>
            <a:r>
              <a:rPr lang="en-US" sz="2400" b="1" baseline="-25000"/>
              <a:t>15</a:t>
            </a:r>
            <a:r>
              <a:rPr lang="en-US" sz="2400" b="1"/>
              <a:t> d</a:t>
            </a:r>
            <a:r>
              <a:rPr lang="en-US" sz="2400" b="1" baseline="-25000"/>
              <a:t>16</a:t>
            </a:r>
            <a:r>
              <a:rPr lang="en-US" sz="2400" b="1"/>
              <a:t> </a:t>
            </a:r>
            <a:r>
              <a:rPr lang="en-US" sz="2400" b="1">
                <a:solidFill>
                  <a:srgbClr val="3333FF"/>
                </a:solidFill>
              </a:rPr>
              <a:t>d</a:t>
            </a:r>
            <a:r>
              <a:rPr lang="en-US" sz="2400" b="1" baseline="-25000">
                <a:solidFill>
                  <a:srgbClr val="3333FF"/>
                </a:solidFill>
              </a:rPr>
              <a:t>17</a:t>
            </a:r>
            <a:r>
              <a:rPr lang="en-US" sz="2400" b="1" baseline="-25000"/>
              <a:t> </a:t>
            </a:r>
            <a:r>
              <a:rPr lang="en-US" sz="2400" b="1"/>
              <a:t>d</a:t>
            </a:r>
            <a:r>
              <a:rPr lang="en-US" sz="2400" b="1" baseline="-25000"/>
              <a:t>18</a:t>
            </a:r>
            <a:r>
              <a:rPr lang="en-US" sz="2400" b="1"/>
              <a:t> d</a:t>
            </a:r>
            <a:r>
              <a:rPr lang="en-US" sz="2400" b="1" baseline="-25000"/>
              <a:t>19</a:t>
            </a:r>
            <a:r>
              <a:rPr lang="en-US" sz="2400" b="1"/>
              <a:t> </a:t>
            </a:r>
            <a:r>
              <a:rPr lang="en-US" sz="2400" b="1">
                <a:solidFill>
                  <a:srgbClr val="3333FF"/>
                </a:solidFill>
              </a:rPr>
              <a:t>d</a:t>
            </a:r>
            <a:r>
              <a:rPr lang="en-US" sz="2400" b="1" baseline="-25000">
                <a:solidFill>
                  <a:srgbClr val="3333FF"/>
                </a:solidFill>
              </a:rPr>
              <a:t>20</a:t>
            </a:r>
            <a:r>
              <a:rPr lang="en-US" sz="2400" b="1"/>
              <a:t> d</a:t>
            </a:r>
            <a:r>
              <a:rPr lang="en-US" sz="2400" b="1" baseline="-25000"/>
              <a:t>21</a:t>
            </a:r>
            <a:r>
              <a:rPr lang="en-US" sz="2400" b="1"/>
              <a:t> d</a:t>
            </a:r>
            <a:r>
              <a:rPr lang="en-US" sz="2400" b="1" baseline="-25000"/>
              <a:t>22</a:t>
            </a:r>
            <a:r>
              <a:rPr lang="en-US" sz="2400" b="1"/>
              <a:t> d</a:t>
            </a:r>
            <a:r>
              <a:rPr lang="en-US" sz="2400" b="1" baseline="-25000"/>
              <a:t>23</a:t>
            </a:r>
            <a:r>
              <a:rPr lang="en-US" sz="2400" b="1"/>
              <a:t> d</a:t>
            </a:r>
            <a:r>
              <a:rPr lang="en-US" sz="2400" b="1" baseline="-25000"/>
              <a:t>24</a:t>
            </a:r>
            <a:r>
              <a:rPr lang="en-US" sz="2400" b="1"/>
              <a:t> </a:t>
            </a:r>
            <a:r>
              <a:rPr lang="en-US" sz="2400" b="1">
                <a:solidFill>
                  <a:srgbClr val="3333FF"/>
                </a:solidFill>
              </a:rPr>
              <a:t>d</a:t>
            </a:r>
            <a:r>
              <a:rPr lang="en-US" sz="2400" b="1" baseline="-25000">
                <a:solidFill>
                  <a:srgbClr val="3333FF"/>
                </a:solidFill>
              </a:rPr>
              <a:t>25</a:t>
            </a:r>
            <a:r>
              <a:rPr lang="en-US" sz="2400" b="1" baseline="-25000"/>
              <a:t> </a:t>
            </a:r>
            <a:r>
              <a:rPr lang="en-US" sz="2400" b="1"/>
              <a:t>d</a:t>
            </a:r>
            <a:r>
              <a:rPr lang="en-US" sz="2400" b="1" baseline="-25000"/>
              <a:t>26</a:t>
            </a:r>
            <a:r>
              <a:rPr lang="en-US" sz="2400" b="1"/>
              <a:t> d</a:t>
            </a:r>
            <a:r>
              <a:rPr lang="en-US" sz="2400" b="1" baseline="-25000"/>
              <a:t>27 </a:t>
            </a:r>
            <a:r>
              <a:rPr lang="en-US" sz="2400" b="1"/>
              <a:t>d</a:t>
            </a:r>
            <a:r>
              <a:rPr lang="en-US" sz="2400" b="1" baseline="-25000"/>
              <a:t>28</a:t>
            </a:r>
            <a:r>
              <a:rPr lang="en-US" sz="2400" b="1"/>
              <a:t> </a:t>
            </a:r>
            <a:r>
              <a:rPr lang="en-US" sz="2400" b="1">
                <a:solidFill>
                  <a:srgbClr val="3333FF"/>
                </a:solidFill>
              </a:rPr>
              <a:t>d</a:t>
            </a:r>
            <a:r>
              <a:rPr lang="en-US" sz="2400" b="1" baseline="-25000">
                <a:solidFill>
                  <a:srgbClr val="3333FF"/>
                </a:solidFill>
              </a:rPr>
              <a:t>29</a:t>
            </a:r>
            <a:r>
              <a:rPr lang="en-US" sz="2400" b="1"/>
              <a:t> d</a:t>
            </a:r>
            <a:r>
              <a:rPr lang="en-US" sz="2400" b="1" baseline="-25000"/>
              <a:t>30 </a:t>
            </a:r>
            <a:r>
              <a:rPr lang="en-US" sz="2400" b="1"/>
              <a:t>d</a:t>
            </a:r>
            <a:r>
              <a:rPr lang="en-US" sz="2400" b="1" baseline="-25000"/>
              <a:t>31 …</a:t>
            </a:r>
          </a:p>
        </p:txBody>
      </p:sp>
      <p:sp>
        <p:nvSpPr>
          <p:cNvPr id="191492" name="Line 4"/>
          <p:cNvSpPr>
            <a:spLocks noChangeShapeType="1"/>
          </p:cNvSpPr>
          <p:nvPr/>
        </p:nvSpPr>
        <p:spPr bwMode="auto">
          <a:xfrm flipV="1">
            <a:off x="1066800" y="4419600"/>
            <a:ext cx="0" cy="1828800"/>
          </a:xfrm>
          <a:prstGeom prst="line">
            <a:avLst/>
          </a:prstGeom>
          <a:noFill/>
          <a:ln w="28575">
            <a:solidFill>
              <a:schemeClr val="tx1"/>
            </a:solidFill>
            <a:round/>
            <a:headEnd/>
            <a:tailEnd type="triangle" w="med" len="med"/>
          </a:ln>
          <a:effectLst/>
        </p:spPr>
        <p:txBody>
          <a:bodyPr/>
          <a:lstStyle/>
          <a:p>
            <a:endParaRPr lang="en-US"/>
          </a:p>
        </p:txBody>
      </p:sp>
      <p:sp>
        <p:nvSpPr>
          <p:cNvPr id="191493" name="Line 5"/>
          <p:cNvSpPr>
            <a:spLocks noChangeShapeType="1"/>
          </p:cNvSpPr>
          <p:nvPr/>
        </p:nvSpPr>
        <p:spPr bwMode="auto">
          <a:xfrm>
            <a:off x="1066800" y="6248400"/>
            <a:ext cx="7162800" cy="0"/>
          </a:xfrm>
          <a:prstGeom prst="line">
            <a:avLst/>
          </a:prstGeom>
          <a:noFill/>
          <a:ln w="28575">
            <a:solidFill>
              <a:schemeClr val="tx1"/>
            </a:solidFill>
            <a:round/>
            <a:headEnd/>
            <a:tailEnd type="triangle" w="med" len="med"/>
          </a:ln>
          <a:effectLst/>
        </p:spPr>
        <p:txBody>
          <a:bodyPr/>
          <a:lstStyle/>
          <a:p>
            <a:endParaRPr lang="en-US"/>
          </a:p>
        </p:txBody>
      </p:sp>
      <p:sp>
        <p:nvSpPr>
          <p:cNvPr id="191494" name="Text Box 6"/>
          <p:cNvSpPr txBox="1">
            <a:spLocks noChangeArrowheads="1"/>
          </p:cNvSpPr>
          <p:nvPr/>
        </p:nvSpPr>
        <p:spPr bwMode="auto">
          <a:xfrm>
            <a:off x="7620000" y="6248400"/>
            <a:ext cx="1030288" cy="519113"/>
          </a:xfrm>
          <a:prstGeom prst="rect">
            <a:avLst/>
          </a:prstGeom>
          <a:noFill/>
          <a:ln w="9525">
            <a:noFill/>
            <a:miter lim="800000"/>
            <a:headEnd/>
            <a:tailEnd/>
          </a:ln>
          <a:effectLst/>
        </p:spPr>
        <p:txBody>
          <a:bodyPr wrap="none">
            <a:spAutoFit/>
          </a:bodyPr>
          <a:lstStyle/>
          <a:p>
            <a:r>
              <a:rPr lang="en-US" sz="2800" b="1"/>
              <a:t>recall</a:t>
            </a:r>
          </a:p>
        </p:txBody>
      </p:sp>
      <p:sp>
        <p:nvSpPr>
          <p:cNvPr id="191495" name="Text Box 7"/>
          <p:cNvSpPr txBox="1">
            <a:spLocks noChangeArrowheads="1"/>
          </p:cNvSpPr>
          <p:nvPr/>
        </p:nvSpPr>
        <p:spPr bwMode="auto">
          <a:xfrm rot="16200000">
            <a:off x="-142081" y="4866481"/>
            <a:ext cx="1565275" cy="519113"/>
          </a:xfrm>
          <a:prstGeom prst="rect">
            <a:avLst/>
          </a:prstGeom>
          <a:noFill/>
          <a:ln w="9525">
            <a:noFill/>
            <a:miter lim="800000"/>
            <a:headEnd/>
            <a:tailEnd/>
          </a:ln>
          <a:effectLst/>
        </p:spPr>
        <p:txBody>
          <a:bodyPr wrap="none">
            <a:spAutoFit/>
          </a:bodyPr>
          <a:lstStyle/>
          <a:p>
            <a:r>
              <a:rPr lang="en-US" sz="2800" b="1"/>
              <a:t>precision</a:t>
            </a:r>
          </a:p>
        </p:txBody>
      </p:sp>
      <p:sp>
        <p:nvSpPr>
          <p:cNvPr id="191496" name="Line 8"/>
          <p:cNvSpPr>
            <a:spLocks noChangeShapeType="1"/>
          </p:cNvSpPr>
          <p:nvPr/>
        </p:nvSpPr>
        <p:spPr bwMode="auto">
          <a:xfrm>
            <a:off x="1066800" y="4724400"/>
            <a:ext cx="152400" cy="0"/>
          </a:xfrm>
          <a:prstGeom prst="line">
            <a:avLst/>
          </a:prstGeom>
          <a:noFill/>
          <a:ln w="28575">
            <a:solidFill>
              <a:schemeClr val="tx1"/>
            </a:solidFill>
            <a:round/>
            <a:headEnd/>
            <a:tailEnd/>
          </a:ln>
          <a:effectLst/>
        </p:spPr>
        <p:txBody>
          <a:bodyPr/>
          <a:lstStyle/>
          <a:p>
            <a:endParaRPr lang="en-US"/>
          </a:p>
        </p:txBody>
      </p:sp>
      <p:sp>
        <p:nvSpPr>
          <p:cNvPr id="191497" name="Line 9"/>
          <p:cNvSpPr>
            <a:spLocks noChangeShapeType="1"/>
          </p:cNvSpPr>
          <p:nvPr/>
        </p:nvSpPr>
        <p:spPr bwMode="auto">
          <a:xfrm>
            <a:off x="1676400" y="6096000"/>
            <a:ext cx="0" cy="152400"/>
          </a:xfrm>
          <a:prstGeom prst="line">
            <a:avLst/>
          </a:prstGeom>
          <a:noFill/>
          <a:ln w="28575">
            <a:solidFill>
              <a:schemeClr val="tx1"/>
            </a:solidFill>
            <a:round/>
            <a:headEnd/>
            <a:tailEnd/>
          </a:ln>
          <a:effectLst/>
        </p:spPr>
        <p:txBody>
          <a:bodyPr/>
          <a:lstStyle/>
          <a:p>
            <a:endParaRPr lang="en-US"/>
          </a:p>
        </p:txBody>
      </p:sp>
      <p:sp>
        <p:nvSpPr>
          <p:cNvPr id="191498" name="Line 10"/>
          <p:cNvSpPr>
            <a:spLocks noChangeShapeType="1"/>
          </p:cNvSpPr>
          <p:nvPr/>
        </p:nvSpPr>
        <p:spPr bwMode="auto">
          <a:xfrm>
            <a:off x="2286000" y="6096000"/>
            <a:ext cx="0" cy="152400"/>
          </a:xfrm>
          <a:prstGeom prst="line">
            <a:avLst/>
          </a:prstGeom>
          <a:noFill/>
          <a:ln w="28575">
            <a:solidFill>
              <a:schemeClr val="tx1"/>
            </a:solidFill>
            <a:round/>
            <a:headEnd/>
            <a:tailEnd/>
          </a:ln>
          <a:effectLst/>
        </p:spPr>
        <p:txBody>
          <a:bodyPr/>
          <a:lstStyle/>
          <a:p>
            <a:endParaRPr lang="en-US"/>
          </a:p>
        </p:txBody>
      </p:sp>
      <p:sp>
        <p:nvSpPr>
          <p:cNvPr id="191499" name="Line 11"/>
          <p:cNvSpPr>
            <a:spLocks noChangeShapeType="1"/>
          </p:cNvSpPr>
          <p:nvPr/>
        </p:nvSpPr>
        <p:spPr bwMode="auto">
          <a:xfrm>
            <a:off x="2895600" y="6096000"/>
            <a:ext cx="0" cy="152400"/>
          </a:xfrm>
          <a:prstGeom prst="line">
            <a:avLst/>
          </a:prstGeom>
          <a:noFill/>
          <a:ln w="28575">
            <a:solidFill>
              <a:schemeClr val="tx1"/>
            </a:solidFill>
            <a:round/>
            <a:headEnd/>
            <a:tailEnd/>
          </a:ln>
          <a:effectLst/>
        </p:spPr>
        <p:txBody>
          <a:bodyPr/>
          <a:lstStyle/>
          <a:p>
            <a:endParaRPr lang="en-US"/>
          </a:p>
        </p:txBody>
      </p:sp>
      <p:sp>
        <p:nvSpPr>
          <p:cNvPr id="191500" name="Line 12"/>
          <p:cNvSpPr>
            <a:spLocks noChangeShapeType="1"/>
          </p:cNvSpPr>
          <p:nvPr/>
        </p:nvSpPr>
        <p:spPr bwMode="auto">
          <a:xfrm>
            <a:off x="4724400" y="6096000"/>
            <a:ext cx="0" cy="152400"/>
          </a:xfrm>
          <a:prstGeom prst="line">
            <a:avLst/>
          </a:prstGeom>
          <a:noFill/>
          <a:ln w="28575">
            <a:solidFill>
              <a:schemeClr val="tx1"/>
            </a:solidFill>
            <a:round/>
            <a:headEnd/>
            <a:tailEnd/>
          </a:ln>
          <a:effectLst/>
        </p:spPr>
        <p:txBody>
          <a:bodyPr/>
          <a:lstStyle/>
          <a:p>
            <a:endParaRPr lang="en-US"/>
          </a:p>
        </p:txBody>
      </p:sp>
      <p:sp>
        <p:nvSpPr>
          <p:cNvPr id="191501" name="Line 13"/>
          <p:cNvSpPr>
            <a:spLocks noChangeShapeType="1"/>
          </p:cNvSpPr>
          <p:nvPr/>
        </p:nvSpPr>
        <p:spPr bwMode="auto">
          <a:xfrm>
            <a:off x="4114800" y="6096000"/>
            <a:ext cx="0" cy="152400"/>
          </a:xfrm>
          <a:prstGeom prst="line">
            <a:avLst/>
          </a:prstGeom>
          <a:noFill/>
          <a:ln w="28575">
            <a:solidFill>
              <a:schemeClr val="tx1"/>
            </a:solidFill>
            <a:round/>
            <a:headEnd/>
            <a:tailEnd/>
          </a:ln>
          <a:effectLst/>
        </p:spPr>
        <p:txBody>
          <a:bodyPr/>
          <a:lstStyle/>
          <a:p>
            <a:endParaRPr lang="en-US"/>
          </a:p>
        </p:txBody>
      </p:sp>
      <p:sp>
        <p:nvSpPr>
          <p:cNvPr id="191502" name="Line 14"/>
          <p:cNvSpPr>
            <a:spLocks noChangeShapeType="1"/>
          </p:cNvSpPr>
          <p:nvPr/>
        </p:nvSpPr>
        <p:spPr bwMode="auto">
          <a:xfrm>
            <a:off x="3505200" y="6096000"/>
            <a:ext cx="0" cy="152400"/>
          </a:xfrm>
          <a:prstGeom prst="line">
            <a:avLst/>
          </a:prstGeom>
          <a:noFill/>
          <a:ln w="28575">
            <a:solidFill>
              <a:schemeClr val="tx1"/>
            </a:solidFill>
            <a:round/>
            <a:headEnd/>
            <a:tailEnd/>
          </a:ln>
          <a:effectLst/>
        </p:spPr>
        <p:txBody>
          <a:bodyPr/>
          <a:lstStyle/>
          <a:p>
            <a:endParaRPr lang="en-US"/>
          </a:p>
        </p:txBody>
      </p:sp>
      <p:sp>
        <p:nvSpPr>
          <p:cNvPr id="191503" name="Line 15"/>
          <p:cNvSpPr>
            <a:spLocks noChangeShapeType="1"/>
          </p:cNvSpPr>
          <p:nvPr/>
        </p:nvSpPr>
        <p:spPr bwMode="auto">
          <a:xfrm>
            <a:off x="6553200" y="6096000"/>
            <a:ext cx="0" cy="152400"/>
          </a:xfrm>
          <a:prstGeom prst="line">
            <a:avLst/>
          </a:prstGeom>
          <a:noFill/>
          <a:ln w="28575">
            <a:solidFill>
              <a:schemeClr val="tx1"/>
            </a:solidFill>
            <a:round/>
            <a:headEnd/>
            <a:tailEnd/>
          </a:ln>
          <a:effectLst/>
        </p:spPr>
        <p:txBody>
          <a:bodyPr/>
          <a:lstStyle/>
          <a:p>
            <a:endParaRPr lang="en-US"/>
          </a:p>
        </p:txBody>
      </p:sp>
      <p:sp>
        <p:nvSpPr>
          <p:cNvPr id="191504" name="Line 16"/>
          <p:cNvSpPr>
            <a:spLocks noChangeShapeType="1"/>
          </p:cNvSpPr>
          <p:nvPr/>
        </p:nvSpPr>
        <p:spPr bwMode="auto">
          <a:xfrm>
            <a:off x="5943600" y="6096000"/>
            <a:ext cx="0" cy="152400"/>
          </a:xfrm>
          <a:prstGeom prst="line">
            <a:avLst/>
          </a:prstGeom>
          <a:noFill/>
          <a:ln w="28575">
            <a:solidFill>
              <a:schemeClr val="tx1"/>
            </a:solidFill>
            <a:round/>
            <a:headEnd/>
            <a:tailEnd/>
          </a:ln>
          <a:effectLst/>
        </p:spPr>
        <p:txBody>
          <a:bodyPr/>
          <a:lstStyle/>
          <a:p>
            <a:endParaRPr lang="en-US"/>
          </a:p>
        </p:txBody>
      </p:sp>
      <p:sp>
        <p:nvSpPr>
          <p:cNvPr id="191505" name="Line 17"/>
          <p:cNvSpPr>
            <a:spLocks noChangeShapeType="1"/>
          </p:cNvSpPr>
          <p:nvPr/>
        </p:nvSpPr>
        <p:spPr bwMode="auto">
          <a:xfrm>
            <a:off x="5334000" y="6096000"/>
            <a:ext cx="0" cy="152400"/>
          </a:xfrm>
          <a:prstGeom prst="line">
            <a:avLst/>
          </a:prstGeom>
          <a:noFill/>
          <a:ln w="28575">
            <a:solidFill>
              <a:schemeClr val="tx1"/>
            </a:solidFill>
            <a:round/>
            <a:headEnd/>
            <a:tailEnd/>
          </a:ln>
          <a:effectLst/>
        </p:spPr>
        <p:txBody>
          <a:bodyPr/>
          <a:lstStyle/>
          <a:p>
            <a:endParaRPr lang="en-US"/>
          </a:p>
        </p:txBody>
      </p:sp>
      <p:sp>
        <p:nvSpPr>
          <p:cNvPr id="191506" name="Line 18"/>
          <p:cNvSpPr>
            <a:spLocks noChangeShapeType="1"/>
          </p:cNvSpPr>
          <p:nvPr/>
        </p:nvSpPr>
        <p:spPr bwMode="auto">
          <a:xfrm>
            <a:off x="7162800" y="6096000"/>
            <a:ext cx="0" cy="152400"/>
          </a:xfrm>
          <a:prstGeom prst="line">
            <a:avLst/>
          </a:prstGeom>
          <a:noFill/>
          <a:ln w="28575">
            <a:solidFill>
              <a:schemeClr val="tx1"/>
            </a:solidFill>
            <a:round/>
            <a:headEnd/>
            <a:tailEnd/>
          </a:ln>
          <a:effectLst/>
        </p:spPr>
        <p:txBody>
          <a:bodyPr/>
          <a:lstStyle/>
          <a:p>
            <a:endParaRPr lang="en-US"/>
          </a:p>
        </p:txBody>
      </p:sp>
      <p:sp>
        <p:nvSpPr>
          <p:cNvPr id="191507" name="Line 19"/>
          <p:cNvSpPr>
            <a:spLocks noChangeShapeType="1"/>
          </p:cNvSpPr>
          <p:nvPr/>
        </p:nvSpPr>
        <p:spPr bwMode="auto">
          <a:xfrm>
            <a:off x="1066800" y="5029200"/>
            <a:ext cx="152400" cy="0"/>
          </a:xfrm>
          <a:prstGeom prst="line">
            <a:avLst/>
          </a:prstGeom>
          <a:noFill/>
          <a:ln w="28575">
            <a:solidFill>
              <a:schemeClr val="tx1"/>
            </a:solidFill>
            <a:round/>
            <a:headEnd/>
            <a:tailEnd/>
          </a:ln>
          <a:effectLst/>
        </p:spPr>
        <p:txBody>
          <a:bodyPr/>
          <a:lstStyle/>
          <a:p>
            <a:endParaRPr lang="en-US"/>
          </a:p>
        </p:txBody>
      </p:sp>
      <p:sp>
        <p:nvSpPr>
          <p:cNvPr id="191508" name="Line 20"/>
          <p:cNvSpPr>
            <a:spLocks noChangeShapeType="1"/>
          </p:cNvSpPr>
          <p:nvPr/>
        </p:nvSpPr>
        <p:spPr bwMode="auto">
          <a:xfrm>
            <a:off x="1066800" y="5334000"/>
            <a:ext cx="152400" cy="0"/>
          </a:xfrm>
          <a:prstGeom prst="line">
            <a:avLst/>
          </a:prstGeom>
          <a:noFill/>
          <a:ln w="28575">
            <a:solidFill>
              <a:schemeClr val="tx1"/>
            </a:solidFill>
            <a:round/>
            <a:headEnd/>
            <a:tailEnd/>
          </a:ln>
          <a:effectLst/>
        </p:spPr>
        <p:txBody>
          <a:bodyPr/>
          <a:lstStyle/>
          <a:p>
            <a:endParaRPr lang="en-US"/>
          </a:p>
        </p:txBody>
      </p:sp>
      <p:sp>
        <p:nvSpPr>
          <p:cNvPr id="191509" name="Line 21"/>
          <p:cNvSpPr>
            <a:spLocks noChangeShapeType="1"/>
          </p:cNvSpPr>
          <p:nvPr/>
        </p:nvSpPr>
        <p:spPr bwMode="auto">
          <a:xfrm>
            <a:off x="1066800" y="5638800"/>
            <a:ext cx="152400" cy="0"/>
          </a:xfrm>
          <a:prstGeom prst="line">
            <a:avLst/>
          </a:prstGeom>
          <a:noFill/>
          <a:ln w="28575">
            <a:solidFill>
              <a:schemeClr val="tx1"/>
            </a:solidFill>
            <a:round/>
            <a:headEnd/>
            <a:tailEnd/>
          </a:ln>
          <a:effectLst/>
        </p:spPr>
        <p:txBody>
          <a:bodyPr/>
          <a:lstStyle/>
          <a:p>
            <a:endParaRPr lang="en-US"/>
          </a:p>
        </p:txBody>
      </p:sp>
      <p:sp>
        <p:nvSpPr>
          <p:cNvPr id="191510" name="Line 22"/>
          <p:cNvSpPr>
            <a:spLocks noChangeShapeType="1"/>
          </p:cNvSpPr>
          <p:nvPr/>
        </p:nvSpPr>
        <p:spPr bwMode="auto">
          <a:xfrm>
            <a:off x="1066800" y="5943600"/>
            <a:ext cx="152400" cy="0"/>
          </a:xfrm>
          <a:prstGeom prst="line">
            <a:avLst/>
          </a:prstGeom>
          <a:noFill/>
          <a:ln w="28575">
            <a:solidFill>
              <a:schemeClr val="tx1"/>
            </a:solidFill>
            <a:round/>
            <a:headEnd/>
            <a:tailEnd/>
          </a:ln>
          <a:effectLst/>
        </p:spPr>
        <p:txBody>
          <a:bodyPr/>
          <a:lstStyle/>
          <a:p>
            <a:endParaRPr lang="en-US"/>
          </a:p>
        </p:txBody>
      </p:sp>
      <p:sp>
        <p:nvSpPr>
          <p:cNvPr id="191511" name="AutoShape 23"/>
          <p:cNvSpPr>
            <a:spLocks noChangeArrowheads="1"/>
          </p:cNvSpPr>
          <p:nvPr/>
        </p:nvSpPr>
        <p:spPr bwMode="auto">
          <a:xfrm>
            <a:off x="1600200" y="47244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191512" name="AutoShape 24"/>
          <p:cNvSpPr>
            <a:spLocks noChangeArrowheads="1"/>
          </p:cNvSpPr>
          <p:nvPr/>
        </p:nvSpPr>
        <p:spPr bwMode="auto">
          <a:xfrm>
            <a:off x="4038600" y="56388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191513" name="AutoShape 25"/>
          <p:cNvSpPr>
            <a:spLocks noChangeArrowheads="1"/>
          </p:cNvSpPr>
          <p:nvPr/>
        </p:nvSpPr>
        <p:spPr bwMode="auto">
          <a:xfrm>
            <a:off x="3429000" y="56388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191514" name="AutoShape 26"/>
          <p:cNvSpPr>
            <a:spLocks noChangeArrowheads="1"/>
          </p:cNvSpPr>
          <p:nvPr/>
        </p:nvSpPr>
        <p:spPr bwMode="auto">
          <a:xfrm>
            <a:off x="4648200" y="55626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191515" name="AutoShape 27"/>
          <p:cNvSpPr>
            <a:spLocks noChangeArrowheads="1"/>
          </p:cNvSpPr>
          <p:nvPr/>
        </p:nvSpPr>
        <p:spPr bwMode="auto">
          <a:xfrm>
            <a:off x="2209800" y="51816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191516" name="AutoShape 28"/>
          <p:cNvSpPr>
            <a:spLocks noChangeArrowheads="1"/>
          </p:cNvSpPr>
          <p:nvPr/>
        </p:nvSpPr>
        <p:spPr bwMode="auto">
          <a:xfrm>
            <a:off x="2819400" y="54102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191517" name="AutoShape 29"/>
          <p:cNvSpPr>
            <a:spLocks noChangeArrowheads="1"/>
          </p:cNvSpPr>
          <p:nvPr/>
        </p:nvSpPr>
        <p:spPr bwMode="auto">
          <a:xfrm>
            <a:off x="5257800" y="56388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191518" name="AutoShape 30"/>
          <p:cNvSpPr>
            <a:spLocks noChangeArrowheads="1"/>
          </p:cNvSpPr>
          <p:nvPr/>
        </p:nvSpPr>
        <p:spPr bwMode="auto">
          <a:xfrm>
            <a:off x="5867400" y="57150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191519" name="AutoShape 31"/>
          <p:cNvSpPr>
            <a:spLocks noChangeArrowheads="1"/>
          </p:cNvSpPr>
          <p:nvPr/>
        </p:nvSpPr>
        <p:spPr bwMode="auto">
          <a:xfrm>
            <a:off x="6477000" y="57912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191520" name="AutoShape 32"/>
          <p:cNvSpPr>
            <a:spLocks noChangeArrowheads="1"/>
          </p:cNvSpPr>
          <p:nvPr/>
        </p:nvSpPr>
        <p:spPr bwMode="auto">
          <a:xfrm>
            <a:off x="7086600" y="58674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191521" name="AutoShape 33"/>
          <p:cNvSpPr>
            <a:spLocks noChangeArrowheads="1"/>
          </p:cNvSpPr>
          <p:nvPr/>
        </p:nvSpPr>
        <p:spPr bwMode="auto">
          <a:xfrm>
            <a:off x="1066800" y="47244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191522" name="Freeform 34"/>
          <p:cNvSpPr>
            <a:spLocks/>
          </p:cNvSpPr>
          <p:nvPr/>
        </p:nvSpPr>
        <p:spPr bwMode="auto">
          <a:xfrm>
            <a:off x="1143000" y="4648200"/>
            <a:ext cx="6019800" cy="1308100"/>
          </a:xfrm>
          <a:custGeom>
            <a:avLst/>
            <a:gdLst/>
            <a:ahLst/>
            <a:cxnLst>
              <a:cxn ang="0">
                <a:pos x="0" y="56"/>
              </a:cxn>
              <a:cxn ang="0">
                <a:pos x="336" y="56"/>
              </a:cxn>
              <a:cxn ang="0">
                <a:pos x="720" y="392"/>
              </a:cxn>
              <a:cxn ang="0">
                <a:pos x="1056" y="536"/>
              </a:cxn>
              <a:cxn ang="0">
                <a:pos x="1488" y="632"/>
              </a:cxn>
              <a:cxn ang="0">
                <a:pos x="1872" y="680"/>
              </a:cxn>
              <a:cxn ang="0">
                <a:pos x="2256" y="632"/>
              </a:cxn>
              <a:cxn ang="0">
                <a:pos x="2640" y="680"/>
              </a:cxn>
              <a:cxn ang="0">
                <a:pos x="3024" y="728"/>
              </a:cxn>
              <a:cxn ang="0">
                <a:pos x="3360" y="776"/>
              </a:cxn>
              <a:cxn ang="0">
                <a:pos x="3792" y="824"/>
              </a:cxn>
            </a:cxnLst>
            <a:rect l="0" t="0" r="r" b="b"/>
            <a:pathLst>
              <a:path w="3792" h="824">
                <a:moveTo>
                  <a:pt x="0" y="56"/>
                </a:moveTo>
                <a:cubicBezTo>
                  <a:pt x="108" y="28"/>
                  <a:pt x="216" y="0"/>
                  <a:pt x="336" y="56"/>
                </a:cubicBezTo>
                <a:cubicBezTo>
                  <a:pt x="456" y="112"/>
                  <a:pt x="600" y="312"/>
                  <a:pt x="720" y="392"/>
                </a:cubicBezTo>
                <a:cubicBezTo>
                  <a:pt x="840" y="472"/>
                  <a:pt x="928" y="496"/>
                  <a:pt x="1056" y="536"/>
                </a:cubicBezTo>
                <a:cubicBezTo>
                  <a:pt x="1184" y="576"/>
                  <a:pt x="1352" y="608"/>
                  <a:pt x="1488" y="632"/>
                </a:cubicBezTo>
                <a:cubicBezTo>
                  <a:pt x="1624" y="656"/>
                  <a:pt x="1744" y="680"/>
                  <a:pt x="1872" y="680"/>
                </a:cubicBezTo>
                <a:cubicBezTo>
                  <a:pt x="2000" y="680"/>
                  <a:pt x="2128" y="632"/>
                  <a:pt x="2256" y="632"/>
                </a:cubicBezTo>
                <a:cubicBezTo>
                  <a:pt x="2384" y="632"/>
                  <a:pt x="2512" y="664"/>
                  <a:pt x="2640" y="680"/>
                </a:cubicBezTo>
                <a:cubicBezTo>
                  <a:pt x="2768" y="696"/>
                  <a:pt x="2904" y="712"/>
                  <a:pt x="3024" y="728"/>
                </a:cubicBezTo>
                <a:cubicBezTo>
                  <a:pt x="3144" y="744"/>
                  <a:pt x="3232" y="760"/>
                  <a:pt x="3360" y="776"/>
                </a:cubicBezTo>
                <a:cubicBezTo>
                  <a:pt x="3488" y="792"/>
                  <a:pt x="3720" y="824"/>
                  <a:pt x="3792" y="824"/>
                </a:cubicBezTo>
              </a:path>
            </a:pathLst>
          </a:custGeom>
          <a:noFill/>
          <a:ln w="25400">
            <a:solidFill>
              <a:schemeClr val="hlink"/>
            </a:solidFill>
            <a:round/>
            <a:headEnd/>
            <a:tailEnd/>
          </a:ln>
          <a:effectLst/>
        </p:spPr>
        <p:txBody>
          <a:bodyPr/>
          <a:lstStyle/>
          <a:p>
            <a:endParaRPr lang="en-US"/>
          </a:p>
        </p:txBody>
      </p:sp>
      <p:sp>
        <p:nvSpPr>
          <p:cNvPr id="191523" name="Text Box 35"/>
          <p:cNvSpPr txBox="1">
            <a:spLocks noChangeArrowheads="1"/>
          </p:cNvSpPr>
          <p:nvPr/>
        </p:nvSpPr>
        <p:spPr bwMode="auto">
          <a:xfrm>
            <a:off x="1447800" y="6269038"/>
            <a:ext cx="336550" cy="336550"/>
          </a:xfrm>
          <a:prstGeom prst="rect">
            <a:avLst/>
          </a:prstGeom>
          <a:noFill/>
          <a:ln w="9525">
            <a:noFill/>
            <a:miter lim="800000"/>
            <a:headEnd/>
            <a:tailEnd/>
          </a:ln>
          <a:effectLst/>
        </p:spPr>
        <p:txBody>
          <a:bodyPr wrap="none">
            <a:spAutoFit/>
          </a:bodyPr>
          <a:lstStyle/>
          <a:p>
            <a:r>
              <a:rPr lang="en-US" sz="1600"/>
              <a:t>.1</a:t>
            </a:r>
          </a:p>
        </p:txBody>
      </p:sp>
      <p:sp>
        <p:nvSpPr>
          <p:cNvPr id="191524" name="Text Box 36"/>
          <p:cNvSpPr txBox="1">
            <a:spLocks noChangeArrowheads="1"/>
          </p:cNvSpPr>
          <p:nvPr/>
        </p:nvSpPr>
        <p:spPr bwMode="auto">
          <a:xfrm>
            <a:off x="2743200" y="6324600"/>
            <a:ext cx="336550" cy="336550"/>
          </a:xfrm>
          <a:prstGeom prst="rect">
            <a:avLst/>
          </a:prstGeom>
          <a:noFill/>
          <a:ln w="9525">
            <a:noFill/>
            <a:miter lim="800000"/>
            <a:headEnd/>
            <a:tailEnd/>
          </a:ln>
          <a:effectLst/>
        </p:spPr>
        <p:txBody>
          <a:bodyPr wrap="none">
            <a:spAutoFit/>
          </a:bodyPr>
          <a:lstStyle/>
          <a:p>
            <a:r>
              <a:rPr lang="en-US" sz="1600"/>
              <a:t>.3</a:t>
            </a:r>
          </a:p>
        </p:txBody>
      </p:sp>
      <p:sp>
        <p:nvSpPr>
          <p:cNvPr id="191525" name="Text Box 37"/>
          <p:cNvSpPr txBox="1">
            <a:spLocks noChangeArrowheads="1"/>
          </p:cNvSpPr>
          <p:nvPr/>
        </p:nvSpPr>
        <p:spPr bwMode="auto">
          <a:xfrm>
            <a:off x="6934200" y="6248400"/>
            <a:ext cx="438150" cy="336550"/>
          </a:xfrm>
          <a:prstGeom prst="rect">
            <a:avLst/>
          </a:prstGeom>
          <a:noFill/>
          <a:ln w="9525">
            <a:noFill/>
            <a:miter lim="800000"/>
            <a:headEnd/>
            <a:tailEnd/>
          </a:ln>
          <a:effectLst/>
        </p:spPr>
        <p:txBody>
          <a:bodyPr wrap="none">
            <a:spAutoFit/>
          </a:bodyPr>
          <a:lstStyle/>
          <a:p>
            <a:r>
              <a:rPr lang="en-US" sz="1600"/>
              <a:t>1.0</a:t>
            </a:r>
          </a:p>
        </p:txBody>
      </p:sp>
      <p:grpSp>
        <p:nvGrpSpPr>
          <p:cNvPr id="191530" name="Group 42"/>
          <p:cNvGrpSpPr>
            <a:grpSpLocks/>
          </p:cNvGrpSpPr>
          <p:nvPr/>
        </p:nvGrpSpPr>
        <p:grpSpPr bwMode="auto">
          <a:xfrm>
            <a:off x="2362200" y="3962400"/>
            <a:ext cx="6457950" cy="1552575"/>
            <a:chOff x="1488" y="2496"/>
            <a:chExt cx="4068" cy="978"/>
          </a:xfrm>
        </p:grpSpPr>
        <p:sp>
          <p:nvSpPr>
            <p:cNvPr id="191526" name="Text Box 38"/>
            <p:cNvSpPr txBox="1">
              <a:spLocks noChangeArrowheads="1"/>
            </p:cNvSpPr>
            <p:nvPr/>
          </p:nvSpPr>
          <p:spPr bwMode="auto">
            <a:xfrm>
              <a:off x="2640" y="2496"/>
              <a:ext cx="2916" cy="978"/>
            </a:xfrm>
            <a:prstGeom prst="rect">
              <a:avLst/>
            </a:prstGeom>
            <a:solidFill>
              <a:schemeClr val="hlink"/>
            </a:solidFill>
            <a:ln w="9525">
              <a:noFill/>
              <a:miter lim="800000"/>
              <a:headEnd/>
              <a:tailEnd/>
            </a:ln>
            <a:effectLst/>
          </p:spPr>
          <p:txBody>
            <a:bodyPr wrap="none">
              <a:spAutoFit/>
            </a:bodyPr>
            <a:lstStyle/>
            <a:p>
              <a:r>
                <a:rPr lang="en-US">
                  <a:solidFill>
                    <a:schemeClr val="bg2"/>
                  </a:solidFill>
                </a:rPr>
                <a:t>.2 recall happens at the third doc</a:t>
              </a:r>
            </a:p>
            <a:p>
              <a:r>
                <a:rPr lang="en-US">
                  <a:solidFill>
                    <a:schemeClr val="bg2"/>
                  </a:solidFill>
                </a:rPr>
                <a:t>Here the precision is 2/3= .66</a:t>
              </a:r>
            </a:p>
            <a:p>
              <a:r>
                <a:rPr lang="en-US">
                  <a:solidFill>
                    <a:schemeClr val="bg2"/>
                  </a:solidFill>
                </a:rPr>
                <a:t>.3 recall happens at 6</a:t>
              </a:r>
              <a:r>
                <a:rPr lang="en-US" baseline="30000">
                  <a:solidFill>
                    <a:schemeClr val="bg2"/>
                  </a:solidFill>
                </a:rPr>
                <a:t>th</a:t>
              </a:r>
              <a:r>
                <a:rPr lang="en-US">
                  <a:solidFill>
                    <a:schemeClr val="bg2"/>
                  </a:solidFill>
                </a:rPr>
                <a:t> doc. Here the</a:t>
              </a:r>
            </a:p>
            <a:p>
              <a:r>
                <a:rPr lang="en-US">
                  <a:solidFill>
                    <a:schemeClr val="bg2"/>
                  </a:solidFill>
                </a:rPr>
                <a:t>Precision is 3/6=0.5</a:t>
              </a:r>
            </a:p>
          </p:txBody>
        </p:sp>
        <p:sp>
          <p:nvSpPr>
            <p:cNvPr id="191527" name="Line 39"/>
            <p:cNvSpPr>
              <a:spLocks noChangeShapeType="1"/>
            </p:cNvSpPr>
            <p:nvPr/>
          </p:nvSpPr>
          <p:spPr bwMode="auto">
            <a:xfrm flipH="1">
              <a:off x="1488" y="2688"/>
              <a:ext cx="1248" cy="576"/>
            </a:xfrm>
            <a:prstGeom prst="line">
              <a:avLst/>
            </a:prstGeom>
            <a:noFill/>
            <a:ln w="9525">
              <a:solidFill>
                <a:schemeClr val="tx1"/>
              </a:solidFill>
              <a:round/>
              <a:headEnd/>
              <a:tailEnd type="triangle" w="med" len="med"/>
            </a:ln>
            <a:effectLst/>
          </p:spPr>
          <p:txBody>
            <a:bodyPr/>
            <a:lstStyle/>
            <a:p>
              <a:endParaRPr lang="en-US"/>
            </a:p>
          </p:txBody>
        </p:sp>
        <p:sp>
          <p:nvSpPr>
            <p:cNvPr id="191528" name="Line 40"/>
            <p:cNvSpPr>
              <a:spLocks noChangeShapeType="1"/>
            </p:cNvSpPr>
            <p:nvPr/>
          </p:nvSpPr>
          <p:spPr bwMode="auto">
            <a:xfrm flipH="1">
              <a:off x="1824" y="3120"/>
              <a:ext cx="864" cy="288"/>
            </a:xfrm>
            <a:prstGeom prst="line">
              <a:avLst/>
            </a:prstGeom>
            <a:noFill/>
            <a:ln w="9525">
              <a:solidFill>
                <a:schemeClr val="tx1"/>
              </a:solidFill>
              <a:round/>
              <a:headEnd/>
              <a:tailEnd type="triangle" w="med" len="med"/>
            </a:ln>
            <a:effectLst/>
          </p:spPr>
          <p:txBody>
            <a:bodyPr/>
            <a:lstStyle/>
            <a:p>
              <a:endParaRPr 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228600" y="381000"/>
            <a:ext cx="8686800" cy="609600"/>
          </a:xfrm>
        </p:spPr>
        <p:txBody>
          <a:bodyPr/>
          <a:lstStyle/>
          <a:p>
            <a:pPr>
              <a:lnSpc>
                <a:spcPct val="120000"/>
              </a:lnSpc>
            </a:pPr>
            <a:r>
              <a:rPr lang="en-US" sz="4000" b="0"/>
              <a:t>Precision Recall Curves…</a:t>
            </a:r>
          </a:p>
        </p:txBody>
      </p:sp>
      <p:sp>
        <p:nvSpPr>
          <p:cNvPr id="192515" name="Rectangle 3"/>
          <p:cNvSpPr>
            <a:spLocks noGrp="1" noChangeArrowheads="1"/>
          </p:cNvSpPr>
          <p:nvPr>
            <p:ph type="body" idx="1"/>
          </p:nvPr>
        </p:nvSpPr>
        <p:spPr>
          <a:xfrm>
            <a:off x="304800" y="1143000"/>
            <a:ext cx="8534400" cy="5486400"/>
          </a:xfrm>
        </p:spPr>
        <p:txBody>
          <a:bodyPr/>
          <a:lstStyle/>
          <a:p>
            <a:pPr marL="609600" indent="-609600">
              <a:lnSpc>
                <a:spcPct val="110000"/>
              </a:lnSpc>
              <a:buFont typeface="Monotype Sorts" pitchFamily="2" charset="2"/>
              <a:buNone/>
            </a:pPr>
            <a:r>
              <a:rPr lang="en-US" sz="2400" b="1"/>
              <a:t>When evaluating the retrieval effectiveness of a text retrieval system or method, a large number of queries are used and their average 11-point recall-precision curve is plotted.</a:t>
            </a:r>
          </a:p>
          <a:p>
            <a:pPr marL="609600" indent="-609600">
              <a:lnSpc>
                <a:spcPct val="110000"/>
              </a:lnSpc>
              <a:buFont typeface="Monotype Sorts" pitchFamily="2" charset="2"/>
              <a:buNone/>
            </a:pPr>
            <a:endParaRPr lang="en-US" sz="2400" b="1"/>
          </a:p>
          <a:p>
            <a:pPr marL="609600" indent="-609600">
              <a:lnSpc>
                <a:spcPct val="110000"/>
              </a:lnSpc>
              <a:buFont typeface="Monotype Sorts" pitchFamily="2" charset="2"/>
              <a:buNone/>
            </a:pPr>
            <a:endParaRPr lang="en-US" sz="2400" b="1"/>
          </a:p>
          <a:p>
            <a:pPr marL="609600" indent="-609600">
              <a:lnSpc>
                <a:spcPct val="110000"/>
              </a:lnSpc>
              <a:buFont typeface="Monotype Sorts" pitchFamily="2" charset="2"/>
              <a:buNone/>
            </a:pPr>
            <a:endParaRPr lang="en-US" sz="2400" b="1"/>
          </a:p>
          <a:p>
            <a:pPr marL="609600" indent="-609600">
              <a:lnSpc>
                <a:spcPct val="110000"/>
              </a:lnSpc>
              <a:buFont typeface="Monotype Sorts" pitchFamily="2" charset="2"/>
              <a:buNone/>
            </a:pPr>
            <a:endParaRPr lang="en-US" sz="2400" b="1"/>
          </a:p>
          <a:p>
            <a:pPr marL="609600" indent="-609600">
              <a:lnSpc>
                <a:spcPct val="110000"/>
              </a:lnSpc>
              <a:buFont typeface="Monotype Sorts" pitchFamily="2" charset="2"/>
              <a:buNone/>
            </a:pPr>
            <a:endParaRPr lang="en-US" sz="2400" b="1"/>
          </a:p>
          <a:p>
            <a:pPr marL="609600" indent="-609600">
              <a:lnSpc>
                <a:spcPct val="110000"/>
              </a:lnSpc>
              <a:buFont typeface="Monotype Sorts" pitchFamily="2" charset="2"/>
              <a:buNone/>
            </a:pPr>
            <a:endParaRPr lang="en-US" sz="2400" b="1"/>
          </a:p>
          <a:p>
            <a:pPr marL="609600" indent="-609600">
              <a:lnSpc>
                <a:spcPct val="110000"/>
              </a:lnSpc>
            </a:pPr>
            <a:r>
              <a:rPr lang="en-US" sz="2400" b="1"/>
              <a:t>Methods 1 and 2 are better than method 3.</a:t>
            </a:r>
          </a:p>
          <a:p>
            <a:pPr marL="609600" indent="-609600">
              <a:lnSpc>
                <a:spcPct val="110000"/>
              </a:lnSpc>
            </a:pPr>
            <a:r>
              <a:rPr lang="en-US" sz="2400" b="1"/>
              <a:t>Method 1 is better than method 2 for high recalls.</a:t>
            </a:r>
          </a:p>
        </p:txBody>
      </p:sp>
      <p:sp>
        <p:nvSpPr>
          <p:cNvPr id="192516" name="Line 4"/>
          <p:cNvSpPr>
            <a:spLocks noChangeShapeType="1"/>
          </p:cNvSpPr>
          <p:nvPr/>
        </p:nvSpPr>
        <p:spPr bwMode="auto">
          <a:xfrm flipV="1">
            <a:off x="1066800" y="3200400"/>
            <a:ext cx="0" cy="1828800"/>
          </a:xfrm>
          <a:prstGeom prst="line">
            <a:avLst/>
          </a:prstGeom>
          <a:noFill/>
          <a:ln w="28575">
            <a:solidFill>
              <a:schemeClr val="tx1"/>
            </a:solidFill>
            <a:round/>
            <a:headEnd/>
            <a:tailEnd type="triangle" w="med" len="med"/>
          </a:ln>
          <a:effectLst/>
        </p:spPr>
        <p:txBody>
          <a:bodyPr/>
          <a:lstStyle/>
          <a:p>
            <a:endParaRPr lang="en-US"/>
          </a:p>
        </p:txBody>
      </p:sp>
      <p:sp>
        <p:nvSpPr>
          <p:cNvPr id="192517" name="Line 5"/>
          <p:cNvSpPr>
            <a:spLocks noChangeShapeType="1"/>
          </p:cNvSpPr>
          <p:nvPr/>
        </p:nvSpPr>
        <p:spPr bwMode="auto">
          <a:xfrm>
            <a:off x="1066800" y="5029200"/>
            <a:ext cx="7162800" cy="0"/>
          </a:xfrm>
          <a:prstGeom prst="line">
            <a:avLst/>
          </a:prstGeom>
          <a:noFill/>
          <a:ln w="28575">
            <a:solidFill>
              <a:schemeClr val="tx1"/>
            </a:solidFill>
            <a:round/>
            <a:headEnd/>
            <a:tailEnd type="triangle" w="med" len="med"/>
          </a:ln>
          <a:effectLst/>
        </p:spPr>
        <p:txBody>
          <a:bodyPr/>
          <a:lstStyle/>
          <a:p>
            <a:endParaRPr lang="en-US"/>
          </a:p>
        </p:txBody>
      </p:sp>
      <p:sp>
        <p:nvSpPr>
          <p:cNvPr id="192518" name="Text Box 6"/>
          <p:cNvSpPr txBox="1">
            <a:spLocks noChangeArrowheads="1"/>
          </p:cNvSpPr>
          <p:nvPr/>
        </p:nvSpPr>
        <p:spPr bwMode="auto">
          <a:xfrm>
            <a:off x="6934200" y="4953000"/>
            <a:ext cx="1030288" cy="519113"/>
          </a:xfrm>
          <a:prstGeom prst="rect">
            <a:avLst/>
          </a:prstGeom>
          <a:noFill/>
          <a:ln w="9525">
            <a:noFill/>
            <a:miter lim="800000"/>
            <a:headEnd/>
            <a:tailEnd/>
          </a:ln>
          <a:effectLst/>
        </p:spPr>
        <p:txBody>
          <a:bodyPr wrap="none">
            <a:spAutoFit/>
          </a:bodyPr>
          <a:lstStyle/>
          <a:p>
            <a:r>
              <a:rPr lang="en-US" sz="2800" b="1"/>
              <a:t>recall</a:t>
            </a:r>
          </a:p>
        </p:txBody>
      </p:sp>
      <p:sp>
        <p:nvSpPr>
          <p:cNvPr id="192519" name="Text Box 7"/>
          <p:cNvSpPr txBox="1">
            <a:spLocks noChangeArrowheads="1"/>
          </p:cNvSpPr>
          <p:nvPr/>
        </p:nvSpPr>
        <p:spPr bwMode="auto">
          <a:xfrm rot="16200000">
            <a:off x="-142081" y="3647281"/>
            <a:ext cx="1565275" cy="519113"/>
          </a:xfrm>
          <a:prstGeom prst="rect">
            <a:avLst/>
          </a:prstGeom>
          <a:noFill/>
          <a:ln w="9525">
            <a:noFill/>
            <a:miter lim="800000"/>
            <a:headEnd/>
            <a:tailEnd/>
          </a:ln>
          <a:effectLst/>
        </p:spPr>
        <p:txBody>
          <a:bodyPr wrap="none">
            <a:spAutoFit/>
          </a:bodyPr>
          <a:lstStyle/>
          <a:p>
            <a:r>
              <a:rPr lang="en-US" sz="2800" b="1"/>
              <a:t>precision</a:t>
            </a:r>
          </a:p>
        </p:txBody>
      </p:sp>
      <p:sp>
        <p:nvSpPr>
          <p:cNvPr id="192520" name="Line 8"/>
          <p:cNvSpPr>
            <a:spLocks noChangeShapeType="1"/>
          </p:cNvSpPr>
          <p:nvPr/>
        </p:nvSpPr>
        <p:spPr bwMode="auto">
          <a:xfrm>
            <a:off x="1066800" y="3505200"/>
            <a:ext cx="152400" cy="0"/>
          </a:xfrm>
          <a:prstGeom prst="line">
            <a:avLst/>
          </a:prstGeom>
          <a:noFill/>
          <a:ln w="28575">
            <a:solidFill>
              <a:schemeClr val="tx1"/>
            </a:solidFill>
            <a:round/>
            <a:headEnd/>
            <a:tailEnd/>
          </a:ln>
          <a:effectLst/>
        </p:spPr>
        <p:txBody>
          <a:bodyPr/>
          <a:lstStyle/>
          <a:p>
            <a:endParaRPr lang="en-US"/>
          </a:p>
        </p:txBody>
      </p:sp>
      <p:sp>
        <p:nvSpPr>
          <p:cNvPr id="192521" name="Line 9"/>
          <p:cNvSpPr>
            <a:spLocks noChangeShapeType="1"/>
          </p:cNvSpPr>
          <p:nvPr/>
        </p:nvSpPr>
        <p:spPr bwMode="auto">
          <a:xfrm>
            <a:off x="1676400" y="4876800"/>
            <a:ext cx="0" cy="152400"/>
          </a:xfrm>
          <a:prstGeom prst="line">
            <a:avLst/>
          </a:prstGeom>
          <a:noFill/>
          <a:ln w="28575">
            <a:solidFill>
              <a:schemeClr val="tx1"/>
            </a:solidFill>
            <a:round/>
            <a:headEnd/>
            <a:tailEnd/>
          </a:ln>
          <a:effectLst/>
        </p:spPr>
        <p:txBody>
          <a:bodyPr/>
          <a:lstStyle/>
          <a:p>
            <a:endParaRPr lang="en-US"/>
          </a:p>
        </p:txBody>
      </p:sp>
      <p:sp>
        <p:nvSpPr>
          <p:cNvPr id="192522" name="Line 10"/>
          <p:cNvSpPr>
            <a:spLocks noChangeShapeType="1"/>
          </p:cNvSpPr>
          <p:nvPr/>
        </p:nvSpPr>
        <p:spPr bwMode="auto">
          <a:xfrm>
            <a:off x="2286000" y="4876800"/>
            <a:ext cx="0" cy="152400"/>
          </a:xfrm>
          <a:prstGeom prst="line">
            <a:avLst/>
          </a:prstGeom>
          <a:noFill/>
          <a:ln w="28575">
            <a:solidFill>
              <a:schemeClr val="tx1"/>
            </a:solidFill>
            <a:round/>
            <a:headEnd/>
            <a:tailEnd/>
          </a:ln>
          <a:effectLst/>
        </p:spPr>
        <p:txBody>
          <a:bodyPr/>
          <a:lstStyle/>
          <a:p>
            <a:endParaRPr lang="en-US"/>
          </a:p>
        </p:txBody>
      </p:sp>
      <p:sp>
        <p:nvSpPr>
          <p:cNvPr id="192523" name="Line 11"/>
          <p:cNvSpPr>
            <a:spLocks noChangeShapeType="1"/>
          </p:cNvSpPr>
          <p:nvPr/>
        </p:nvSpPr>
        <p:spPr bwMode="auto">
          <a:xfrm>
            <a:off x="2895600" y="4876800"/>
            <a:ext cx="0" cy="152400"/>
          </a:xfrm>
          <a:prstGeom prst="line">
            <a:avLst/>
          </a:prstGeom>
          <a:noFill/>
          <a:ln w="28575">
            <a:solidFill>
              <a:schemeClr val="tx1"/>
            </a:solidFill>
            <a:round/>
            <a:headEnd/>
            <a:tailEnd/>
          </a:ln>
          <a:effectLst/>
        </p:spPr>
        <p:txBody>
          <a:bodyPr/>
          <a:lstStyle/>
          <a:p>
            <a:endParaRPr lang="en-US"/>
          </a:p>
        </p:txBody>
      </p:sp>
      <p:sp>
        <p:nvSpPr>
          <p:cNvPr id="192524" name="Line 12"/>
          <p:cNvSpPr>
            <a:spLocks noChangeShapeType="1"/>
          </p:cNvSpPr>
          <p:nvPr/>
        </p:nvSpPr>
        <p:spPr bwMode="auto">
          <a:xfrm>
            <a:off x="4724400" y="4876800"/>
            <a:ext cx="0" cy="152400"/>
          </a:xfrm>
          <a:prstGeom prst="line">
            <a:avLst/>
          </a:prstGeom>
          <a:noFill/>
          <a:ln w="28575">
            <a:solidFill>
              <a:schemeClr val="tx1"/>
            </a:solidFill>
            <a:round/>
            <a:headEnd/>
            <a:tailEnd/>
          </a:ln>
          <a:effectLst/>
        </p:spPr>
        <p:txBody>
          <a:bodyPr/>
          <a:lstStyle/>
          <a:p>
            <a:endParaRPr lang="en-US"/>
          </a:p>
        </p:txBody>
      </p:sp>
      <p:sp>
        <p:nvSpPr>
          <p:cNvPr id="192525" name="Line 13"/>
          <p:cNvSpPr>
            <a:spLocks noChangeShapeType="1"/>
          </p:cNvSpPr>
          <p:nvPr/>
        </p:nvSpPr>
        <p:spPr bwMode="auto">
          <a:xfrm>
            <a:off x="4114800" y="4876800"/>
            <a:ext cx="0" cy="152400"/>
          </a:xfrm>
          <a:prstGeom prst="line">
            <a:avLst/>
          </a:prstGeom>
          <a:noFill/>
          <a:ln w="28575">
            <a:solidFill>
              <a:schemeClr val="tx1"/>
            </a:solidFill>
            <a:round/>
            <a:headEnd/>
            <a:tailEnd/>
          </a:ln>
          <a:effectLst/>
        </p:spPr>
        <p:txBody>
          <a:bodyPr/>
          <a:lstStyle/>
          <a:p>
            <a:endParaRPr lang="en-US"/>
          </a:p>
        </p:txBody>
      </p:sp>
      <p:sp>
        <p:nvSpPr>
          <p:cNvPr id="192526" name="Line 14"/>
          <p:cNvSpPr>
            <a:spLocks noChangeShapeType="1"/>
          </p:cNvSpPr>
          <p:nvPr/>
        </p:nvSpPr>
        <p:spPr bwMode="auto">
          <a:xfrm>
            <a:off x="3505200" y="4876800"/>
            <a:ext cx="0" cy="152400"/>
          </a:xfrm>
          <a:prstGeom prst="line">
            <a:avLst/>
          </a:prstGeom>
          <a:noFill/>
          <a:ln w="28575">
            <a:solidFill>
              <a:schemeClr val="tx1"/>
            </a:solidFill>
            <a:round/>
            <a:headEnd/>
            <a:tailEnd/>
          </a:ln>
          <a:effectLst/>
        </p:spPr>
        <p:txBody>
          <a:bodyPr/>
          <a:lstStyle/>
          <a:p>
            <a:endParaRPr lang="en-US"/>
          </a:p>
        </p:txBody>
      </p:sp>
      <p:sp>
        <p:nvSpPr>
          <p:cNvPr id="192527" name="Line 15"/>
          <p:cNvSpPr>
            <a:spLocks noChangeShapeType="1"/>
          </p:cNvSpPr>
          <p:nvPr/>
        </p:nvSpPr>
        <p:spPr bwMode="auto">
          <a:xfrm>
            <a:off x="6553200" y="4876800"/>
            <a:ext cx="0" cy="152400"/>
          </a:xfrm>
          <a:prstGeom prst="line">
            <a:avLst/>
          </a:prstGeom>
          <a:noFill/>
          <a:ln w="28575">
            <a:solidFill>
              <a:schemeClr val="tx1"/>
            </a:solidFill>
            <a:round/>
            <a:headEnd/>
            <a:tailEnd/>
          </a:ln>
          <a:effectLst/>
        </p:spPr>
        <p:txBody>
          <a:bodyPr/>
          <a:lstStyle/>
          <a:p>
            <a:endParaRPr lang="en-US"/>
          </a:p>
        </p:txBody>
      </p:sp>
      <p:sp>
        <p:nvSpPr>
          <p:cNvPr id="192528" name="Line 16"/>
          <p:cNvSpPr>
            <a:spLocks noChangeShapeType="1"/>
          </p:cNvSpPr>
          <p:nvPr/>
        </p:nvSpPr>
        <p:spPr bwMode="auto">
          <a:xfrm>
            <a:off x="5943600" y="4876800"/>
            <a:ext cx="0" cy="152400"/>
          </a:xfrm>
          <a:prstGeom prst="line">
            <a:avLst/>
          </a:prstGeom>
          <a:noFill/>
          <a:ln w="28575">
            <a:solidFill>
              <a:schemeClr val="tx1"/>
            </a:solidFill>
            <a:round/>
            <a:headEnd/>
            <a:tailEnd/>
          </a:ln>
          <a:effectLst/>
        </p:spPr>
        <p:txBody>
          <a:bodyPr/>
          <a:lstStyle/>
          <a:p>
            <a:endParaRPr lang="en-US"/>
          </a:p>
        </p:txBody>
      </p:sp>
      <p:sp>
        <p:nvSpPr>
          <p:cNvPr id="192529" name="Line 17"/>
          <p:cNvSpPr>
            <a:spLocks noChangeShapeType="1"/>
          </p:cNvSpPr>
          <p:nvPr/>
        </p:nvSpPr>
        <p:spPr bwMode="auto">
          <a:xfrm>
            <a:off x="5334000" y="4876800"/>
            <a:ext cx="0" cy="152400"/>
          </a:xfrm>
          <a:prstGeom prst="line">
            <a:avLst/>
          </a:prstGeom>
          <a:noFill/>
          <a:ln w="28575">
            <a:solidFill>
              <a:schemeClr val="tx1"/>
            </a:solidFill>
            <a:round/>
            <a:headEnd/>
            <a:tailEnd/>
          </a:ln>
          <a:effectLst/>
        </p:spPr>
        <p:txBody>
          <a:bodyPr/>
          <a:lstStyle/>
          <a:p>
            <a:endParaRPr lang="en-US"/>
          </a:p>
        </p:txBody>
      </p:sp>
      <p:sp>
        <p:nvSpPr>
          <p:cNvPr id="192530" name="Line 18"/>
          <p:cNvSpPr>
            <a:spLocks noChangeShapeType="1"/>
          </p:cNvSpPr>
          <p:nvPr/>
        </p:nvSpPr>
        <p:spPr bwMode="auto">
          <a:xfrm>
            <a:off x="7162800" y="4876800"/>
            <a:ext cx="0" cy="152400"/>
          </a:xfrm>
          <a:prstGeom prst="line">
            <a:avLst/>
          </a:prstGeom>
          <a:noFill/>
          <a:ln w="28575">
            <a:solidFill>
              <a:schemeClr val="tx1"/>
            </a:solidFill>
            <a:round/>
            <a:headEnd/>
            <a:tailEnd/>
          </a:ln>
          <a:effectLst/>
        </p:spPr>
        <p:txBody>
          <a:bodyPr/>
          <a:lstStyle/>
          <a:p>
            <a:endParaRPr lang="en-US"/>
          </a:p>
        </p:txBody>
      </p:sp>
      <p:sp>
        <p:nvSpPr>
          <p:cNvPr id="192531" name="Line 19"/>
          <p:cNvSpPr>
            <a:spLocks noChangeShapeType="1"/>
          </p:cNvSpPr>
          <p:nvPr/>
        </p:nvSpPr>
        <p:spPr bwMode="auto">
          <a:xfrm>
            <a:off x="1066800" y="3810000"/>
            <a:ext cx="152400" cy="0"/>
          </a:xfrm>
          <a:prstGeom prst="line">
            <a:avLst/>
          </a:prstGeom>
          <a:noFill/>
          <a:ln w="28575">
            <a:solidFill>
              <a:schemeClr val="tx1"/>
            </a:solidFill>
            <a:round/>
            <a:headEnd/>
            <a:tailEnd/>
          </a:ln>
          <a:effectLst/>
        </p:spPr>
        <p:txBody>
          <a:bodyPr/>
          <a:lstStyle/>
          <a:p>
            <a:endParaRPr lang="en-US"/>
          </a:p>
        </p:txBody>
      </p:sp>
      <p:sp>
        <p:nvSpPr>
          <p:cNvPr id="192532" name="Line 20"/>
          <p:cNvSpPr>
            <a:spLocks noChangeShapeType="1"/>
          </p:cNvSpPr>
          <p:nvPr/>
        </p:nvSpPr>
        <p:spPr bwMode="auto">
          <a:xfrm>
            <a:off x="1066800" y="4114800"/>
            <a:ext cx="152400" cy="0"/>
          </a:xfrm>
          <a:prstGeom prst="line">
            <a:avLst/>
          </a:prstGeom>
          <a:noFill/>
          <a:ln w="28575">
            <a:solidFill>
              <a:schemeClr val="tx1"/>
            </a:solidFill>
            <a:round/>
            <a:headEnd/>
            <a:tailEnd/>
          </a:ln>
          <a:effectLst/>
        </p:spPr>
        <p:txBody>
          <a:bodyPr/>
          <a:lstStyle/>
          <a:p>
            <a:endParaRPr lang="en-US"/>
          </a:p>
        </p:txBody>
      </p:sp>
      <p:sp>
        <p:nvSpPr>
          <p:cNvPr id="192533" name="Line 21"/>
          <p:cNvSpPr>
            <a:spLocks noChangeShapeType="1"/>
          </p:cNvSpPr>
          <p:nvPr/>
        </p:nvSpPr>
        <p:spPr bwMode="auto">
          <a:xfrm>
            <a:off x="1066800" y="4419600"/>
            <a:ext cx="152400" cy="0"/>
          </a:xfrm>
          <a:prstGeom prst="line">
            <a:avLst/>
          </a:prstGeom>
          <a:noFill/>
          <a:ln w="28575">
            <a:solidFill>
              <a:schemeClr val="tx1"/>
            </a:solidFill>
            <a:round/>
            <a:headEnd/>
            <a:tailEnd/>
          </a:ln>
          <a:effectLst/>
        </p:spPr>
        <p:txBody>
          <a:bodyPr/>
          <a:lstStyle/>
          <a:p>
            <a:endParaRPr lang="en-US"/>
          </a:p>
        </p:txBody>
      </p:sp>
      <p:sp>
        <p:nvSpPr>
          <p:cNvPr id="192534" name="Line 22"/>
          <p:cNvSpPr>
            <a:spLocks noChangeShapeType="1"/>
          </p:cNvSpPr>
          <p:nvPr/>
        </p:nvSpPr>
        <p:spPr bwMode="auto">
          <a:xfrm>
            <a:off x="1066800" y="4724400"/>
            <a:ext cx="152400" cy="0"/>
          </a:xfrm>
          <a:prstGeom prst="line">
            <a:avLst/>
          </a:prstGeom>
          <a:noFill/>
          <a:ln w="28575">
            <a:solidFill>
              <a:schemeClr val="tx1"/>
            </a:solidFill>
            <a:round/>
            <a:headEnd/>
            <a:tailEnd/>
          </a:ln>
          <a:effectLst/>
        </p:spPr>
        <p:txBody>
          <a:bodyPr/>
          <a:lstStyle/>
          <a:p>
            <a:endParaRPr lang="en-US"/>
          </a:p>
        </p:txBody>
      </p:sp>
      <p:sp>
        <p:nvSpPr>
          <p:cNvPr id="192535" name="Freeform 23"/>
          <p:cNvSpPr>
            <a:spLocks/>
          </p:cNvSpPr>
          <p:nvPr/>
        </p:nvSpPr>
        <p:spPr bwMode="auto">
          <a:xfrm>
            <a:off x="1143000" y="3505200"/>
            <a:ext cx="5943600" cy="990600"/>
          </a:xfrm>
          <a:custGeom>
            <a:avLst/>
            <a:gdLst/>
            <a:ahLst/>
            <a:cxnLst>
              <a:cxn ang="0">
                <a:pos x="0" y="0"/>
              </a:cxn>
              <a:cxn ang="0">
                <a:pos x="864" y="288"/>
              </a:cxn>
              <a:cxn ang="0">
                <a:pos x="2160" y="480"/>
              </a:cxn>
              <a:cxn ang="0">
                <a:pos x="3216" y="576"/>
              </a:cxn>
            </a:cxnLst>
            <a:rect l="0" t="0" r="r" b="b"/>
            <a:pathLst>
              <a:path w="3216" h="576">
                <a:moveTo>
                  <a:pt x="0" y="0"/>
                </a:moveTo>
                <a:cubicBezTo>
                  <a:pt x="252" y="104"/>
                  <a:pt x="504" y="208"/>
                  <a:pt x="864" y="288"/>
                </a:cubicBezTo>
                <a:cubicBezTo>
                  <a:pt x="1224" y="368"/>
                  <a:pt x="1768" y="432"/>
                  <a:pt x="2160" y="480"/>
                </a:cubicBezTo>
                <a:cubicBezTo>
                  <a:pt x="2552" y="528"/>
                  <a:pt x="2952" y="552"/>
                  <a:pt x="3216" y="576"/>
                </a:cubicBezTo>
              </a:path>
            </a:pathLst>
          </a:custGeom>
          <a:noFill/>
          <a:ln w="25400">
            <a:solidFill>
              <a:schemeClr val="hlink"/>
            </a:solidFill>
            <a:round/>
            <a:headEnd/>
            <a:tailEnd/>
          </a:ln>
          <a:effectLst/>
        </p:spPr>
        <p:txBody>
          <a:bodyPr/>
          <a:lstStyle/>
          <a:p>
            <a:endParaRPr lang="en-US"/>
          </a:p>
        </p:txBody>
      </p:sp>
      <p:sp>
        <p:nvSpPr>
          <p:cNvPr id="192536" name="Freeform 24"/>
          <p:cNvSpPr>
            <a:spLocks/>
          </p:cNvSpPr>
          <p:nvPr/>
        </p:nvSpPr>
        <p:spPr bwMode="auto">
          <a:xfrm>
            <a:off x="990600" y="3733800"/>
            <a:ext cx="6172200" cy="596900"/>
          </a:xfrm>
          <a:custGeom>
            <a:avLst/>
            <a:gdLst/>
            <a:ahLst/>
            <a:cxnLst>
              <a:cxn ang="0">
                <a:pos x="96" y="40"/>
              </a:cxn>
              <a:cxn ang="0">
                <a:pos x="192" y="40"/>
              </a:cxn>
              <a:cxn ang="0">
                <a:pos x="1248" y="280"/>
              </a:cxn>
              <a:cxn ang="0">
                <a:pos x="3888" y="376"/>
              </a:cxn>
            </a:cxnLst>
            <a:rect l="0" t="0" r="r" b="b"/>
            <a:pathLst>
              <a:path w="3888" h="376">
                <a:moveTo>
                  <a:pt x="96" y="40"/>
                </a:moveTo>
                <a:cubicBezTo>
                  <a:pt x="48" y="20"/>
                  <a:pt x="0" y="0"/>
                  <a:pt x="192" y="40"/>
                </a:cubicBezTo>
                <a:cubicBezTo>
                  <a:pt x="384" y="80"/>
                  <a:pt x="632" y="224"/>
                  <a:pt x="1248" y="280"/>
                </a:cubicBezTo>
                <a:cubicBezTo>
                  <a:pt x="1864" y="336"/>
                  <a:pt x="2876" y="356"/>
                  <a:pt x="3888" y="376"/>
                </a:cubicBezTo>
              </a:path>
            </a:pathLst>
          </a:custGeom>
          <a:noFill/>
          <a:ln w="25400">
            <a:solidFill>
              <a:srgbClr val="3333FF"/>
            </a:solidFill>
            <a:round/>
            <a:headEnd/>
            <a:tailEnd/>
          </a:ln>
          <a:effectLst/>
        </p:spPr>
        <p:txBody>
          <a:bodyPr/>
          <a:lstStyle/>
          <a:p>
            <a:endParaRPr lang="en-US"/>
          </a:p>
        </p:txBody>
      </p:sp>
      <p:sp>
        <p:nvSpPr>
          <p:cNvPr id="192537" name="Freeform 25"/>
          <p:cNvSpPr>
            <a:spLocks/>
          </p:cNvSpPr>
          <p:nvPr/>
        </p:nvSpPr>
        <p:spPr bwMode="auto">
          <a:xfrm>
            <a:off x="1066800" y="3962400"/>
            <a:ext cx="6096000" cy="685800"/>
          </a:xfrm>
          <a:custGeom>
            <a:avLst/>
            <a:gdLst/>
            <a:ahLst/>
            <a:cxnLst>
              <a:cxn ang="0">
                <a:pos x="0" y="0"/>
              </a:cxn>
              <a:cxn ang="0">
                <a:pos x="1104" y="240"/>
              </a:cxn>
              <a:cxn ang="0">
                <a:pos x="2544" y="384"/>
              </a:cxn>
              <a:cxn ang="0">
                <a:pos x="3840" y="432"/>
              </a:cxn>
            </a:cxnLst>
            <a:rect l="0" t="0" r="r" b="b"/>
            <a:pathLst>
              <a:path w="3840" h="432">
                <a:moveTo>
                  <a:pt x="0" y="0"/>
                </a:moveTo>
                <a:cubicBezTo>
                  <a:pt x="340" y="88"/>
                  <a:pt x="680" y="176"/>
                  <a:pt x="1104" y="240"/>
                </a:cubicBezTo>
                <a:cubicBezTo>
                  <a:pt x="1528" y="304"/>
                  <a:pt x="2088" y="352"/>
                  <a:pt x="2544" y="384"/>
                </a:cubicBezTo>
                <a:cubicBezTo>
                  <a:pt x="3000" y="416"/>
                  <a:pt x="3420" y="424"/>
                  <a:pt x="3840" y="432"/>
                </a:cubicBezTo>
              </a:path>
            </a:pathLst>
          </a:custGeom>
          <a:noFill/>
          <a:ln w="25400">
            <a:solidFill>
              <a:schemeClr val="tx2"/>
            </a:solidFill>
            <a:round/>
            <a:headEnd/>
            <a:tailEnd/>
          </a:ln>
          <a:effectLst/>
        </p:spPr>
        <p:txBody>
          <a:bodyPr/>
          <a:lstStyle/>
          <a:p>
            <a:endParaRPr lang="en-US"/>
          </a:p>
        </p:txBody>
      </p:sp>
      <p:sp>
        <p:nvSpPr>
          <p:cNvPr id="192538" name="Text Box 26"/>
          <p:cNvSpPr txBox="1">
            <a:spLocks noChangeArrowheads="1"/>
          </p:cNvSpPr>
          <p:nvPr/>
        </p:nvSpPr>
        <p:spPr bwMode="auto">
          <a:xfrm>
            <a:off x="7239000" y="4167188"/>
            <a:ext cx="1117600" cy="668337"/>
          </a:xfrm>
          <a:prstGeom prst="rect">
            <a:avLst/>
          </a:prstGeom>
          <a:noFill/>
          <a:ln w="9525">
            <a:noFill/>
            <a:miter lim="800000"/>
            <a:headEnd/>
            <a:tailEnd/>
          </a:ln>
          <a:effectLst/>
        </p:spPr>
        <p:txBody>
          <a:bodyPr wrap="none">
            <a:spAutoFit/>
          </a:bodyPr>
          <a:lstStyle/>
          <a:p>
            <a:pPr>
              <a:lnSpc>
                <a:spcPct val="70000"/>
              </a:lnSpc>
            </a:pPr>
            <a:r>
              <a:rPr lang="en-US" sz="1800" b="1"/>
              <a:t>Method 1</a:t>
            </a:r>
          </a:p>
          <a:p>
            <a:pPr>
              <a:lnSpc>
                <a:spcPct val="70000"/>
              </a:lnSpc>
            </a:pPr>
            <a:r>
              <a:rPr lang="en-US" sz="1800" b="1"/>
              <a:t>Method 2</a:t>
            </a:r>
          </a:p>
          <a:p>
            <a:pPr>
              <a:lnSpc>
                <a:spcPct val="70000"/>
              </a:lnSpc>
            </a:pPr>
            <a:r>
              <a:rPr lang="en-US" sz="1800" b="1"/>
              <a:t>Method 3</a:t>
            </a:r>
          </a:p>
        </p:txBody>
      </p:sp>
      <p:sp>
        <p:nvSpPr>
          <p:cNvPr id="192539" name="Text Box 27"/>
          <p:cNvSpPr txBox="1">
            <a:spLocks noChangeArrowheads="1"/>
          </p:cNvSpPr>
          <p:nvPr/>
        </p:nvSpPr>
        <p:spPr bwMode="auto">
          <a:xfrm>
            <a:off x="5867400" y="152400"/>
            <a:ext cx="2736850" cy="915988"/>
          </a:xfrm>
          <a:prstGeom prst="rect">
            <a:avLst/>
          </a:prstGeom>
          <a:solidFill>
            <a:schemeClr val="folHlink"/>
          </a:solidFill>
          <a:ln w="9525">
            <a:noFill/>
            <a:miter lim="800000"/>
            <a:headEnd/>
            <a:tailEnd/>
          </a:ln>
          <a:effectLst/>
        </p:spPr>
        <p:txBody>
          <a:bodyPr wrap="none">
            <a:spAutoFit/>
          </a:bodyPr>
          <a:lstStyle/>
          <a:p>
            <a:r>
              <a:rPr lang="en-US" sz="1800"/>
              <a:t>Note: We assume that all</a:t>
            </a:r>
          </a:p>
          <a:p>
            <a:r>
              <a:rPr lang="en-US" sz="1800"/>
              <a:t>Methods are using the same</a:t>
            </a:r>
          </a:p>
          <a:p>
            <a:r>
              <a:rPr lang="en-US" sz="1800"/>
              <a:t>Document corpus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49539" name="Picture 3"/>
          <p:cNvPicPr>
            <a:picLocks noChangeAspect="1" noChangeArrowheads="1"/>
          </p:cNvPicPr>
          <p:nvPr/>
        </p:nvPicPr>
        <p:blipFill>
          <a:blip r:embed="rId2" cstate="print"/>
          <a:srcRect/>
          <a:stretch>
            <a:fillRect/>
          </a:stretch>
        </p:blipFill>
        <p:spPr bwMode="auto">
          <a:xfrm>
            <a:off x="0" y="0"/>
            <a:ext cx="6096000" cy="3121339"/>
          </a:xfrm>
          <a:prstGeom prst="rect">
            <a:avLst/>
          </a:prstGeom>
          <a:noFill/>
          <a:ln w="9525">
            <a:noFill/>
            <a:miter lim="800000"/>
            <a:headEnd/>
            <a:tailEnd/>
          </a:ln>
        </p:spPr>
      </p:pic>
      <p:sp>
        <p:nvSpPr>
          <p:cNvPr id="2" name="Title 1"/>
          <p:cNvSpPr>
            <a:spLocks noGrp="1"/>
          </p:cNvSpPr>
          <p:nvPr>
            <p:ph type="title"/>
          </p:nvPr>
        </p:nvSpPr>
        <p:spPr>
          <a:xfrm>
            <a:off x="5867400" y="609600"/>
            <a:ext cx="3276600" cy="1143000"/>
          </a:xfrm>
        </p:spPr>
        <p:txBody>
          <a:bodyPr/>
          <a:lstStyle/>
          <a:p>
            <a:r>
              <a:rPr lang="en-US" dirty="0" smtClean="0"/>
              <a:t>Database Example (discussed in class)</a:t>
            </a:r>
            <a:endParaRPr lang="en-US" dirty="0"/>
          </a:p>
        </p:txBody>
      </p:sp>
      <p:pic>
        <p:nvPicPr>
          <p:cNvPr id="449538" name="Picture 2"/>
          <p:cNvPicPr>
            <a:picLocks noChangeAspect="1" noChangeArrowheads="1"/>
          </p:cNvPicPr>
          <p:nvPr/>
        </p:nvPicPr>
        <p:blipFill>
          <a:blip r:embed="rId3" cstate="print"/>
          <a:srcRect/>
          <a:stretch>
            <a:fillRect/>
          </a:stretch>
        </p:blipFill>
        <p:spPr bwMode="auto">
          <a:xfrm>
            <a:off x="4038600" y="3124200"/>
            <a:ext cx="4464768" cy="3505200"/>
          </a:xfrm>
          <a:prstGeom prst="rect">
            <a:avLst/>
          </a:prstGeom>
          <a:noFill/>
          <a:ln w="9525">
            <a:noFill/>
            <a:miter lim="800000"/>
            <a:headEnd/>
            <a:tailEnd/>
          </a:ln>
        </p:spPr>
      </p:pic>
      <p:sp>
        <p:nvSpPr>
          <p:cNvPr id="6" name="TextBox 5"/>
          <p:cNvSpPr txBox="1"/>
          <p:nvPr/>
        </p:nvSpPr>
        <p:spPr>
          <a:xfrm>
            <a:off x="0" y="4191000"/>
            <a:ext cx="3337773" cy="677108"/>
          </a:xfrm>
          <a:prstGeom prst="rect">
            <a:avLst/>
          </a:prstGeom>
          <a:noFill/>
        </p:spPr>
        <p:txBody>
          <a:bodyPr wrap="none" rtlCol="0">
            <a:spAutoFit/>
          </a:bodyPr>
          <a:lstStyle/>
          <a:p>
            <a:r>
              <a:rPr lang="en-US" dirty="0" smtClean="0">
                <a:hlinkClick r:id="rId4"/>
              </a:rPr>
              <a:t>From QPIAD paper</a:t>
            </a:r>
            <a:endParaRPr lang="en-US" dirty="0" smtClean="0"/>
          </a:p>
          <a:p>
            <a:r>
              <a:rPr lang="en-US" sz="1400" dirty="0" smtClean="0"/>
              <a:t>http://rakaposhi.eas.asu.edu/vldbj-qpiad.pdf</a:t>
            </a:r>
            <a:endParaRPr lang="en-US" sz="14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sz="4400" dirty="0"/>
              <a:t>Combining precision and recall into a single measure</a:t>
            </a:r>
          </a:p>
        </p:txBody>
      </p:sp>
      <p:sp>
        <p:nvSpPr>
          <p:cNvPr id="308227" name="Rectangle 3"/>
          <p:cNvSpPr>
            <a:spLocks noGrp="1" noChangeArrowheads="1"/>
          </p:cNvSpPr>
          <p:nvPr>
            <p:ph type="body" sz="half" idx="1"/>
          </p:nvPr>
        </p:nvSpPr>
        <p:spPr/>
        <p:txBody>
          <a:bodyPr/>
          <a:lstStyle/>
          <a:p>
            <a:r>
              <a:rPr lang="en-US" sz="2000"/>
              <a:t>We can consider a weighted summation of precision and recall into a single quantity</a:t>
            </a:r>
          </a:p>
          <a:p>
            <a:pPr lvl="1"/>
            <a:r>
              <a:rPr lang="en-US" sz="2000"/>
              <a:t>What is the best way to combine?</a:t>
            </a:r>
          </a:p>
          <a:p>
            <a:pPr lvl="2"/>
            <a:r>
              <a:rPr lang="en-US" sz="1800"/>
              <a:t>Arithmetic mean?</a:t>
            </a:r>
          </a:p>
          <a:p>
            <a:pPr lvl="2"/>
            <a:r>
              <a:rPr lang="en-US" sz="1800"/>
              <a:t>Geometric mean?</a:t>
            </a:r>
          </a:p>
          <a:p>
            <a:pPr lvl="2"/>
            <a:r>
              <a:rPr lang="en-US" sz="1800"/>
              <a:t>Harmonic mean?</a:t>
            </a:r>
          </a:p>
          <a:p>
            <a:pPr lvl="2">
              <a:buFont typeface="Monotype Sorts" pitchFamily="2" charset="2"/>
              <a:buNone/>
            </a:pPr>
            <a:endParaRPr lang="en-US" sz="1800"/>
          </a:p>
        </p:txBody>
      </p:sp>
      <p:graphicFrame>
        <p:nvGraphicFramePr>
          <p:cNvPr id="308228" name="Object 4"/>
          <p:cNvGraphicFramePr>
            <a:graphicFrameLocks noChangeAspect="1"/>
          </p:cNvGraphicFramePr>
          <p:nvPr>
            <p:ph sz="half" idx="2"/>
          </p:nvPr>
        </p:nvGraphicFramePr>
        <p:xfrm>
          <a:off x="5943600" y="1752600"/>
          <a:ext cx="1863725" cy="4191000"/>
        </p:xfrm>
        <a:graphic>
          <a:graphicData uri="http://schemas.openxmlformats.org/presentationml/2006/ole">
            <p:oleObj spid="_x0000_s308228" name="Equation" r:id="rId4" imgW="1015920" imgH="2286000" progId="Equation.3">
              <p:embed/>
            </p:oleObj>
          </a:graphicData>
        </a:graphic>
      </p:graphicFrame>
      <p:sp>
        <p:nvSpPr>
          <p:cNvPr id="308230" name="Text Box 6"/>
          <p:cNvSpPr txBox="1">
            <a:spLocks noChangeArrowheads="1"/>
          </p:cNvSpPr>
          <p:nvPr/>
        </p:nvSpPr>
        <p:spPr bwMode="auto">
          <a:xfrm>
            <a:off x="5943600" y="3505200"/>
            <a:ext cx="2774950" cy="915988"/>
          </a:xfrm>
          <a:prstGeom prst="rect">
            <a:avLst/>
          </a:prstGeom>
          <a:solidFill>
            <a:schemeClr val="folHlink"/>
          </a:solidFill>
          <a:ln w="9525">
            <a:noFill/>
            <a:miter lim="800000"/>
            <a:headEnd/>
            <a:tailEnd/>
          </a:ln>
          <a:effectLst/>
        </p:spPr>
        <p:txBody>
          <a:bodyPr wrap="none">
            <a:spAutoFit/>
          </a:bodyPr>
          <a:lstStyle/>
          <a:p>
            <a:r>
              <a:rPr lang="en-US" sz="1800"/>
              <a:t>F-measure (aka F</a:t>
            </a:r>
            <a:r>
              <a:rPr lang="en-US" sz="1800" baseline="-25000"/>
              <a:t>1</a:t>
            </a:r>
            <a:r>
              <a:rPr lang="en-US" sz="1800"/>
              <a:t>-measure)</a:t>
            </a:r>
          </a:p>
          <a:p>
            <a:r>
              <a:rPr lang="en-US" sz="1800"/>
              <a:t>(harmonic mean</a:t>
            </a:r>
          </a:p>
          <a:p>
            <a:r>
              <a:rPr lang="en-US" sz="1800"/>
              <a:t>  of precision and recall)</a:t>
            </a:r>
          </a:p>
        </p:txBody>
      </p:sp>
      <p:sp>
        <p:nvSpPr>
          <p:cNvPr id="308231" name="Text Box 7"/>
          <p:cNvSpPr txBox="1">
            <a:spLocks noChangeArrowheads="1"/>
          </p:cNvSpPr>
          <p:nvPr/>
        </p:nvSpPr>
        <p:spPr bwMode="auto">
          <a:xfrm>
            <a:off x="136525" y="4537075"/>
            <a:ext cx="3318537" cy="1938992"/>
          </a:xfrm>
          <a:prstGeom prst="rect">
            <a:avLst/>
          </a:prstGeom>
          <a:solidFill>
            <a:schemeClr val="accent1"/>
          </a:solidFill>
          <a:ln w="9525">
            <a:noFill/>
            <a:miter lim="800000"/>
            <a:headEnd/>
            <a:tailEnd/>
          </a:ln>
          <a:effectLst/>
        </p:spPr>
        <p:txBody>
          <a:bodyPr wrap="none">
            <a:spAutoFit/>
          </a:bodyPr>
          <a:lstStyle/>
          <a:p>
            <a:r>
              <a:rPr lang="en-US" dirty="0"/>
              <a:t>If you travel at 40mph on</a:t>
            </a:r>
          </a:p>
          <a:p>
            <a:r>
              <a:rPr lang="en-US" dirty="0"/>
              <a:t>t</a:t>
            </a:r>
            <a:r>
              <a:rPr lang="en-US" dirty="0" smtClean="0"/>
              <a:t>he </a:t>
            </a:r>
            <a:r>
              <a:rPr lang="en-US" dirty="0"/>
              <a:t>way out and 60mph</a:t>
            </a:r>
          </a:p>
          <a:p>
            <a:r>
              <a:rPr lang="en-US" dirty="0"/>
              <a:t>o</a:t>
            </a:r>
            <a:r>
              <a:rPr lang="en-US" dirty="0" smtClean="0"/>
              <a:t>n </a:t>
            </a:r>
            <a:r>
              <a:rPr lang="en-US" dirty="0"/>
              <a:t>the return, what is</a:t>
            </a:r>
          </a:p>
          <a:p>
            <a:r>
              <a:rPr lang="en-US" dirty="0"/>
              <a:t>y</a:t>
            </a:r>
            <a:r>
              <a:rPr lang="en-US" dirty="0" smtClean="0"/>
              <a:t>our </a:t>
            </a:r>
            <a:r>
              <a:rPr lang="en-US" dirty="0"/>
              <a:t>average speed?</a:t>
            </a:r>
          </a:p>
          <a:p>
            <a:endParaRPr lang="en-US" dirty="0"/>
          </a:p>
        </p:txBody>
      </p:sp>
      <p:sp>
        <p:nvSpPr>
          <p:cNvPr id="308235" name="Text Box 11"/>
          <p:cNvSpPr txBox="1">
            <a:spLocks noChangeArrowheads="1"/>
          </p:cNvSpPr>
          <p:nvPr/>
        </p:nvSpPr>
        <p:spPr bwMode="auto">
          <a:xfrm>
            <a:off x="304800" y="2286000"/>
            <a:ext cx="2382383" cy="830997"/>
          </a:xfrm>
          <a:prstGeom prst="rect">
            <a:avLst/>
          </a:prstGeom>
          <a:solidFill>
            <a:srgbClr val="FFFFCC"/>
          </a:solidFill>
          <a:ln w="9525">
            <a:noFill/>
            <a:miter lim="800000"/>
            <a:headEnd/>
            <a:tailEnd/>
          </a:ln>
          <a:effectLst/>
        </p:spPr>
        <p:txBody>
          <a:bodyPr wrap="none">
            <a:spAutoFit/>
          </a:bodyPr>
          <a:lstStyle/>
          <a:p>
            <a:r>
              <a:rPr lang="en-US" i="1" dirty="0"/>
              <a:t>f=0 if p=0 or r=0</a:t>
            </a:r>
          </a:p>
          <a:p>
            <a:r>
              <a:rPr lang="en-US" i="1" dirty="0"/>
              <a:t>f=0.5 if </a:t>
            </a:r>
            <a:r>
              <a:rPr lang="en-US" i="1" dirty="0" smtClean="0"/>
              <a:t>p=r=0.5</a:t>
            </a:r>
          </a:p>
        </p:txBody>
      </p:sp>
      <p:sp>
        <p:nvSpPr>
          <p:cNvPr id="9" name="TextBox 8"/>
          <p:cNvSpPr txBox="1"/>
          <p:nvPr/>
        </p:nvSpPr>
        <p:spPr>
          <a:xfrm>
            <a:off x="76200" y="3276600"/>
            <a:ext cx="2774606" cy="1077218"/>
          </a:xfrm>
          <a:prstGeom prst="rect">
            <a:avLst/>
          </a:prstGeom>
          <a:solidFill>
            <a:schemeClr val="tx2">
              <a:lumMod val="40000"/>
              <a:lumOff val="60000"/>
            </a:schemeClr>
          </a:solidFill>
        </p:spPr>
        <p:txBody>
          <a:bodyPr wrap="none" rtlCol="0">
            <a:spAutoFit/>
          </a:bodyPr>
          <a:lstStyle/>
          <a:p>
            <a:r>
              <a:rPr lang="en-US" sz="1600" dirty="0" smtClean="0"/>
              <a:t>Good because it is</a:t>
            </a:r>
          </a:p>
          <a:p>
            <a:r>
              <a:rPr lang="en-US" sz="1600" dirty="0" smtClean="0"/>
              <a:t>Exceedingly easy to </a:t>
            </a:r>
          </a:p>
          <a:p>
            <a:r>
              <a:rPr lang="en-US" sz="1600" dirty="0" smtClean="0"/>
              <a:t>Get 100% of one thing</a:t>
            </a:r>
          </a:p>
          <a:p>
            <a:r>
              <a:rPr lang="en-US" sz="1600" dirty="0" smtClean="0"/>
              <a:t>If we don’t care about the other</a:t>
            </a:r>
            <a:endParaRPr lang="en-US" sz="1600" dirty="0"/>
          </a:p>
        </p:txBody>
      </p:sp>
      <p:sp>
        <p:nvSpPr>
          <p:cNvPr id="10" name="TextBox 9"/>
          <p:cNvSpPr txBox="1"/>
          <p:nvPr/>
        </p:nvSpPr>
        <p:spPr>
          <a:xfrm>
            <a:off x="2819400" y="6324600"/>
            <a:ext cx="6268704" cy="461665"/>
          </a:xfrm>
          <a:prstGeom prst="rect">
            <a:avLst/>
          </a:prstGeom>
          <a:solidFill>
            <a:schemeClr val="bg2">
              <a:lumMod val="25000"/>
              <a:lumOff val="75000"/>
            </a:schemeClr>
          </a:solidFill>
        </p:spPr>
        <p:txBody>
          <a:bodyPr wrap="none" rtlCol="0">
            <a:spAutoFit/>
          </a:bodyPr>
          <a:lstStyle/>
          <a:p>
            <a:r>
              <a:rPr lang="en-US" dirty="0" err="1" smtClean="0">
                <a:solidFill>
                  <a:srgbClr val="0000FF"/>
                </a:solidFill>
              </a:rPr>
              <a:t>Alterantive</a:t>
            </a:r>
            <a:r>
              <a:rPr lang="en-US" dirty="0" smtClean="0">
                <a:solidFill>
                  <a:srgbClr val="0000FF"/>
                </a:solidFill>
              </a:rPr>
              <a:t>: Area under the precision/recall curve</a:t>
            </a:r>
            <a:endParaRPr lang="en-US" dirty="0">
              <a:solidFill>
                <a:srgbClr val="0000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p:txBody>
          <a:bodyPr/>
          <a:lstStyle/>
          <a:p>
            <a:r>
              <a:rPr lang="en-US"/>
              <a:t>Mean Average Precision</a:t>
            </a:r>
          </a:p>
        </p:txBody>
      </p:sp>
      <p:sp>
        <p:nvSpPr>
          <p:cNvPr id="516099" name="Rectangle 3"/>
          <p:cNvSpPr>
            <a:spLocks noGrp="1" noChangeArrowheads="1"/>
          </p:cNvSpPr>
          <p:nvPr>
            <p:ph type="body" idx="1"/>
          </p:nvPr>
        </p:nvSpPr>
        <p:spPr/>
        <p:txBody>
          <a:bodyPr/>
          <a:lstStyle/>
          <a:p>
            <a:r>
              <a:rPr lang="en-US"/>
              <a:t>Average of the precision scores after each relevant document retrieved</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r>
              <a:rPr lang="en-US" sz="4400"/>
              <a:t>Sophie’s choice: Web version</a:t>
            </a:r>
            <a:br>
              <a:rPr lang="en-US" sz="4400"/>
            </a:br>
            <a:endParaRPr lang="en-US" sz="4400"/>
          </a:p>
        </p:txBody>
      </p:sp>
      <p:sp>
        <p:nvSpPr>
          <p:cNvPr id="310275" name="Rectangle 3"/>
          <p:cNvSpPr>
            <a:spLocks noGrp="1" noChangeArrowheads="1"/>
          </p:cNvSpPr>
          <p:nvPr>
            <p:ph type="body" idx="1"/>
          </p:nvPr>
        </p:nvSpPr>
        <p:spPr/>
        <p:txBody>
          <a:bodyPr/>
          <a:lstStyle/>
          <a:p>
            <a:r>
              <a:rPr lang="en-US"/>
              <a:t>If you can either have precision or recall but not both, which would you rather keep?</a:t>
            </a:r>
          </a:p>
          <a:p>
            <a:pPr lvl="1"/>
            <a:r>
              <a:rPr lang="en-US"/>
              <a:t>If you are a medical doctor trying to find the right paper on a disease</a:t>
            </a:r>
          </a:p>
          <a:p>
            <a:pPr lvl="1"/>
            <a:endParaRPr lang="en-US"/>
          </a:p>
          <a:p>
            <a:pPr lvl="1"/>
            <a:r>
              <a:rPr lang="en-US"/>
              <a:t>If you are Joe Schmoe surfing on the web?</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Relevance</a:t>
            </a:r>
            <a:r>
              <a:rPr lang="en-US" dirty="0" smtClean="0"/>
              <a:t>: The most over-loaded word in IR</a:t>
            </a:r>
            <a:endParaRPr lang="en-US" dirty="0"/>
          </a:p>
        </p:txBody>
      </p:sp>
      <p:sp>
        <p:nvSpPr>
          <p:cNvPr id="3" name="Content Placeholder 2"/>
          <p:cNvSpPr>
            <a:spLocks noGrp="1"/>
          </p:cNvSpPr>
          <p:nvPr>
            <p:ph idx="1"/>
          </p:nvPr>
        </p:nvSpPr>
        <p:spPr>
          <a:solidFill>
            <a:schemeClr val="bg1"/>
          </a:solidFill>
        </p:spPr>
        <p:txBody>
          <a:bodyPr/>
          <a:lstStyle/>
          <a:p>
            <a:r>
              <a:rPr lang="en-US" sz="2400" dirty="0" smtClean="0"/>
              <a:t>We want to rank and return documents that are “relevant” to the user’s query</a:t>
            </a:r>
          </a:p>
          <a:p>
            <a:pPr lvl="1"/>
            <a:r>
              <a:rPr lang="en-US" sz="2400" dirty="0" smtClean="0"/>
              <a:t>Easy if each document has a relevance number R(.); just sort the documents in R(.).</a:t>
            </a:r>
          </a:p>
          <a:p>
            <a:r>
              <a:rPr lang="en-US" sz="2400" dirty="0" smtClean="0"/>
              <a:t>What does relevance R(.) depend on?</a:t>
            </a:r>
          </a:p>
          <a:p>
            <a:pPr lvl="1"/>
            <a:r>
              <a:rPr lang="en-US" sz="2400" dirty="0" smtClean="0"/>
              <a:t>The document d</a:t>
            </a:r>
          </a:p>
          <a:p>
            <a:pPr lvl="1"/>
            <a:r>
              <a:rPr lang="en-US" sz="2400" dirty="0" smtClean="0"/>
              <a:t>The query Q</a:t>
            </a:r>
          </a:p>
          <a:p>
            <a:pPr lvl="1"/>
            <a:r>
              <a:rPr lang="en-US" sz="2400" dirty="0" smtClean="0"/>
              <a:t>The user U</a:t>
            </a:r>
          </a:p>
          <a:p>
            <a:pPr lvl="1">
              <a:buNone/>
            </a:pPr>
            <a:endParaRPr lang="en-US" sz="2400" dirty="0" smtClean="0"/>
          </a:p>
        </p:txBody>
      </p:sp>
      <p:pic>
        <p:nvPicPr>
          <p:cNvPr id="5" name="Picture 6"/>
          <p:cNvPicPr>
            <a:picLocks noChangeAspect="1" noChangeArrowheads="1"/>
          </p:cNvPicPr>
          <p:nvPr/>
        </p:nvPicPr>
        <p:blipFill>
          <a:blip r:embed="rId2" cstate="print"/>
          <a:srcRect/>
          <a:stretch>
            <a:fillRect/>
          </a:stretch>
        </p:blipFill>
        <p:spPr bwMode="auto">
          <a:xfrm>
            <a:off x="0" y="152400"/>
            <a:ext cx="2667000" cy="1922463"/>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1346" name="Picture 2"/>
          <p:cNvPicPr>
            <a:picLocks noChangeAspect="1" noChangeArrowheads="1"/>
          </p:cNvPicPr>
          <p:nvPr/>
        </p:nvPicPr>
        <p:blipFill>
          <a:blip r:embed="rId2" cstate="print"/>
          <a:srcRect/>
          <a:stretch>
            <a:fillRect/>
          </a:stretch>
        </p:blipFill>
        <p:spPr bwMode="auto">
          <a:xfrm>
            <a:off x="1676400" y="228600"/>
            <a:ext cx="5181600" cy="64861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Relevance</a:t>
            </a:r>
            <a:r>
              <a:rPr lang="en-US" dirty="0" smtClean="0"/>
              <a:t>: The most over-loaded word in IR</a:t>
            </a:r>
            <a:endParaRPr lang="en-US" dirty="0"/>
          </a:p>
        </p:txBody>
      </p:sp>
      <p:sp>
        <p:nvSpPr>
          <p:cNvPr id="3" name="Content Placeholder 2"/>
          <p:cNvSpPr>
            <a:spLocks noGrp="1"/>
          </p:cNvSpPr>
          <p:nvPr>
            <p:ph idx="1"/>
          </p:nvPr>
        </p:nvSpPr>
        <p:spPr/>
        <p:txBody>
          <a:bodyPr/>
          <a:lstStyle/>
          <a:p>
            <a:r>
              <a:rPr lang="en-US" sz="2400" dirty="0" smtClean="0"/>
              <a:t>We want to rank and return documents that are “relevant” to the user’s query</a:t>
            </a:r>
          </a:p>
          <a:p>
            <a:pPr lvl="1"/>
            <a:r>
              <a:rPr lang="en-US" sz="2400" dirty="0" smtClean="0"/>
              <a:t>Easy if each document has a relevance number R(.); just sort the documents in R(.).</a:t>
            </a:r>
          </a:p>
          <a:p>
            <a:r>
              <a:rPr lang="en-US" sz="2400" dirty="0" smtClean="0"/>
              <a:t>What does relevance R(.) depend on?</a:t>
            </a:r>
          </a:p>
          <a:p>
            <a:pPr lvl="1"/>
            <a:r>
              <a:rPr lang="en-US" sz="2400" dirty="0" smtClean="0"/>
              <a:t>The document d</a:t>
            </a:r>
          </a:p>
          <a:p>
            <a:pPr lvl="1"/>
            <a:r>
              <a:rPr lang="en-US" sz="2400" dirty="0" smtClean="0"/>
              <a:t>The query Q</a:t>
            </a:r>
          </a:p>
          <a:p>
            <a:pPr lvl="1"/>
            <a:r>
              <a:rPr lang="en-US" sz="2400" dirty="0" smtClean="0"/>
              <a:t>The user U</a:t>
            </a:r>
          </a:p>
          <a:p>
            <a:pPr lvl="1"/>
            <a:r>
              <a:rPr lang="en-US" sz="2400" i="1" dirty="0" smtClean="0"/>
              <a:t>The other documents already shown  {d</a:t>
            </a:r>
            <a:r>
              <a:rPr lang="en-US" sz="2400" i="1" baseline="-25000" dirty="0" smtClean="0"/>
              <a:t>1</a:t>
            </a:r>
            <a:r>
              <a:rPr lang="en-US" sz="2400" i="1" dirty="0" smtClean="0"/>
              <a:t> d</a:t>
            </a:r>
            <a:r>
              <a:rPr lang="en-US" sz="2400" i="1" baseline="-25000" dirty="0" smtClean="0"/>
              <a:t>2</a:t>
            </a:r>
            <a:r>
              <a:rPr lang="en-US" sz="2400" i="1" dirty="0" smtClean="0"/>
              <a:t> … </a:t>
            </a:r>
            <a:r>
              <a:rPr lang="en-US" sz="2400" i="1" dirty="0" err="1" smtClean="0"/>
              <a:t>d</a:t>
            </a:r>
            <a:r>
              <a:rPr lang="en-US" sz="2400" i="1" baseline="-25000" dirty="0" err="1" smtClean="0"/>
              <a:t>k</a:t>
            </a:r>
            <a:r>
              <a:rPr lang="en-US" sz="2400" i="1" baseline="-25000" dirty="0" smtClean="0"/>
              <a:t> </a:t>
            </a:r>
            <a:r>
              <a:rPr lang="en-US" sz="2400" i="1" dirty="0" smtClean="0"/>
              <a:t>}</a:t>
            </a:r>
          </a:p>
        </p:txBody>
      </p:sp>
      <p:sp>
        <p:nvSpPr>
          <p:cNvPr id="5" name="Text Box 10"/>
          <p:cNvSpPr txBox="1">
            <a:spLocks noChangeArrowheads="1"/>
          </p:cNvSpPr>
          <p:nvPr/>
        </p:nvSpPr>
        <p:spPr bwMode="auto">
          <a:xfrm>
            <a:off x="0" y="3124200"/>
            <a:ext cx="3047629" cy="461665"/>
          </a:xfrm>
          <a:prstGeom prst="rect">
            <a:avLst/>
          </a:prstGeom>
          <a:solidFill>
            <a:schemeClr val="bg2">
              <a:lumMod val="10000"/>
              <a:lumOff val="90000"/>
            </a:schemeClr>
          </a:solidFill>
          <a:ln w="9525">
            <a:noFill/>
            <a:miter lim="800000"/>
            <a:headEnd/>
            <a:tailEnd/>
          </a:ln>
          <a:effectLst/>
        </p:spPr>
        <p:txBody>
          <a:bodyPr wrap="none">
            <a:spAutoFit/>
          </a:bodyPr>
          <a:lstStyle/>
          <a:p>
            <a:r>
              <a:rPr lang="en-US" dirty="0" smtClean="0">
                <a:solidFill>
                  <a:schemeClr val="bg2"/>
                </a:solidFill>
              </a:rPr>
              <a:t>R(</a:t>
            </a:r>
            <a:r>
              <a:rPr lang="en-US" dirty="0" err="1" smtClean="0">
                <a:solidFill>
                  <a:schemeClr val="bg2"/>
                </a:solidFill>
              </a:rPr>
              <a:t>d|Q,U</a:t>
            </a:r>
            <a:r>
              <a:rPr lang="en-US" dirty="0" smtClean="0">
                <a:solidFill>
                  <a:schemeClr val="bg2"/>
                </a:solidFill>
              </a:rPr>
              <a:t>,</a:t>
            </a:r>
            <a:r>
              <a:rPr lang="en-US" i="1" dirty="0" smtClean="0"/>
              <a:t> {d</a:t>
            </a:r>
            <a:r>
              <a:rPr lang="en-US" i="1" baseline="-25000" dirty="0" smtClean="0"/>
              <a:t>1</a:t>
            </a:r>
            <a:r>
              <a:rPr lang="en-US" i="1" dirty="0" smtClean="0"/>
              <a:t> d</a:t>
            </a:r>
            <a:r>
              <a:rPr lang="en-US" i="1" baseline="-25000" dirty="0" smtClean="0"/>
              <a:t>2</a:t>
            </a:r>
            <a:r>
              <a:rPr lang="en-US" i="1" dirty="0" smtClean="0"/>
              <a:t> … </a:t>
            </a:r>
            <a:r>
              <a:rPr lang="en-US" i="1" dirty="0" err="1" smtClean="0"/>
              <a:t>d</a:t>
            </a:r>
            <a:r>
              <a:rPr lang="en-US" i="1" baseline="-25000" dirty="0" err="1" smtClean="0"/>
              <a:t>k</a:t>
            </a:r>
            <a:r>
              <a:rPr lang="en-US" i="1" baseline="-25000" dirty="0" smtClean="0"/>
              <a:t> </a:t>
            </a:r>
            <a:r>
              <a:rPr lang="en-US" i="1" dirty="0" smtClean="0"/>
              <a:t>}</a:t>
            </a:r>
            <a:r>
              <a:rPr lang="en-US" dirty="0" smtClean="0">
                <a:solidFill>
                  <a:schemeClr val="bg2"/>
                </a:solidFill>
              </a:rPr>
              <a:t>)</a:t>
            </a:r>
            <a:endParaRPr lang="en-US"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a:xfrm>
            <a:off x="2743200" y="152400"/>
            <a:ext cx="6096000" cy="1143000"/>
          </a:xfrm>
        </p:spPr>
        <p:txBody>
          <a:bodyPr/>
          <a:lstStyle/>
          <a:p>
            <a:r>
              <a:rPr lang="en-US" dirty="0" smtClean="0"/>
              <a:t>How to get</a:t>
            </a:r>
            <a:endParaRPr lang="en-US" dirty="0"/>
          </a:p>
        </p:txBody>
      </p:sp>
      <p:sp>
        <p:nvSpPr>
          <p:cNvPr id="439299" name="Rectangle 3"/>
          <p:cNvSpPr>
            <a:spLocks noGrp="1" noChangeArrowheads="1"/>
          </p:cNvSpPr>
          <p:nvPr>
            <p:ph type="body" idx="1"/>
          </p:nvPr>
        </p:nvSpPr>
        <p:spPr>
          <a:xfrm>
            <a:off x="2819400" y="1524000"/>
            <a:ext cx="6096000" cy="4114800"/>
          </a:xfrm>
        </p:spPr>
        <p:txBody>
          <a:bodyPr/>
          <a:lstStyle/>
          <a:p>
            <a:r>
              <a:rPr lang="en-US" sz="2400" dirty="0" smtClean="0"/>
              <a:t>Specify up front</a:t>
            </a:r>
          </a:p>
          <a:p>
            <a:pPr lvl="1"/>
            <a:r>
              <a:rPr lang="en-US" sz="2200" dirty="0" smtClean="0"/>
              <a:t>Too hard—one for each query, user and shown results combination</a:t>
            </a:r>
          </a:p>
          <a:p>
            <a:r>
              <a:rPr lang="en-US" sz="2400" dirty="0" smtClean="0"/>
              <a:t>Learn</a:t>
            </a:r>
            <a:endParaRPr lang="en-US" sz="2400" dirty="0"/>
          </a:p>
          <a:p>
            <a:pPr lvl="1"/>
            <a:r>
              <a:rPr lang="en-US" sz="2200" dirty="0"/>
              <a:t>Active (utility elicitation)</a:t>
            </a:r>
          </a:p>
          <a:p>
            <a:pPr lvl="1"/>
            <a:r>
              <a:rPr lang="en-US" sz="2200" dirty="0"/>
              <a:t>Passive (learn from what the user does)</a:t>
            </a:r>
          </a:p>
          <a:p>
            <a:r>
              <a:rPr lang="en-US" sz="2400" dirty="0"/>
              <a:t>Make up the users’ mind</a:t>
            </a:r>
          </a:p>
          <a:p>
            <a:pPr lvl="1"/>
            <a:r>
              <a:rPr lang="en-US" sz="2200" dirty="0"/>
              <a:t>What you are “really” looking for is.. (used car sales people)</a:t>
            </a:r>
          </a:p>
          <a:p>
            <a:r>
              <a:rPr lang="en-US" sz="2400" dirty="0"/>
              <a:t>Combination of the above</a:t>
            </a:r>
          </a:p>
          <a:p>
            <a:pPr lvl="1"/>
            <a:r>
              <a:rPr lang="en-US" sz="2200" dirty="0" err="1"/>
              <a:t>Saree</a:t>
            </a:r>
            <a:r>
              <a:rPr lang="en-US" sz="2200" dirty="0"/>
              <a:t> shops </a:t>
            </a:r>
            <a:r>
              <a:rPr lang="en-US" sz="2200" dirty="0" smtClean="0"/>
              <a:t>;-) [Also overture model]</a:t>
            </a:r>
            <a:endParaRPr lang="en-US" sz="2200" dirty="0"/>
          </a:p>
          <a:p>
            <a:r>
              <a:rPr lang="en-US" sz="2400" dirty="0"/>
              <a:t>Assume (impose) a relevance </a:t>
            </a:r>
            <a:r>
              <a:rPr lang="en-US" sz="2400" dirty="0" smtClean="0"/>
              <a:t>model</a:t>
            </a:r>
          </a:p>
          <a:p>
            <a:pPr lvl="1"/>
            <a:r>
              <a:rPr lang="en-US" sz="2200" dirty="0" smtClean="0"/>
              <a:t>Based on “default” models of d and U.</a:t>
            </a:r>
            <a:endParaRPr lang="en-US" sz="2200" dirty="0"/>
          </a:p>
        </p:txBody>
      </p:sp>
      <p:pic>
        <p:nvPicPr>
          <p:cNvPr id="439300" name="Picture 4"/>
          <p:cNvPicPr>
            <a:picLocks noChangeAspect="1" noChangeArrowheads="1"/>
          </p:cNvPicPr>
          <p:nvPr/>
        </p:nvPicPr>
        <p:blipFill>
          <a:blip r:embed="rId3" cstate="print"/>
          <a:srcRect/>
          <a:stretch>
            <a:fillRect/>
          </a:stretch>
        </p:blipFill>
        <p:spPr bwMode="auto">
          <a:xfrm>
            <a:off x="228600" y="304800"/>
            <a:ext cx="2019300" cy="1514475"/>
          </a:xfrm>
          <a:prstGeom prst="rect">
            <a:avLst/>
          </a:prstGeom>
          <a:noFill/>
          <a:ln w="9525">
            <a:noFill/>
            <a:miter lim="800000"/>
            <a:headEnd/>
            <a:tailEnd/>
          </a:ln>
          <a:effectLst/>
        </p:spPr>
      </p:pic>
      <p:pic>
        <p:nvPicPr>
          <p:cNvPr id="439301" name="Picture 5"/>
          <p:cNvPicPr>
            <a:picLocks noChangeAspect="1" noChangeArrowheads="1"/>
          </p:cNvPicPr>
          <p:nvPr/>
        </p:nvPicPr>
        <p:blipFill>
          <a:blip r:embed="rId4" cstate="print"/>
          <a:srcRect/>
          <a:stretch>
            <a:fillRect/>
          </a:stretch>
        </p:blipFill>
        <p:spPr bwMode="auto">
          <a:xfrm>
            <a:off x="228600" y="4876800"/>
            <a:ext cx="2057400" cy="1543050"/>
          </a:xfrm>
          <a:prstGeom prst="rect">
            <a:avLst/>
          </a:prstGeom>
          <a:noFill/>
          <a:ln w="9525">
            <a:noFill/>
            <a:miter lim="800000"/>
            <a:headEnd/>
            <a:tailEnd/>
          </a:ln>
          <a:effectLst/>
        </p:spPr>
      </p:pic>
      <p:pic>
        <p:nvPicPr>
          <p:cNvPr id="439304" name="Picture 8" descr="canon-small-india-08 287"/>
          <p:cNvPicPr>
            <a:picLocks noChangeAspect="1" noChangeArrowheads="1"/>
          </p:cNvPicPr>
          <p:nvPr/>
        </p:nvPicPr>
        <p:blipFill>
          <a:blip r:embed="rId5" cstate="print"/>
          <a:srcRect/>
          <a:stretch>
            <a:fillRect/>
          </a:stretch>
        </p:blipFill>
        <p:spPr bwMode="auto">
          <a:xfrm>
            <a:off x="228600" y="2514600"/>
            <a:ext cx="2133600" cy="1600200"/>
          </a:xfrm>
          <a:prstGeom prst="rect">
            <a:avLst/>
          </a:prstGeom>
          <a:noFill/>
        </p:spPr>
      </p:pic>
      <p:sp>
        <p:nvSpPr>
          <p:cNvPr id="439305" name="AutoShape 9"/>
          <p:cNvSpPr>
            <a:spLocks noChangeArrowheads="1"/>
          </p:cNvSpPr>
          <p:nvPr/>
        </p:nvSpPr>
        <p:spPr bwMode="auto">
          <a:xfrm>
            <a:off x="8305800" y="5867400"/>
            <a:ext cx="685800" cy="609600"/>
          </a:xfrm>
          <a:prstGeom prst="leftArrow">
            <a:avLst>
              <a:gd name="adj1" fmla="val 50000"/>
              <a:gd name="adj2" fmla="val 28125"/>
            </a:avLst>
          </a:prstGeom>
          <a:solidFill>
            <a:schemeClr val="accent1"/>
          </a:solidFill>
          <a:ln w="9525">
            <a:solidFill>
              <a:schemeClr val="tx1"/>
            </a:solidFill>
            <a:miter lim="800000"/>
            <a:headEnd/>
            <a:tailEnd/>
          </a:ln>
          <a:effectLst/>
        </p:spPr>
        <p:txBody>
          <a:bodyPr wrap="none" anchor="ctr"/>
          <a:lstStyle/>
          <a:p>
            <a:endParaRPr lang="en-US"/>
          </a:p>
        </p:txBody>
      </p:sp>
      <p:sp>
        <p:nvSpPr>
          <p:cNvPr id="10" name="Text Box 10"/>
          <p:cNvSpPr txBox="1">
            <a:spLocks noChangeArrowheads="1"/>
          </p:cNvSpPr>
          <p:nvPr/>
        </p:nvSpPr>
        <p:spPr bwMode="auto">
          <a:xfrm>
            <a:off x="5562600" y="457200"/>
            <a:ext cx="3047629" cy="461665"/>
          </a:xfrm>
          <a:prstGeom prst="rect">
            <a:avLst/>
          </a:prstGeom>
          <a:solidFill>
            <a:srgbClr val="FFFFCC"/>
          </a:solidFill>
          <a:ln w="9525">
            <a:noFill/>
            <a:miter lim="800000"/>
            <a:headEnd/>
            <a:tailEnd/>
          </a:ln>
          <a:effectLst/>
        </p:spPr>
        <p:txBody>
          <a:bodyPr wrap="none">
            <a:spAutoFit/>
          </a:bodyPr>
          <a:lstStyle/>
          <a:p>
            <a:r>
              <a:rPr lang="en-US" dirty="0" smtClean="0">
                <a:solidFill>
                  <a:schemeClr val="bg2"/>
                </a:solidFill>
              </a:rPr>
              <a:t>R(</a:t>
            </a:r>
            <a:r>
              <a:rPr lang="en-US" dirty="0" err="1" smtClean="0">
                <a:solidFill>
                  <a:schemeClr val="bg2"/>
                </a:solidFill>
              </a:rPr>
              <a:t>d|Q,U</a:t>
            </a:r>
            <a:r>
              <a:rPr lang="en-US" dirty="0" smtClean="0">
                <a:solidFill>
                  <a:schemeClr val="bg2"/>
                </a:solidFill>
              </a:rPr>
              <a:t>,</a:t>
            </a:r>
            <a:r>
              <a:rPr lang="en-US" i="1" dirty="0" smtClean="0"/>
              <a:t> {d</a:t>
            </a:r>
            <a:r>
              <a:rPr lang="en-US" i="1" baseline="-25000" dirty="0" smtClean="0"/>
              <a:t>1</a:t>
            </a:r>
            <a:r>
              <a:rPr lang="en-US" i="1" dirty="0" smtClean="0"/>
              <a:t> d</a:t>
            </a:r>
            <a:r>
              <a:rPr lang="en-US" i="1" baseline="-25000" dirty="0" smtClean="0"/>
              <a:t>2</a:t>
            </a:r>
            <a:r>
              <a:rPr lang="en-US" i="1" dirty="0" smtClean="0"/>
              <a:t> … </a:t>
            </a:r>
            <a:r>
              <a:rPr lang="en-US" i="1" dirty="0" err="1" smtClean="0"/>
              <a:t>d</a:t>
            </a:r>
            <a:r>
              <a:rPr lang="en-US" i="1" baseline="-25000" dirty="0" err="1" smtClean="0"/>
              <a:t>k</a:t>
            </a:r>
            <a:r>
              <a:rPr lang="en-US" i="1" baseline="-25000" dirty="0" smtClean="0"/>
              <a:t> </a:t>
            </a:r>
            <a:r>
              <a:rPr lang="en-US" i="1" dirty="0" smtClean="0"/>
              <a:t>}</a:t>
            </a:r>
            <a:r>
              <a:rPr lang="en-US" dirty="0" smtClean="0">
                <a:solidFill>
                  <a:schemeClr val="bg2"/>
                </a:solidFill>
              </a:rPr>
              <a:t>)</a:t>
            </a:r>
            <a:endParaRPr lang="en-US" dirty="0">
              <a:solidFill>
                <a:schemeClr val="bg2"/>
              </a:solidFill>
            </a:endParaRPr>
          </a:p>
        </p:txBody>
      </p:sp>
      <p:sp>
        <p:nvSpPr>
          <p:cNvPr id="9" name="TextBox 8"/>
          <p:cNvSpPr txBox="1"/>
          <p:nvPr/>
        </p:nvSpPr>
        <p:spPr>
          <a:xfrm rot="16200000">
            <a:off x="6648765" y="3252771"/>
            <a:ext cx="4528804" cy="461665"/>
          </a:xfrm>
          <a:prstGeom prst="rect">
            <a:avLst/>
          </a:prstGeom>
          <a:solidFill>
            <a:schemeClr val="bg2">
              <a:lumMod val="10000"/>
              <a:lumOff val="90000"/>
            </a:schemeClr>
          </a:solidFill>
        </p:spPr>
        <p:txBody>
          <a:bodyPr wrap="none" rtlCol="0">
            <a:spAutoFit/>
          </a:bodyPr>
          <a:lstStyle/>
          <a:p>
            <a:r>
              <a:rPr lang="en-US" dirty="0" smtClean="0"/>
              <a:t>..But do remember the better ideas!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9299">
                                            <p:txEl>
                                              <p:pRg st="0" end="0"/>
                                            </p:txEl>
                                          </p:spTgt>
                                        </p:tgtEl>
                                        <p:attrNameLst>
                                          <p:attrName>style.visibility</p:attrName>
                                        </p:attrNameLst>
                                      </p:cBhvr>
                                      <p:to>
                                        <p:strVal val="visible"/>
                                      </p:to>
                                    </p:set>
                                    <p:animEffect transition="in" filter="blinds(horizontal)">
                                      <p:cBhvr>
                                        <p:cTn id="7" dur="500"/>
                                        <p:tgtEl>
                                          <p:spTgt spid="439299">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39299">
                                            <p:txEl>
                                              <p:pRg st="1" end="1"/>
                                            </p:txEl>
                                          </p:spTgt>
                                        </p:tgtEl>
                                        <p:attrNameLst>
                                          <p:attrName>style.visibility</p:attrName>
                                        </p:attrNameLst>
                                      </p:cBhvr>
                                      <p:to>
                                        <p:strVal val="visible"/>
                                      </p:to>
                                    </p:set>
                                    <p:animEffect transition="in" filter="blinds(horizontal)">
                                      <p:cBhvr>
                                        <p:cTn id="10" dur="500"/>
                                        <p:tgtEl>
                                          <p:spTgt spid="43929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39299">
                                            <p:txEl>
                                              <p:pRg st="2" end="2"/>
                                            </p:txEl>
                                          </p:spTgt>
                                        </p:tgtEl>
                                        <p:attrNameLst>
                                          <p:attrName>style.visibility</p:attrName>
                                        </p:attrNameLst>
                                      </p:cBhvr>
                                      <p:to>
                                        <p:strVal val="visible"/>
                                      </p:to>
                                    </p:set>
                                    <p:animEffect transition="in" filter="blinds(horizontal)">
                                      <p:cBhvr>
                                        <p:cTn id="15" dur="500"/>
                                        <p:tgtEl>
                                          <p:spTgt spid="439299">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39299">
                                            <p:txEl>
                                              <p:pRg st="3" end="3"/>
                                            </p:txEl>
                                          </p:spTgt>
                                        </p:tgtEl>
                                        <p:attrNameLst>
                                          <p:attrName>style.visibility</p:attrName>
                                        </p:attrNameLst>
                                      </p:cBhvr>
                                      <p:to>
                                        <p:strVal val="visible"/>
                                      </p:to>
                                    </p:set>
                                    <p:animEffect transition="in" filter="blinds(horizontal)">
                                      <p:cBhvr>
                                        <p:cTn id="18" dur="500"/>
                                        <p:tgtEl>
                                          <p:spTgt spid="439299">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39299">
                                            <p:txEl>
                                              <p:pRg st="4" end="4"/>
                                            </p:txEl>
                                          </p:spTgt>
                                        </p:tgtEl>
                                        <p:attrNameLst>
                                          <p:attrName>style.visibility</p:attrName>
                                        </p:attrNameLst>
                                      </p:cBhvr>
                                      <p:to>
                                        <p:strVal val="visible"/>
                                      </p:to>
                                    </p:set>
                                    <p:animEffect transition="in" filter="blinds(horizontal)">
                                      <p:cBhvr>
                                        <p:cTn id="21" dur="500"/>
                                        <p:tgtEl>
                                          <p:spTgt spid="43929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39299">
                                            <p:txEl>
                                              <p:pRg st="5" end="5"/>
                                            </p:txEl>
                                          </p:spTgt>
                                        </p:tgtEl>
                                        <p:attrNameLst>
                                          <p:attrName>style.visibility</p:attrName>
                                        </p:attrNameLst>
                                      </p:cBhvr>
                                      <p:to>
                                        <p:strVal val="visible"/>
                                      </p:to>
                                    </p:set>
                                    <p:animEffect transition="in" filter="blinds(horizontal)">
                                      <p:cBhvr>
                                        <p:cTn id="26" dur="500"/>
                                        <p:tgtEl>
                                          <p:spTgt spid="439299">
                                            <p:txEl>
                                              <p:pRg st="5" end="5"/>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439299">
                                            <p:txEl>
                                              <p:pRg st="6" end="6"/>
                                            </p:txEl>
                                          </p:spTgt>
                                        </p:tgtEl>
                                        <p:attrNameLst>
                                          <p:attrName>style.visibility</p:attrName>
                                        </p:attrNameLst>
                                      </p:cBhvr>
                                      <p:to>
                                        <p:strVal val="visible"/>
                                      </p:to>
                                    </p:set>
                                    <p:animEffect transition="in" filter="blinds(horizontal)">
                                      <p:cBhvr>
                                        <p:cTn id="29" dur="500"/>
                                        <p:tgtEl>
                                          <p:spTgt spid="439299">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439299">
                                            <p:txEl>
                                              <p:pRg st="7" end="7"/>
                                            </p:txEl>
                                          </p:spTgt>
                                        </p:tgtEl>
                                        <p:attrNameLst>
                                          <p:attrName>style.visibility</p:attrName>
                                        </p:attrNameLst>
                                      </p:cBhvr>
                                      <p:to>
                                        <p:strVal val="visible"/>
                                      </p:to>
                                    </p:set>
                                    <p:animEffect transition="in" filter="blinds(horizontal)">
                                      <p:cBhvr>
                                        <p:cTn id="34" dur="500"/>
                                        <p:tgtEl>
                                          <p:spTgt spid="439299">
                                            <p:txEl>
                                              <p:pRg st="7" end="7"/>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439299">
                                            <p:txEl>
                                              <p:pRg st="8" end="8"/>
                                            </p:txEl>
                                          </p:spTgt>
                                        </p:tgtEl>
                                        <p:attrNameLst>
                                          <p:attrName>style.visibility</p:attrName>
                                        </p:attrNameLst>
                                      </p:cBhvr>
                                      <p:to>
                                        <p:strVal val="visible"/>
                                      </p:to>
                                    </p:set>
                                    <p:animEffect transition="in" filter="blinds(horizontal)">
                                      <p:cBhvr>
                                        <p:cTn id="37" dur="500"/>
                                        <p:tgtEl>
                                          <p:spTgt spid="439299">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39300"/>
                                        </p:tgtEl>
                                        <p:attrNameLst>
                                          <p:attrName>style.visibility</p:attrName>
                                        </p:attrNameLst>
                                      </p:cBhvr>
                                      <p:to>
                                        <p:strVal val="visible"/>
                                      </p:to>
                                    </p:set>
                                    <p:animEffect transition="in" filter="blinds(horizontal)">
                                      <p:cBhvr>
                                        <p:cTn id="42" dur="500"/>
                                        <p:tgtEl>
                                          <p:spTgt spid="43930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39304"/>
                                        </p:tgtEl>
                                        <p:attrNameLst>
                                          <p:attrName>style.visibility</p:attrName>
                                        </p:attrNameLst>
                                      </p:cBhvr>
                                      <p:to>
                                        <p:strVal val="visible"/>
                                      </p:to>
                                    </p:set>
                                    <p:animEffect transition="in" filter="blinds(horizontal)">
                                      <p:cBhvr>
                                        <p:cTn id="47" dur="500"/>
                                        <p:tgtEl>
                                          <p:spTgt spid="43930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439301"/>
                                        </p:tgtEl>
                                        <p:attrNameLst>
                                          <p:attrName>style.visibility</p:attrName>
                                        </p:attrNameLst>
                                      </p:cBhvr>
                                      <p:to>
                                        <p:strVal val="visible"/>
                                      </p:to>
                                    </p:set>
                                    <p:animEffect transition="in" filter="blinds(horizontal)">
                                      <p:cBhvr>
                                        <p:cTn id="52" dur="500"/>
                                        <p:tgtEl>
                                          <p:spTgt spid="43930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39299">
                                            <p:txEl>
                                              <p:pRg st="9" end="9"/>
                                            </p:txEl>
                                          </p:spTgt>
                                        </p:tgtEl>
                                        <p:attrNameLst>
                                          <p:attrName>style.visibility</p:attrName>
                                        </p:attrNameLst>
                                      </p:cBhvr>
                                      <p:to>
                                        <p:strVal val="visible"/>
                                      </p:to>
                                    </p:set>
                                    <p:animEffect transition="in" filter="blinds(horizontal)">
                                      <p:cBhvr>
                                        <p:cTn id="57" dur="500"/>
                                        <p:tgtEl>
                                          <p:spTgt spid="439299">
                                            <p:txEl>
                                              <p:pRg st="9" end="9"/>
                                            </p:txEl>
                                          </p:spTgt>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439299">
                                            <p:txEl>
                                              <p:pRg st="10" end="10"/>
                                            </p:txEl>
                                          </p:spTgt>
                                        </p:tgtEl>
                                        <p:attrNameLst>
                                          <p:attrName>style.visibility</p:attrName>
                                        </p:attrNameLst>
                                      </p:cBhvr>
                                      <p:to>
                                        <p:strVal val="visible"/>
                                      </p:to>
                                    </p:set>
                                    <p:animEffect transition="in" filter="blinds(horizontal)">
                                      <p:cBhvr>
                                        <p:cTn id="60" dur="500"/>
                                        <p:tgtEl>
                                          <p:spTgt spid="439299">
                                            <p:txEl>
                                              <p:pRg st="10" end="1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439305"/>
                                        </p:tgtEl>
                                        <p:attrNameLst>
                                          <p:attrName>style.visibility</p:attrName>
                                        </p:attrNameLst>
                                      </p:cBhvr>
                                      <p:to>
                                        <p:strVal val="visible"/>
                                      </p:to>
                                    </p:set>
                                    <p:animEffect transition="in" filter="blinds(horizontal)">
                                      <p:cBhvr>
                                        <p:cTn id="65" dur="500"/>
                                        <p:tgtEl>
                                          <p:spTgt spid="439305"/>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blinds(horizontal)">
                                      <p:cBhvr>
                                        <p:cTn id="7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299" grpId="0" uiExpand="1" build="p"/>
      <p:bldP spid="439305"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t>Information Retrieval</a:t>
            </a:r>
          </a:p>
        </p:txBody>
      </p:sp>
      <p:sp>
        <p:nvSpPr>
          <p:cNvPr id="152579" name="Rectangle 3"/>
          <p:cNvSpPr>
            <a:spLocks noGrp="1" noChangeArrowheads="1"/>
          </p:cNvSpPr>
          <p:nvPr>
            <p:ph type="body" sz="half" idx="1"/>
          </p:nvPr>
        </p:nvSpPr>
        <p:spPr>
          <a:xfrm>
            <a:off x="381000" y="1828800"/>
            <a:ext cx="3581400" cy="4114800"/>
          </a:xfrm>
        </p:spPr>
        <p:txBody>
          <a:bodyPr/>
          <a:lstStyle/>
          <a:p>
            <a:pPr>
              <a:lnSpc>
                <a:spcPct val="90000"/>
              </a:lnSpc>
            </a:pPr>
            <a:r>
              <a:rPr lang="en-US" sz="2000"/>
              <a:t>Traditional Model</a:t>
            </a:r>
          </a:p>
          <a:p>
            <a:pPr lvl="1">
              <a:lnSpc>
                <a:spcPct val="90000"/>
              </a:lnSpc>
            </a:pPr>
            <a:r>
              <a:rPr lang="en-US" sz="2000"/>
              <a:t>Given</a:t>
            </a:r>
          </a:p>
          <a:p>
            <a:pPr lvl="2">
              <a:lnSpc>
                <a:spcPct val="90000"/>
              </a:lnSpc>
            </a:pPr>
            <a:r>
              <a:rPr lang="en-US" sz="1800"/>
              <a:t>a set of documents</a:t>
            </a:r>
          </a:p>
          <a:p>
            <a:pPr lvl="2">
              <a:lnSpc>
                <a:spcPct val="90000"/>
              </a:lnSpc>
            </a:pPr>
            <a:r>
              <a:rPr lang="en-US" sz="1800"/>
              <a:t>A query expressed as a set of  keywords</a:t>
            </a:r>
          </a:p>
          <a:p>
            <a:pPr lvl="1">
              <a:lnSpc>
                <a:spcPct val="90000"/>
              </a:lnSpc>
            </a:pPr>
            <a:r>
              <a:rPr lang="en-US" sz="2000"/>
              <a:t>Return</a:t>
            </a:r>
          </a:p>
          <a:p>
            <a:pPr lvl="2">
              <a:lnSpc>
                <a:spcPct val="90000"/>
              </a:lnSpc>
            </a:pPr>
            <a:r>
              <a:rPr lang="en-US" sz="1800"/>
              <a:t>A ranked set of documents most relevant to the query</a:t>
            </a:r>
          </a:p>
          <a:p>
            <a:pPr lvl="1">
              <a:lnSpc>
                <a:spcPct val="90000"/>
              </a:lnSpc>
            </a:pPr>
            <a:r>
              <a:rPr lang="en-US" sz="2000"/>
              <a:t>Evaluation:</a:t>
            </a:r>
          </a:p>
          <a:p>
            <a:pPr lvl="2">
              <a:lnSpc>
                <a:spcPct val="90000"/>
              </a:lnSpc>
            </a:pPr>
            <a:r>
              <a:rPr lang="en-US" sz="1800"/>
              <a:t>Precision: Fraction of returned documents that are relevant</a:t>
            </a:r>
          </a:p>
          <a:p>
            <a:pPr lvl="2">
              <a:lnSpc>
                <a:spcPct val="90000"/>
              </a:lnSpc>
            </a:pPr>
            <a:r>
              <a:rPr lang="en-US" sz="1800"/>
              <a:t>Recall: Fraction of relevant documents that are returned</a:t>
            </a:r>
          </a:p>
          <a:p>
            <a:pPr lvl="2">
              <a:lnSpc>
                <a:spcPct val="90000"/>
              </a:lnSpc>
            </a:pPr>
            <a:r>
              <a:rPr lang="en-US" sz="1800"/>
              <a:t>Efficiency</a:t>
            </a:r>
          </a:p>
          <a:p>
            <a:pPr lvl="1">
              <a:lnSpc>
                <a:spcPct val="90000"/>
              </a:lnSpc>
            </a:pPr>
            <a:endParaRPr lang="en-US" sz="2000"/>
          </a:p>
        </p:txBody>
      </p:sp>
      <p:sp>
        <p:nvSpPr>
          <p:cNvPr id="152580" name="Rectangle 4"/>
          <p:cNvSpPr>
            <a:spLocks noGrp="1" noChangeArrowheads="1"/>
          </p:cNvSpPr>
          <p:nvPr>
            <p:ph type="body" sz="half" idx="2"/>
          </p:nvPr>
        </p:nvSpPr>
        <p:spPr>
          <a:xfrm>
            <a:off x="5105400" y="1752600"/>
            <a:ext cx="3657600" cy="4114800"/>
          </a:xfrm>
        </p:spPr>
        <p:txBody>
          <a:bodyPr/>
          <a:lstStyle/>
          <a:p>
            <a:r>
              <a:rPr lang="en-US" sz="2000"/>
              <a:t>Web-induced headaches</a:t>
            </a:r>
          </a:p>
          <a:p>
            <a:pPr lvl="1"/>
            <a:r>
              <a:rPr lang="en-US" sz="2000"/>
              <a:t>Scale (billions of documents)</a:t>
            </a:r>
          </a:p>
          <a:p>
            <a:pPr lvl="1"/>
            <a:r>
              <a:rPr lang="en-US" sz="2000"/>
              <a:t>Hypertext (inter-document connections)</a:t>
            </a:r>
          </a:p>
          <a:p>
            <a:r>
              <a:rPr lang="en-US" sz="2000"/>
              <a:t>Consequently</a:t>
            </a:r>
          </a:p>
          <a:p>
            <a:pPr lvl="1"/>
            <a:r>
              <a:rPr lang="en-US" sz="2000"/>
              <a:t>Ranking that takes link structure into account</a:t>
            </a:r>
          </a:p>
          <a:p>
            <a:pPr lvl="2"/>
            <a:r>
              <a:rPr lang="en-US" sz="1800"/>
              <a:t>Authority/Hub</a:t>
            </a:r>
          </a:p>
          <a:p>
            <a:pPr lvl="1"/>
            <a:r>
              <a:rPr lang="en-US" sz="2000"/>
              <a:t>Indexing and Retrieval algorithms that are ultra fast </a:t>
            </a:r>
          </a:p>
          <a:p>
            <a:pPr lvl="1"/>
            <a:endParaRPr lang="en-US" sz="2000"/>
          </a:p>
        </p:txBody>
      </p:sp>
      <p:sp>
        <p:nvSpPr>
          <p:cNvPr id="5" name="Down Arrow 4"/>
          <p:cNvSpPr/>
          <p:nvPr/>
        </p:nvSpPr>
        <p:spPr bwMode="auto">
          <a:xfrm rot="5400000">
            <a:off x="3581400" y="3048000"/>
            <a:ext cx="1524000" cy="13716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p:txBody>
          <a:bodyPr/>
          <a:lstStyle/>
          <a:p>
            <a:r>
              <a:rPr lang="en-US"/>
              <a:t>Types of Web Queries…</a:t>
            </a:r>
          </a:p>
        </p:txBody>
      </p:sp>
      <p:sp>
        <p:nvSpPr>
          <p:cNvPr id="518147" name="Rectangle 3"/>
          <p:cNvSpPr>
            <a:spLocks noGrp="1" noChangeArrowheads="1"/>
          </p:cNvSpPr>
          <p:nvPr>
            <p:ph type="body" idx="1"/>
          </p:nvPr>
        </p:nvSpPr>
        <p:spPr/>
        <p:txBody>
          <a:bodyPr/>
          <a:lstStyle/>
          <a:p>
            <a:pPr>
              <a:lnSpc>
                <a:spcPct val="90000"/>
              </a:lnSpc>
              <a:buFont typeface="Monotype Sorts" pitchFamily="2" charset="2"/>
              <a:buNone/>
            </a:pPr>
            <a:r>
              <a:rPr lang="en-US"/>
              <a:t>Web queries can be classified into three categories</a:t>
            </a:r>
          </a:p>
          <a:p>
            <a:pPr>
              <a:lnSpc>
                <a:spcPct val="90000"/>
              </a:lnSpc>
            </a:pPr>
            <a:r>
              <a:rPr lang="en-US"/>
              <a:t>Informational Queries</a:t>
            </a:r>
          </a:p>
          <a:p>
            <a:pPr lvl="1">
              <a:lnSpc>
                <a:spcPct val="90000"/>
              </a:lnSpc>
            </a:pPr>
            <a:r>
              <a:rPr lang="en-US"/>
              <a:t>Want to know about some topic</a:t>
            </a:r>
          </a:p>
          <a:p>
            <a:pPr>
              <a:lnSpc>
                <a:spcPct val="90000"/>
              </a:lnSpc>
            </a:pPr>
            <a:r>
              <a:rPr lang="en-US"/>
              <a:t>Navigational Queries</a:t>
            </a:r>
          </a:p>
          <a:p>
            <a:pPr lvl="1">
              <a:lnSpc>
                <a:spcPct val="90000"/>
              </a:lnSpc>
            </a:pPr>
            <a:r>
              <a:rPr lang="en-US"/>
              <a:t>Want to find a particular site</a:t>
            </a:r>
          </a:p>
          <a:p>
            <a:pPr>
              <a:lnSpc>
                <a:spcPct val="90000"/>
              </a:lnSpc>
            </a:pPr>
            <a:r>
              <a:rPr lang="en-US"/>
              <a:t>Transactional Queries</a:t>
            </a:r>
          </a:p>
          <a:p>
            <a:pPr lvl="1">
              <a:lnSpc>
                <a:spcPct val="90000"/>
              </a:lnSpc>
            </a:pPr>
            <a:r>
              <a:rPr lang="en-US"/>
              <a:t>Want to find a site so as to do some transaction on it..</a:t>
            </a:r>
          </a:p>
          <a:p>
            <a:pPr>
              <a:lnSpc>
                <a:spcPct val="90000"/>
              </a:lnSpc>
            </a:pPr>
            <a:endParaRPr lang="en-US"/>
          </a:p>
        </p:txBody>
      </p:sp>
      <p:sp>
        <p:nvSpPr>
          <p:cNvPr id="518148" name="Text Box 4"/>
          <p:cNvSpPr txBox="1">
            <a:spLocks noChangeArrowheads="1"/>
          </p:cNvSpPr>
          <p:nvPr/>
        </p:nvSpPr>
        <p:spPr bwMode="auto">
          <a:xfrm>
            <a:off x="441325" y="3698875"/>
            <a:ext cx="2182813" cy="1552575"/>
          </a:xfrm>
          <a:prstGeom prst="rect">
            <a:avLst/>
          </a:prstGeom>
          <a:solidFill>
            <a:srgbClr val="CC99FF"/>
          </a:solidFill>
          <a:ln w="9525">
            <a:noFill/>
            <a:miter lim="800000"/>
            <a:headEnd/>
            <a:tailEnd/>
          </a:ln>
          <a:effectLst/>
        </p:spPr>
        <p:txBody>
          <a:bodyPr wrap="none">
            <a:spAutoFit/>
          </a:bodyPr>
          <a:lstStyle/>
          <a:p>
            <a:r>
              <a:rPr lang="en-US">
                <a:solidFill>
                  <a:schemeClr val="bg2"/>
                </a:solidFill>
              </a:rPr>
              <a:t>IR work focuses</a:t>
            </a:r>
          </a:p>
          <a:p>
            <a:r>
              <a:rPr lang="en-US">
                <a:solidFill>
                  <a:schemeClr val="bg2"/>
                </a:solidFill>
              </a:rPr>
              <a:t> implicitly on</a:t>
            </a:r>
          </a:p>
          <a:p>
            <a:r>
              <a:rPr lang="en-US">
                <a:solidFill>
                  <a:schemeClr val="bg2"/>
                </a:solidFill>
              </a:rPr>
              <a:t> informational </a:t>
            </a:r>
          </a:p>
          <a:p>
            <a:r>
              <a:rPr lang="en-US">
                <a:solidFill>
                  <a:schemeClr val="bg2"/>
                </a:solidFill>
              </a:rPr>
              <a:t> queries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8148"/>
                                        </p:tgtEl>
                                        <p:attrNameLst>
                                          <p:attrName>style.visibility</p:attrName>
                                        </p:attrNameLst>
                                      </p:cBhvr>
                                      <p:to>
                                        <p:strVal val="visible"/>
                                      </p:to>
                                    </p:set>
                                    <p:animEffect transition="in" filter="blinds(horizontal)">
                                      <p:cBhvr>
                                        <p:cTn id="7" dur="500"/>
                                        <p:tgtEl>
                                          <p:spTgt spid="518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4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38274" name="Picture 2"/>
          <p:cNvPicPr>
            <a:picLocks noChangeAspect="1" noChangeArrowheads="1"/>
          </p:cNvPicPr>
          <p:nvPr/>
        </p:nvPicPr>
        <p:blipFill>
          <a:blip r:embed="rId3" cstate="print"/>
          <a:srcRect/>
          <a:stretch>
            <a:fillRect/>
          </a:stretch>
        </p:blipFill>
        <p:spPr bwMode="auto">
          <a:xfrm>
            <a:off x="76200" y="228600"/>
            <a:ext cx="5186287" cy="5943600"/>
          </a:xfrm>
          <a:prstGeom prst="rect">
            <a:avLst/>
          </a:prstGeom>
          <a:noFill/>
          <a:ln w="9525">
            <a:noFill/>
            <a:miter lim="800000"/>
            <a:headEnd/>
            <a:tailEnd/>
          </a:ln>
        </p:spPr>
      </p:pic>
      <p:pic>
        <p:nvPicPr>
          <p:cNvPr id="438275" name="Picture 3"/>
          <p:cNvPicPr>
            <a:picLocks noChangeAspect="1" noChangeArrowheads="1"/>
          </p:cNvPicPr>
          <p:nvPr/>
        </p:nvPicPr>
        <p:blipFill>
          <a:blip r:embed="rId4" cstate="print"/>
          <a:srcRect/>
          <a:stretch>
            <a:fillRect/>
          </a:stretch>
        </p:blipFill>
        <p:spPr bwMode="auto">
          <a:xfrm>
            <a:off x="3505200" y="228600"/>
            <a:ext cx="5518741" cy="6324600"/>
          </a:xfrm>
          <a:prstGeom prst="rect">
            <a:avLst/>
          </a:prstGeom>
          <a:noFill/>
          <a:ln w="9525">
            <a:noFill/>
            <a:miter lim="800000"/>
            <a:headEnd/>
            <a:tailEnd/>
          </a:ln>
        </p:spPr>
      </p:pic>
      <p:sp>
        <p:nvSpPr>
          <p:cNvPr id="4" name="Oval 3"/>
          <p:cNvSpPr/>
          <p:nvPr/>
        </p:nvSpPr>
        <p:spPr bwMode="auto">
          <a:xfrm>
            <a:off x="5791200" y="3200400"/>
            <a:ext cx="1524000" cy="2286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38274"/>
                                        </p:tgtEl>
                                        <p:attrNameLst>
                                          <p:attrName>style.visibility</p:attrName>
                                        </p:attrNameLst>
                                      </p:cBhvr>
                                      <p:to>
                                        <p:strVal val="visible"/>
                                      </p:to>
                                    </p:set>
                                    <p:animEffect transition="in" filter="blinds(horizontal)">
                                      <p:cBhvr>
                                        <p:cTn id="7" dur="500"/>
                                        <p:tgtEl>
                                          <p:spTgt spid="4382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38275"/>
                                        </p:tgtEl>
                                        <p:attrNameLst>
                                          <p:attrName>style.visibility</p:attrName>
                                        </p:attrNameLst>
                                      </p:cBhvr>
                                      <p:to>
                                        <p:strVal val="visible"/>
                                      </p:to>
                                    </p:set>
                                    <p:animEffect transition="in" filter="blinds(horizontal)">
                                      <p:cBhvr>
                                        <p:cTn id="12" dur="500"/>
                                        <p:tgtEl>
                                          <p:spTgt spid="438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0" y="2743200"/>
            <a:ext cx="577402" cy="461665"/>
          </a:xfrm>
          <a:prstGeom prst="rect">
            <a:avLst/>
          </a:prstGeom>
          <a:noFill/>
        </p:spPr>
        <p:txBody>
          <a:bodyPr wrap="none" rtlCol="0">
            <a:spAutoFit/>
          </a:bodyPr>
          <a:lstStyle/>
          <a:p>
            <a:r>
              <a:rPr lang="en-US" dirty="0" smtClean="0"/>
              <a:t>9/1</a:t>
            </a:r>
            <a:endParaRPr lang="en-US" dirty="0"/>
          </a:p>
        </p:txBody>
      </p:sp>
      <p:sp>
        <p:nvSpPr>
          <p:cNvPr id="3" name="TextBox 2"/>
          <p:cNvSpPr txBox="1"/>
          <p:nvPr/>
        </p:nvSpPr>
        <p:spPr>
          <a:xfrm>
            <a:off x="609600" y="4114800"/>
            <a:ext cx="5909823" cy="1200329"/>
          </a:xfrm>
          <a:prstGeom prst="rect">
            <a:avLst/>
          </a:prstGeom>
          <a:noFill/>
        </p:spPr>
        <p:txBody>
          <a:bodyPr wrap="none" rtlCol="0">
            <a:spAutoFit/>
          </a:bodyPr>
          <a:lstStyle/>
          <a:p>
            <a:r>
              <a:rPr lang="en-US" b="1" dirty="0" smtClean="0"/>
              <a:t>“We dance around the ring and suppose, </a:t>
            </a:r>
          </a:p>
          <a:p>
            <a:r>
              <a:rPr lang="en-US" b="1" dirty="0" smtClean="0"/>
              <a:t>but the secret sits in the middle and knows”</a:t>
            </a:r>
          </a:p>
          <a:p>
            <a:r>
              <a:rPr lang="en-US" b="1" i="1" dirty="0" smtClean="0"/>
              <a:t>                                          - Robert Frost</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p:cNvSpPr txBox="1">
            <a:spLocks noChangeArrowheads="1"/>
          </p:cNvSpPr>
          <p:nvPr/>
        </p:nvSpPr>
        <p:spPr bwMode="auto">
          <a:xfrm>
            <a:off x="3429000" y="3124200"/>
            <a:ext cx="3998210" cy="584775"/>
          </a:xfrm>
          <a:prstGeom prst="rect">
            <a:avLst/>
          </a:prstGeom>
          <a:solidFill>
            <a:srgbClr val="FFFFCC"/>
          </a:solidFill>
          <a:ln w="9525">
            <a:noFill/>
            <a:miter lim="800000"/>
            <a:headEnd/>
            <a:tailEnd/>
          </a:ln>
          <a:effectLst/>
        </p:spPr>
        <p:txBody>
          <a:bodyPr wrap="none">
            <a:spAutoFit/>
          </a:bodyPr>
          <a:lstStyle/>
          <a:p>
            <a:r>
              <a:rPr lang="en-US" sz="3200" dirty="0" smtClean="0">
                <a:solidFill>
                  <a:schemeClr val="bg2"/>
                </a:solidFill>
              </a:rPr>
              <a:t>R(</a:t>
            </a:r>
            <a:r>
              <a:rPr lang="en-US" sz="3200" dirty="0" err="1" smtClean="0">
                <a:solidFill>
                  <a:schemeClr val="bg2"/>
                </a:solidFill>
              </a:rPr>
              <a:t>d|Q,U</a:t>
            </a:r>
            <a:r>
              <a:rPr lang="en-US" sz="3200" dirty="0" smtClean="0">
                <a:solidFill>
                  <a:schemeClr val="bg2"/>
                </a:solidFill>
              </a:rPr>
              <a:t>,</a:t>
            </a:r>
            <a:r>
              <a:rPr lang="en-US" sz="3200" i="1" dirty="0" smtClean="0"/>
              <a:t> {d</a:t>
            </a:r>
            <a:r>
              <a:rPr lang="en-US" sz="3200" i="1" baseline="-25000" dirty="0" smtClean="0"/>
              <a:t>1</a:t>
            </a:r>
            <a:r>
              <a:rPr lang="en-US" sz="3200" i="1" dirty="0" smtClean="0"/>
              <a:t> d</a:t>
            </a:r>
            <a:r>
              <a:rPr lang="en-US" sz="3200" i="1" baseline="-25000" dirty="0" smtClean="0"/>
              <a:t>2</a:t>
            </a:r>
            <a:r>
              <a:rPr lang="en-US" sz="3200" i="1" dirty="0" smtClean="0"/>
              <a:t> … </a:t>
            </a:r>
            <a:r>
              <a:rPr lang="en-US" sz="3200" i="1" dirty="0" err="1" smtClean="0"/>
              <a:t>d</a:t>
            </a:r>
            <a:r>
              <a:rPr lang="en-US" sz="3200" i="1" baseline="-25000" dirty="0" err="1" smtClean="0"/>
              <a:t>k</a:t>
            </a:r>
            <a:r>
              <a:rPr lang="en-US" sz="3200" i="1" baseline="-25000" dirty="0" smtClean="0"/>
              <a:t> </a:t>
            </a:r>
            <a:r>
              <a:rPr lang="en-US" sz="3200" i="1" dirty="0" smtClean="0"/>
              <a:t>}</a:t>
            </a:r>
            <a:r>
              <a:rPr lang="en-US" sz="3200" dirty="0" smtClean="0">
                <a:solidFill>
                  <a:schemeClr val="bg2"/>
                </a:solidFill>
              </a:rPr>
              <a:t>)</a:t>
            </a:r>
            <a:endParaRPr lang="en-US" sz="3200" dirty="0">
              <a:solidFill>
                <a:schemeClr val="bg2"/>
              </a:solidFill>
            </a:endParaRPr>
          </a:p>
        </p:txBody>
      </p:sp>
      <p:sp>
        <p:nvSpPr>
          <p:cNvPr id="6" name="TextBox 5"/>
          <p:cNvSpPr txBox="1"/>
          <p:nvPr/>
        </p:nvSpPr>
        <p:spPr>
          <a:xfrm>
            <a:off x="1371600" y="990600"/>
            <a:ext cx="3098925" cy="1938992"/>
          </a:xfrm>
          <a:prstGeom prst="rect">
            <a:avLst/>
          </a:prstGeom>
          <a:noFill/>
        </p:spPr>
        <p:txBody>
          <a:bodyPr wrap="none" rtlCol="0">
            <a:spAutoFit/>
          </a:bodyPr>
          <a:lstStyle/>
          <a:p>
            <a:r>
              <a:rPr lang="en-US" dirty="0" smtClean="0">
                <a:sym typeface="Wingdings" pitchFamily="2" charset="2"/>
              </a:rPr>
              <a:t>meaning? </a:t>
            </a:r>
          </a:p>
          <a:p>
            <a:r>
              <a:rPr lang="en-US" dirty="0" smtClean="0">
                <a:sym typeface="Wingdings" pitchFamily="2" charset="2"/>
              </a:rPr>
              <a:t>keywords?</a:t>
            </a:r>
          </a:p>
          <a:p>
            <a:r>
              <a:rPr lang="en-US" dirty="0" smtClean="0">
                <a:sym typeface="Wingdings" pitchFamily="2" charset="2"/>
              </a:rPr>
              <a:t>all words?</a:t>
            </a:r>
          </a:p>
          <a:p>
            <a:r>
              <a:rPr lang="en-US" dirty="0" smtClean="0">
                <a:sym typeface="Wingdings" pitchFamily="2" charset="2"/>
              </a:rPr>
              <a:t>shingles? sentences? </a:t>
            </a:r>
          </a:p>
          <a:p>
            <a:r>
              <a:rPr lang="en-US" dirty="0" smtClean="0">
                <a:sym typeface="Wingdings" pitchFamily="2" charset="2"/>
              </a:rPr>
              <a:t></a:t>
            </a:r>
            <a:r>
              <a:rPr lang="en-US" dirty="0" err="1" smtClean="0">
                <a:sym typeface="Wingdings" pitchFamily="2" charset="2"/>
              </a:rPr>
              <a:t>Parsetrees</a:t>
            </a:r>
            <a:r>
              <a:rPr lang="en-US" dirty="0" smtClean="0">
                <a:sym typeface="Wingdings" pitchFamily="2" charset="2"/>
              </a:rPr>
              <a:t>?</a:t>
            </a:r>
            <a:endParaRPr lang="en-US" dirty="0"/>
          </a:p>
        </p:txBody>
      </p:sp>
      <p:sp>
        <p:nvSpPr>
          <p:cNvPr id="7" name="TextBox 6"/>
          <p:cNvSpPr txBox="1"/>
          <p:nvPr/>
        </p:nvSpPr>
        <p:spPr>
          <a:xfrm>
            <a:off x="1219200" y="304800"/>
            <a:ext cx="7303602" cy="523220"/>
          </a:xfrm>
          <a:prstGeom prst="rect">
            <a:avLst/>
          </a:prstGeom>
          <a:noFill/>
        </p:spPr>
        <p:txBody>
          <a:bodyPr wrap="none" rtlCol="0">
            <a:spAutoFit/>
          </a:bodyPr>
          <a:lstStyle/>
          <a:p>
            <a:r>
              <a:rPr lang="en-US" sz="2800" dirty="0" smtClean="0">
                <a:solidFill>
                  <a:srgbClr val="0000FF"/>
                </a:solidFill>
              </a:rPr>
              <a:t>Representing constituents of  Relevance Function</a:t>
            </a:r>
            <a:endParaRPr lang="en-US" sz="2800" dirty="0">
              <a:solidFill>
                <a:srgbClr val="0000FF"/>
              </a:solidFill>
            </a:endParaRPr>
          </a:p>
        </p:txBody>
      </p:sp>
      <p:sp>
        <p:nvSpPr>
          <p:cNvPr id="8" name="TextBox 7"/>
          <p:cNvSpPr txBox="1"/>
          <p:nvPr/>
        </p:nvSpPr>
        <p:spPr>
          <a:xfrm>
            <a:off x="381000" y="4495800"/>
            <a:ext cx="2917786" cy="830997"/>
          </a:xfrm>
          <a:prstGeom prst="rect">
            <a:avLst/>
          </a:prstGeom>
          <a:noFill/>
        </p:spPr>
        <p:txBody>
          <a:bodyPr wrap="none" rtlCol="0">
            <a:spAutoFit/>
          </a:bodyPr>
          <a:lstStyle/>
          <a:p>
            <a:r>
              <a:rPr lang="en-US" dirty="0" smtClean="0">
                <a:sym typeface="Wingdings" pitchFamily="2" charset="2"/>
              </a:rPr>
              <a:t>meaning &amp; context </a:t>
            </a:r>
          </a:p>
          <a:p>
            <a:r>
              <a:rPr lang="en-US" dirty="0" smtClean="0">
                <a:sym typeface="Wingdings" pitchFamily="2" charset="2"/>
              </a:rPr>
              <a:t>keywords?</a:t>
            </a:r>
          </a:p>
        </p:txBody>
      </p:sp>
      <p:sp>
        <p:nvSpPr>
          <p:cNvPr id="9" name="TextBox 8"/>
          <p:cNvSpPr txBox="1"/>
          <p:nvPr/>
        </p:nvSpPr>
        <p:spPr>
          <a:xfrm>
            <a:off x="3657600" y="5029200"/>
            <a:ext cx="3575018" cy="830997"/>
          </a:xfrm>
          <a:prstGeom prst="rect">
            <a:avLst/>
          </a:prstGeom>
          <a:noFill/>
        </p:spPr>
        <p:txBody>
          <a:bodyPr wrap="none" rtlCol="0">
            <a:spAutoFit/>
          </a:bodyPr>
          <a:lstStyle/>
          <a:p>
            <a:r>
              <a:rPr lang="en-US" dirty="0" smtClean="0">
                <a:sym typeface="Wingdings" pitchFamily="2" charset="2"/>
              </a:rPr>
              <a:t>User profile </a:t>
            </a:r>
          </a:p>
          <a:p>
            <a:r>
              <a:rPr lang="en-US" dirty="0" smtClean="0">
                <a:sym typeface="Wingdings" pitchFamily="2" charset="2"/>
              </a:rPr>
              <a:t>     Interests, domicile etc</a:t>
            </a:r>
          </a:p>
        </p:txBody>
      </p:sp>
      <p:cxnSp>
        <p:nvCxnSpPr>
          <p:cNvPr id="11" name="Straight Arrow Connector 10"/>
          <p:cNvCxnSpPr>
            <a:endCxn id="6" idx="2"/>
          </p:cNvCxnSpPr>
          <p:nvPr/>
        </p:nvCxnSpPr>
        <p:spPr bwMode="auto">
          <a:xfrm rot="10800000">
            <a:off x="2921064" y="2929592"/>
            <a:ext cx="812767" cy="27080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rot="10800000" flipV="1">
            <a:off x="2057400" y="3581400"/>
            <a:ext cx="2286000" cy="990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rot="16200000" flipH="1">
            <a:off x="4343400" y="3962400"/>
            <a:ext cx="1447800" cy="685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rot="10800000">
            <a:off x="3124200" y="2667000"/>
            <a:ext cx="29718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8" name="TextBox 17"/>
          <p:cNvSpPr txBox="1"/>
          <p:nvPr/>
        </p:nvSpPr>
        <p:spPr>
          <a:xfrm>
            <a:off x="5029200" y="1752600"/>
            <a:ext cx="3626314" cy="830997"/>
          </a:xfrm>
          <a:prstGeom prst="rect">
            <a:avLst/>
          </a:prstGeom>
          <a:noFill/>
        </p:spPr>
        <p:txBody>
          <a:bodyPr wrap="none" rtlCol="0">
            <a:spAutoFit/>
          </a:bodyPr>
          <a:lstStyle/>
          <a:p>
            <a:r>
              <a:rPr lang="en-US" dirty="0" smtClean="0"/>
              <a:t>R(.) depends on the specific</a:t>
            </a:r>
          </a:p>
          <a:p>
            <a:r>
              <a:rPr lang="en-US" dirty="0" smtClean="0"/>
              <a:t>  representations used..</a:t>
            </a:r>
            <a:endParaRPr lang="en-US" dirty="0"/>
          </a:p>
        </p:txBody>
      </p:sp>
      <p:sp>
        <p:nvSpPr>
          <p:cNvPr id="12" name="TextBox 11"/>
          <p:cNvSpPr txBox="1"/>
          <p:nvPr/>
        </p:nvSpPr>
        <p:spPr>
          <a:xfrm>
            <a:off x="6915505" y="3810000"/>
            <a:ext cx="2228495" cy="1569660"/>
          </a:xfrm>
          <a:prstGeom prst="rect">
            <a:avLst/>
          </a:prstGeom>
          <a:noFill/>
        </p:spPr>
        <p:txBody>
          <a:bodyPr wrap="none" rtlCol="0">
            <a:spAutoFit/>
          </a:bodyPr>
          <a:lstStyle/>
          <a:p>
            <a:r>
              <a:rPr lang="en-US" dirty="0" smtClean="0">
                <a:solidFill>
                  <a:srgbClr val="FF0000"/>
                </a:solidFill>
                <a:sym typeface="Wingdings" pitchFamily="2" charset="2"/>
              </a:rPr>
              <a:t>Sets?</a:t>
            </a:r>
          </a:p>
          <a:p>
            <a:r>
              <a:rPr lang="en-US" dirty="0" smtClean="0">
                <a:solidFill>
                  <a:srgbClr val="FF0000"/>
                </a:solidFill>
                <a:sym typeface="Wingdings" pitchFamily="2" charset="2"/>
              </a:rPr>
              <a:t>Bags?</a:t>
            </a:r>
          </a:p>
          <a:p>
            <a:r>
              <a:rPr lang="en-US" dirty="0" smtClean="0">
                <a:solidFill>
                  <a:srgbClr val="FF0000"/>
                </a:solidFill>
                <a:sym typeface="Wingdings" pitchFamily="2" charset="2"/>
              </a:rPr>
              <a:t>Vectors?</a:t>
            </a:r>
          </a:p>
          <a:p>
            <a:r>
              <a:rPr lang="en-US" dirty="0" smtClean="0">
                <a:solidFill>
                  <a:srgbClr val="FF0000"/>
                </a:solidFill>
                <a:sym typeface="Wingdings" pitchFamily="2" charset="2"/>
              </a:rPr>
              <a:t>Distributions?</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linds(horizontal)">
                                      <p:cBhvr>
                                        <p:cTn id="26" dur="500"/>
                                        <p:tgtEl>
                                          <p:spTgt spid="15"/>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linds(horizontal)">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8"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438400" y="2819400"/>
          <a:ext cx="6096000" cy="17526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lang="en-US" dirty="0"/>
                    </a:p>
                  </a:txBody>
                  <a:tcPr/>
                </a:tc>
                <a:tc>
                  <a:txBody>
                    <a:bodyPr/>
                    <a:lstStyle/>
                    <a:p>
                      <a:r>
                        <a:rPr lang="en-US" dirty="0" smtClean="0">
                          <a:solidFill>
                            <a:srgbClr val="FF0000"/>
                          </a:solidFill>
                        </a:rPr>
                        <a:t>Precision</a:t>
                      </a:r>
                      <a:endParaRPr lang="en-US" dirty="0">
                        <a:solidFill>
                          <a:srgbClr val="FF0000"/>
                        </a:solidFill>
                      </a:endParaRPr>
                    </a:p>
                  </a:txBody>
                  <a:tcPr/>
                </a:tc>
                <a:tc>
                  <a:txBody>
                    <a:bodyPr/>
                    <a:lstStyle/>
                    <a:p>
                      <a:r>
                        <a:rPr lang="en-US" dirty="0" smtClean="0">
                          <a:solidFill>
                            <a:srgbClr val="FF0000"/>
                          </a:solidFill>
                        </a:rPr>
                        <a:t>Recall</a:t>
                      </a:r>
                      <a:endParaRPr lang="en-US" dirty="0">
                        <a:solidFill>
                          <a:srgbClr val="FF0000"/>
                        </a:solidFill>
                      </a:endParaRPr>
                    </a:p>
                  </a:txBody>
                  <a:tcPr/>
                </a:tc>
              </a:tr>
              <a:tr h="370840">
                <a:tc>
                  <a:txBody>
                    <a:bodyPr/>
                    <a:lstStyle/>
                    <a:p>
                      <a:r>
                        <a:rPr lang="en-US" dirty="0" smtClean="0"/>
                        <a:t>Bag of Letters</a:t>
                      </a:r>
                      <a:endParaRPr lang="en-US" dirty="0"/>
                    </a:p>
                  </a:txBody>
                  <a:tcPr/>
                </a:tc>
                <a:tc>
                  <a:txBody>
                    <a:bodyPr/>
                    <a:lstStyle/>
                    <a:p>
                      <a:r>
                        <a:rPr lang="en-US" dirty="0" smtClean="0"/>
                        <a:t>low</a:t>
                      </a:r>
                      <a:endParaRPr lang="en-US" dirty="0"/>
                    </a:p>
                  </a:txBody>
                  <a:tcPr/>
                </a:tc>
                <a:tc>
                  <a:txBody>
                    <a:bodyPr/>
                    <a:lstStyle/>
                    <a:p>
                      <a:r>
                        <a:rPr lang="en-US" dirty="0" smtClean="0"/>
                        <a:t>high</a:t>
                      </a:r>
                      <a:endParaRPr lang="en-US" dirty="0"/>
                    </a:p>
                  </a:txBody>
                  <a:tcPr/>
                </a:tc>
              </a:tr>
              <a:tr h="370840">
                <a:tc>
                  <a:txBody>
                    <a:bodyPr/>
                    <a:lstStyle/>
                    <a:p>
                      <a:r>
                        <a:rPr lang="en-US" dirty="0" smtClean="0"/>
                        <a:t>Bag of Words</a:t>
                      </a:r>
                      <a:endParaRPr lang="en-US" dirty="0"/>
                    </a:p>
                  </a:txBody>
                  <a:tcPr/>
                </a:tc>
                <a:tc>
                  <a:txBody>
                    <a:bodyPr/>
                    <a:lstStyle/>
                    <a:p>
                      <a:r>
                        <a:rPr lang="en-US" dirty="0" smtClean="0"/>
                        <a:t>med</a:t>
                      </a:r>
                      <a:endParaRPr lang="en-US" dirty="0"/>
                    </a:p>
                  </a:txBody>
                  <a:tcPr/>
                </a:tc>
                <a:tc>
                  <a:txBody>
                    <a:bodyPr/>
                    <a:lstStyle/>
                    <a:p>
                      <a:r>
                        <a:rPr lang="en-US" dirty="0" smtClean="0"/>
                        <a:t>med</a:t>
                      </a:r>
                      <a:endParaRPr lang="en-US" dirty="0"/>
                    </a:p>
                  </a:txBody>
                  <a:tcPr/>
                </a:tc>
              </a:tr>
              <a:tr h="370840">
                <a:tc>
                  <a:txBody>
                    <a:bodyPr/>
                    <a:lstStyle/>
                    <a:p>
                      <a:r>
                        <a:rPr lang="en-US" dirty="0" smtClean="0"/>
                        <a:t>Bag of k-Shingles</a:t>
                      </a:r>
                    </a:p>
                    <a:p>
                      <a:r>
                        <a:rPr lang="en-US" baseline="0" dirty="0" smtClean="0"/>
                        <a:t>  k&gt;&gt;1</a:t>
                      </a:r>
                      <a:endParaRPr lang="en-US" dirty="0" smtClean="0"/>
                    </a:p>
                  </a:txBody>
                  <a:tcPr/>
                </a:tc>
                <a:tc>
                  <a:txBody>
                    <a:bodyPr/>
                    <a:lstStyle/>
                    <a:p>
                      <a:r>
                        <a:rPr lang="en-US" dirty="0" smtClean="0"/>
                        <a:t>high</a:t>
                      </a:r>
                      <a:endParaRPr lang="en-US" dirty="0"/>
                    </a:p>
                  </a:txBody>
                  <a:tcPr/>
                </a:tc>
                <a:tc>
                  <a:txBody>
                    <a:bodyPr/>
                    <a:lstStyle/>
                    <a:p>
                      <a:r>
                        <a:rPr lang="en-US" dirty="0" smtClean="0"/>
                        <a:t>low</a:t>
                      </a:r>
                      <a:endParaRPr lang="en-US" dirty="0"/>
                    </a:p>
                  </a:txBody>
                  <a:tcPr/>
                </a:tc>
              </a:tr>
            </a:tbl>
          </a:graphicData>
        </a:graphic>
      </p:graphicFrame>
      <p:sp>
        <p:nvSpPr>
          <p:cNvPr id="3" name="Title 2"/>
          <p:cNvSpPr>
            <a:spLocks noGrp="1"/>
          </p:cNvSpPr>
          <p:nvPr>
            <p:ph type="title"/>
          </p:nvPr>
        </p:nvSpPr>
        <p:spPr/>
        <p:txBody>
          <a:bodyPr/>
          <a:lstStyle/>
          <a:p>
            <a:r>
              <a:rPr lang="en-US" dirty="0" smtClean="0"/>
              <a:t>Precision/Recall comparison of Bag of Letters/Words/Shingles</a:t>
            </a:r>
            <a:endParaRPr lang="en-US" dirty="0"/>
          </a:p>
        </p:txBody>
      </p:sp>
      <p:sp>
        <p:nvSpPr>
          <p:cNvPr id="6" name="TextBox 5"/>
          <p:cNvSpPr txBox="1"/>
          <p:nvPr/>
        </p:nvSpPr>
        <p:spPr>
          <a:xfrm>
            <a:off x="3048000" y="5486400"/>
            <a:ext cx="6138219" cy="1200329"/>
          </a:xfrm>
          <a:prstGeom prst="rect">
            <a:avLst/>
          </a:prstGeom>
          <a:noFill/>
        </p:spPr>
        <p:txBody>
          <a:bodyPr wrap="none" rtlCol="0">
            <a:spAutoFit/>
          </a:bodyPr>
          <a:lstStyle/>
          <a:p>
            <a:r>
              <a:rPr lang="en-US" dirty="0" smtClean="0"/>
              <a:t>Also, if you want to do “plagiarism” detection,</a:t>
            </a:r>
          </a:p>
          <a:p>
            <a:r>
              <a:rPr lang="en-US" dirty="0" smtClean="0"/>
              <a:t> </a:t>
            </a:r>
            <a:r>
              <a:rPr lang="en-US" dirty="0" smtClean="0"/>
              <a:t> then you want to go with k-shingles, with </a:t>
            </a:r>
          </a:p>
          <a:p>
            <a:r>
              <a:rPr lang="en-US" dirty="0" smtClean="0"/>
              <a:t> </a:t>
            </a:r>
            <a:r>
              <a:rPr lang="en-US" dirty="0" smtClean="0"/>
              <a:t>  k higher than 1 but not too high (say about 10)</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7086600" cy="1143000"/>
          </a:xfrm>
        </p:spPr>
        <p:txBody>
          <a:bodyPr/>
          <a:lstStyle/>
          <a:p>
            <a:r>
              <a:rPr lang="en-US" dirty="0" smtClean="0"/>
              <a:t>Default models of D and U &amp; the Relevance they lead to </a:t>
            </a:r>
            <a:endParaRPr lang="en-US" dirty="0"/>
          </a:p>
        </p:txBody>
      </p:sp>
      <p:sp>
        <p:nvSpPr>
          <p:cNvPr id="3" name="Content Placeholder 2"/>
          <p:cNvSpPr>
            <a:spLocks noGrp="1"/>
          </p:cNvSpPr>
          <p:nvPr>
            <p:ph idx="1"/>
          </p:nvPr>
        </p:nvSpPr>
        <p:spPr>
          <a:xfrm>
            <a:off x="76200" y="1905000"/>
            <a:ext cx="3886200" cy="4114800"/>
          </a:xfrm>
        </p:spPr>
        <p:txBody>
          <a:bodyPr/>
          <a:lstStyle/>
          <a:p>
            <a:r>
              <a:rPr lang="en-US" dirty="0" smtClean="0"/>
              <a:t>We shall assume that the document is represented in terms of its “key words” </a:t>
            </a:r>
          </a:p>
          <a:p>
            <a:pPr lvl="1"/>
            <a:r>
              <a:rPr lang="en-US" dirty="0" smtClean="0"/>
              <a:t>Set/Bag/Vector of keywords</a:t>
            </a:r>
          </a:p>
          <a:p>
            <a:r>
              <a:rPr lang="en-US" dirty="0" smtClean="0"/>
              <a:t>We shall </a:t>
            </a:r>
            <a:r>
              <a:rPr lang="en-US" i="1" dirty="0" smtClean="0"/>
              <a:t>ignore</a:t>
            </a:r>
            <a:r>
              <a:rPr lang="en-US" dirty="0" smtClean="0"/>
              <a:t> the user initially</a:t>
            </a:r>
          </a:p>
          <a:p>
            <a:pPr>
              <a:buNone/>
            </a:pPr>
            <a:endParaRPr lang="en-US" dirty="0"/>
          </a:p>
        </p:txBody>
      </p:sp>
      <p:sp>
        <p:nvSpPr>
          <p:cNvPr id="4" name="Rectangle 5"/>
          <p:cNvSpPr txBox="1">
            <a:spLocks noChangeArrowheads="1"/>
          </p:cNvSpPr>
          <p:nvPr/>
        </p:nvSpPr>
        <p:spPr>
          <a:xfrm>
            <a:off x="4648200" y="1981200"/>
            <a:ext cx="2971800" cy="4114800"/>
          </a:xfrm>
          <a:prstGeom prst="rect">
            <a:avLst/>
          </a:prstGeom>
          <a:solidFill>
            <a:schemeClr val="accent1"/>
          </a:solidFill>
        </p:spPr>
        <p:txBody>
          <a:bodyPr/>
          <a:lstStyle/>
          <a:p>
            <a:pPr marL="342900" marR="0" lvl="0" indent="-342900" algn="l" defTabSz="914400" rtl="0" eaLnBrk="0" fontAlgn="base" latinLnBrk="0" hangingPunct="0">
              <a:lnSpc>
                <a:spcPct val="90000"/>
              </a:lnSpc>
              <a:spcBef>
                <a:spcPct val="20000"/>
              </a:spcBef>
              <a:spcAft>
                <a:spcPct val="0"/>
              </a:spcAft>
              <a:buClr>
                <a:schemeClr val="hlink"/>
              </a:buClr>
              <a:buSzPct val="50000"/>
              <a:buFont typeface="Monotype Sorts" pitchFamily="2" charset="2"/>
              <a:buChar char="n"/>
              <a:tabLst/>
              <a:defRPr/>
            </a:pPr>
            <a:r>
              <a:rPr kumimoji="1" lang="en-US" sz="2000" b="0" i="0" u="none" strike="noStrike" kern="0" cap="none" spc="0" normalizeH="0" baseline="0" noProof="0" dirty="0" smtClean="0">
                <a:ln>
                  <a:noFill/>
                </a:ln>
                <a:solidFill>
                  <a:schemeClr val="tx1"/>
                </a:solidFill>
                <a:effectLst/>
                <a:uLnTx/>
                <a:uFillTx/>
                <a:latin typeface="+mn-lt"/>
                <a:ea typeface="+mn-ea"/>
                <a:cs typeface="+mn-cs"/>
              </a:rPr>
              <a:t>Relevance </a:t>
            </a:r>
            <a:r>
              <a:rPr kumimoji="1" lang="en-US" sz="2000" kern="0" noProof="0" dirty="0" smtClean="0">
                <a:latin typeface="+mn-lt"/>
              </a:rPr>
              <a:t>assessed as:</a:t>
            </a:r>
            <a:endParaRPr kumimoji="1" lang="en-US" sz="20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90000"/>
              </a:lnSpc>
              <a:spcBef>
                <a:spcPct val="20000"/>
              </a:spcBef>
              <a:spcAft>
                <a:spcPct val="0"/>
              </a:spcAft>
              <a:buClr>
                <a:schemeClr val="tx2"/>
              </a:buClr>
              <a:buSzPct val="75000"/>
              <a:buFont typeface="Monotype Sorts" pitchFamily="2" charset="2"/>
              <a:buChar char="u"/>
              <a:tabLst/>
              <a:defRPr/>
            </a:pPr>
            <a:r>
              <a:rPr kumimoji="1" lang="en-US" sz="2000" b="0" i="0" u="none" strike="noStrike" kern="0" cap="none" spc="0" normalizeH="0" baseline="0" noProof="0" dirty="0" smtClean="0">
                <a:ln>
                  <a:noFill/>
                </a:ln>
                <a:solidFill>
                  <a:schemeClr val="tx1"/>
                </a:solidFill>
                <a:effectLst/>
                <a:uLnTx/>
                <a:uFillTx/>
                <a:latin typeface="+mn-lt"/>
              </a:rPr>
              <a:t>“Similarity” between doc D and query Q </a:t>
            </a:r>
          </a:p>
          <a:p>
            <a:pPr marL="1200150" lvl="2" indent="-285750">
              <a:lnSpc>
                <a:spcPct val="90000"/>
              </a:lnSpc>
              <a:spcBef>
                <a:spcPct val="20000"/>
              </a:spcBef>
              <a:buClr>
                <a:schemeClr val="tx2"/>
              </a:buClr>
              <a:buSzPct val="75000"/>
              <a:buFont typeface="Monotype Sorts" pitchFamily="2" charset="2"/>
              <a:buChar char="u"/>
              <a:defRPr/>
            </a:pPr>
            <a:r>
              <a:rPr kumimoji="1" lang="en-US" sz="2000" kern="0" noProof="0" dirty="0" smtClean="0">
                <a:latin typeface="+mn-lt"/>
              </a:rPr>
              <a:t>User profile?</a:t>
            </a:r>
            <a:endParaRPr kumimoji="1" lang="en-US" sz="2000" b="0" i="0" u="none" strike="noStrike" kern="0" cap="none" spc="0" normalizeH="0" baseline="0" noProof="0" dirty="0" smtClean="0">
              <a:ln>
                <a:noFill/>
              </a:ln>
              <a:solidFill>
                <a:schemeClr val="tx1"/>
              </a:solidFill>
              <a:effectLst/>
              <a:uLnTx/>
              <a:uFillTx/>
              <a:latin typeface="+mn-lt"/>
            </a:endParaRPr>
          </a:p>
          <a:p>
            <a:pPr marL="285750" indent="-285750">
              <a:lnSpc>
                <a:spcPct val="90000"/>
              </a:lnSpc>
              <a:spcBef>
                <a:spcPct val="20000"/>
              </a:spcBef>
              <a:buClr>
                <a:schemeClr val="tx2"/>
              </a:buClr>
              <a:buSzPct val="75000"/>
              <a:buFont typeface="Monotype Sorts" pitchFamily="2" charset="2"/>
              <a:buChar char="u"/>
            </a:pPr>
            <a:r>
              <a:rPr kumimoji="1" lang="en-US" sz="2000" kern="0" dirty="0" smtClean="0">
                <a:latin typeface="+mn-lt"/>
              </a:rPr>
              <a:t>Residual relevance assessed in terms of dissimilarity to the documents already shown</a:t>
            </a:r>
          </a:p>
          <a:p>
            <a:pPr marL="742950" lvl="1" indent="-285750">
              <a:lnSpc>
                <a:spcPct val="90000"/>
              </a:lnSpc>
              <a:spcBef>
                <a:spcPct val="20000"/>
              </a:spcBef>
              <a:buClr>
                <a:schemeClr val="tx2"/>
              </a:buClr>
              <a:buSzPct val="75000"/>
              <a:buFont typeface="Monotype Sorts" pitchFamily="2" charset="2"/>
              <a:buChar char="u"/>
            </a:pPr>
            <a:r>
              <a:rPr kumimoji="1" lang="en-US" sz="2000" kern="0" dirty="0" smtClean="0">
                <a:latin typeface="+mn-lt"/>
              </a:rPr>
              <a:t>Typically ignored in traditional IR</a:t>
            </a:r>
            <a:endParaRPr kumimoji="1" lang="en-US" sz="2000" b="0" i="0" u="none" strike="noStrike" kern="0" cap="none" spc="0" normalizeH="0" baseline="0" noProof="0" dirty="0">
              <a:ln>
                <a:noFill/>
              </a:ln>
              <a:solidFill>
                <a:schemeClr val="tx1"/>
              </a:solidFill>
              <a:effectLst/>
              <a:uLnTx/>
              <a:uFillTx/>
              <a:latin typeface="+mn-lt"/>
            </a:endParaRPr>
          </a:p>
        </p:txBody>
      </p:sp>
      <p:sp>
        <p:nvSpPr>
          <p:cNvPr id="5" name="Text Box 10"/>
          <p:cNvSpPr txBox="1">
            <a:spLocks noChangeArrowheads="1"/>
          </p:cNvSpPr>
          <p:nvPr/>
        </p:nvSpPr>
        <p:spPr bwMode="auto">
          <a:xfrm>
            <a:off x="152400" y="152400"/>
            <a:ext cx="3047629" cy="461665"/>
          </a:xfrm>
          <a:prstGeom prst="rect">
            <a:avLst/>
          </a:prstGeom>
          <a:solidFill>
            <a:srgbClr val="FFFFCC"/>
          </a:solidFill>
          <a:ln w="9525">
            <a:noFill/>
            <a:miter lim="800000"/>
            <a:headEnd/>
            <a:tailEnd/>
          </a:ln>
          <a:effectLst/>
        </p:spPr>
        <p:txBody>
          <a:bodyPr wrap="none">
            <a:spAutoFit/>
          </a:bodyPr>
          <a:lstStyle/>
          <a:p>
            <a:r>
              <a:rPr lang="en-US" dirty="0" smtClean="0">
                <a:solidFill>
                  <a:schemeClr val="bg2"/>
                </a:solidFill>
              </a:rPr>
              <a:t>R(</a:t>
            </a:r>
            <a:r>
              <a:rPr lang="en-US" dirty="0" err="1" smtClean="0">
                <a:solidFill>
                  <a:schemeClr val="bg2"/>
                </a:solidFill>
              </a:rPr>
              <a:t>d|Q,U</a:t>
            </a:r>
            <a:r>
              <a:rPr lang="en-US" dirty="0" smtClean="0">
                <a:solidFill>
                  <a:schemeClr val="bg2"/>
                </a:solidFill>
              </a:rPr>
              <a:t>,</a:t>
            </a:r>
            <a:r>
              <a:rPr lang="en-US" i="1" dirty="0" smtClean="0"/>
              <a:t> {d</a:t>
            </a:r>
            <a:r>
              <a:rPr lang="en-US" i="1" baseline="-25000" dirty="0" smtClean="0"/>
              <a:t>1</a:t>
            </a:r>
            <a:r>
              <a:rPr lang="en-US" i="1" dirty="0" smtClean="0"/>
              <a:t> d</a:t>
            </a:r>
            <a:r>
              <a:rPr lang="en-US" i="1" baseline="-25000" dirty="0" smtClean="0"/>
              <a:t>2</a:t>
            </a:r>
            <a:r>
              <a:rPr lang="en-US" i="1" dirty="0" smtClean="0"/>
              <a:t> … </a:t>
            </a:r>
            <a:r>
              <a:rPr lang="en-US" i="1" dirty="0" err="1" smtClean="0"/>
              <a:t>d</a:t>
            </a:r>
            <a:r>
              <a:rPr lang="en-US" i="1" baseline="-25000" dirty="0" err="1" smtClean="0"/>
              <a:t>k</a:t>
            </a:r>
            <a:r>
              <a:rPr lang="en-US" i="1" baseline="-25000" dirty="0" smtClean="0"/>
              <a:t> </a:t>
            </a:r>
            <a:r>
              <a:rPr lang="en-US" i="1" dirty="0" smtClean="0"/>
              <a:t>}</a:t>
            </a:r>
            <a:r>
              <a:rPr lang="en-US" dirty="0" smtClean="0">
                <a:solidFill>
                  <a:schemeClr val="bg2"/>
                </a:solidFill>
              </a:rPr>
              <a:t>)</a:t>
            </a:r>
            <a:endParaRPr lang="en-US" dirty="0">
              <a:solidFill>
                <a:schemeClr val="bg2"/>
              </a:solidFill>
            </a:endParaRPr>
          </a:p>
        </p:txBody>
      </p:sp>
      <p:sp>
        <p:nvSpPr>
          <p:cNvPr id="6" name="TextBox 5"/>
          <p:cNvSpPr txBox="1"/>
          <p:nvPr/>
        </p:nvSpPr>
        <p:spPr>
          <a:xfrm>
            <a:off x="2362200" y="5486400"/>
            <a:ext cx="2178994" cy="1200329"/>
          </a:xfrm>
          <a:prstGeom prst="rect">
            <a:avLst/>
          </a:prstGeom>
          <a:solidFill>
            <a:schemeClr val="bg2">
              <a:lumMod val="25000"/>
              <a:lumOff val="75000"/>
            </a:schemeClr>
          </a:solidFill>
        </p:spPr>
        <p:txBody>
          <a:bodyPr wrap="none" rtlCol="0">
            <a:spAutoFit/>
          </a:bodyPr>
          <a:lstStyle/>
          <a:p>
            <a:r>
              <a:rPr lang="en-US" dirty="0" smtClean="0"/>
              <a:t>Ergo, IR is just</a:t>
            </a:r>
          </a:p>
          <a:p>
            <a:r>
              <a:rPr lang="en-US" dirty="0" smtClean="0"/>
              <a:t> Text Similarity </a:t>
            </a:r>
          </a:p>
          <a:p>
            <a:r>
              <a:rPr lang="en-US" dirty="0" smtClean="0"/>
              <a:t>  Metrics!!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p:txBody>
          <a:bodyPr/>
          <a:lstStyle/>
          <a:p>
            <a:r>
              <a:rPr lang="en-US" dirty="0"/>
              <a:t>Drunk searching for his keys…</a:t>
            </a:r>
          </a:p>
        </p:txBody>
      </p:sp>
      <p:sp>
        <p:nvSpPr>
          <p:cNvPr id="452612" name="Rectangle 4"/>
          <p:cNvSpPr>
            <a:spLocks noGrp="1" noChangeArrowheads="1"/>
          </p:cNvSpPr>
          <p:nvPr>
            <p:ph type="body" sz="half" idx="1"/>
          </p:nvPr>
        </p:nvSpPr>
        <p:spPr>
          <a:solidFill>
            <a:srgbClr val="FFFFCC"/>
          </a:solidFill>
        </p:spPr>
        <p:txBody>
          <a:bodyPr/>
          <a:lstStyle/>
          <a:p>
            <a:pPr>
              <a:lnSpc>
                <a:spcPct val="90000"/>
              </a:lnSpc>
            </a:pPr>
            <a:r>
              <a:rPr lang="en-US" sz="2000"/>
              <a:t>What we really want:</a:t>
            </a:r>
          </a:p>
          <a:p>
            <a:pPr lvl="1">
              <a:lnSpc>
                <a:spcPct val="90000"/>
              </a:lnSpc>
            </a:pPr>
            <a:r>
              <a:rPr lang="en-US" sz="2000"/>
              <a:t>Relevance of doc D to user U, given query Q</a:t>
            </a:r>
          </a:p>
          <a:p>
            <a:pPr lvl="1">
              <a:lnSpc>
                <a:spcPct val="90000"/>
              </a:lnSpc>
            </a:pPr>
            <a:endParaRPr lang="en-US" sz="2000"/>
          </a:p>
          <a:p>
            <a:pPr lvl="1">
              <a:lnSpc>
                <a:spcPct val="90000"/>
              </a:lnSpc>
            </a:pPr>
            <a:r>
              <a:rPr lang="en-US" sz="2000"/>
              <a:t>Marginal/residual relevance of doc D’ to user U given query Q, and the fact that U has already seen docs {d1…dk}</a:t>
            </a:r>
          </a:p>
        </p:txBody>
      </p:sp>
      <p:sp>
        <p:nvSpPr>
          <p:cNvPr id="452613" name="Rectangle 5"/>
          <p:cNvSpPr>
            <a:spLocks noGrp="1" noChangeArrowheads="1"/>
          </p:cNvSpPr>
          <p:nvPr>
            <p:ph type="body" sz="half" idx="2"/>
          </p:nvPr>
        </p:nvSpPr>
        <p:spPr>
          <a:xfrm>
            <a:off x="5943600" y="1981200"/>
            <a:ext cx="2971800" cy="4114800"/>
          </a:xfrm>
          <a:solidFill>
            <a:schemeClr val="accent1"/>
          </a:solidFill>
        </p:spPr>
        <p:txBody>
          <a:bodyPr/>
          <a:lstStyle/>
          <a:p>
            <a:pPr>
              <a:lnSpc>
                <a:spcPct val="90000"/>
              </a:lnSpc>
            </a:pPr>
            <a:r>
              <a:rPr lang="en-US" sz="2000" dirty="0"/>
              <a:t>What we hope to get by:</a:t>
            </a:r>
          </a:p>
          <a:p>
            <a:pPr lvl="1">
              <a:lnSpc>
                <a:spcPct val="90000"/>
              </a:lnSpc>
            </a:pPr>
            <a:r>
              <a:rPr lang="en-US" sz="2000" dirty="0"/>
              <a:t>Similarity between doc D and query Q (to heck with the user and her relevance)</a:t>
            </a:r>
          </a:p>
          <a:p>
            <a:pPr lvl="1">
              <a:lnSpc>
                <a:spcPct val="90000"/>
              </a:lnSpc>
            </a:pPr>
            <a:r>
              <a:rPr lang="en-US" sz="2000" dirty="0"/>
              <a:t>Document D’ that is most similar to Q while being most distant from docs {d1…</a:t>
            </a:r>
            <a:r>
              <a:rPr lang="en-US" sz="2000" dirty="0" err="1"/>
              <a:t>dk</a:t>
            </a:r>
            <a:r>
              <a:rPr lang="en-US" sz="2000" dirty="0"/>
              <a:t>} already shown</a:t>
            </a:r>
          </a:p>
        </p:txBody>
      </p:sp>
      <p:pic>
        <p:nvPicPr>
          <p:cNvPr id="223234" name="Picture 2" descr="http://lh6.ggpht.com/_LuznA8Cv8iE/Rv3RlVSbnnI/AAAAAAAAAOs/Pqrms8VhAlo/s640/IMG_0645.JPG"/>
          <p:cNvPicPr>
            <a:picLocks noChangeAspect="1" noChangeArrowheads="1"/>
          </p:cNvPicPr>
          <p:nvPr/>
        </p:nvPicPr>
        <p:blipFill>
          <a:blip r:embed="rId3" cstate="print"/>
          <a:srcRect/>
          <a:stretch>
            <a:fillRect/>
          </a:stretch>
        </p:blipFill>
        <p:spPr bwMode="auto">
          <a:xfrm>
            <a:off x="0" y="3505200"/>
            <a:ext cx="2819400" cy="2114550"/>
          </a:xfrm>
          <a:prstGeom prst="rect">
            <a:avLst/>
          </a:prstGeom>
          <a:noFill/>
        </p:spPr>
      </p:pic>
      <p:sp>
        <p:nvSpPr>
          <p:cNvPr id="7" name="TextBox 6"/>
          <p:cNvSpPr txBox="1"/>
          <p:nvPr/>
        </p:nvSpPr>
        <p:spPr>
          <a:xfrm>
            <a:off x="381000" y="457200"/>
            <a:ext cx="2178994" cy="1200329"/>
          </a:xfrm>
          <a:prstGeom prst="rect">
            <a:avLst/>
          </a:prstGeom>
          <a:solidFill>
            <a:schemeClr val="bg2">
              <a:lumMod val="25000"/>
              <a:lumOff val="75000"/>
            </a:schemeClr>
          </a:solidFill>
        </p:spPr>
        <p:txBody>
          <a:bodyPr wrap="none" rtlCol="0">
            <a:spAutoFit/>
          </a:bodyPr>
          <a:lstStyle/>
          <a:p>
            <a:r>
              <a:rPr lang="en-US" dirty="0" smtClean="0"/>
              <a:t>Ergo, IR is just</a:t>
            </a:r>
          </a:p>
          <a:p>
            <a:r>
              <a:rPr lang="en-US" dirty="0" smtClean="0"/>
              <a:t> Text Similarity </a:t>
            </a:r>
          </a:p>
          <a:p>
            <a:r>
              <a:rPr lang="en-US" dirty="0" smtClean="0"/>
              <a:t>  Metrics!!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r>
              <a:rPr lang="en-US" dirty="0"/>
              <a:t>Marginal (Residual) Relevance</a:t>
            </a:r>
          </a:p>
        </p:txBody>
      </p:sp>
      <p:sp>
        <p:nvSpPr>
          <p:cNvPr id="497667" name="Rectangle 3"/>
          <p:cNvSpPr>
            <a:spLocks noGrp="1" noChangeArrowheads="1"/>
          </p:cNvSpPr>
          <p:nvPr>
            <p:ph type="body" idx="1"/>
          </p:nvPr>
        </p:nvSpPr>
        <p:spPr/>
        <p:txBody>
          <a:bodyPr/>
          <a:lstStyle/>
          <a:p>
            <a:pPr>
              <a:lnSpc>
                <a:spcPct val="80000"/>
              </a:lnSpc>
            </a:pPr>
            <a:r>
              <a:rPr lang="en-US" sz="1400" dirty="0"/>
              <a:t>It is clear that the first document returned should be the one most similar to the query</a:t>
            </a:r>
          </a:p>
          <a:p>
            <a:pPr>
              <a:lnSpc>
                <a:spcPct val="80000"/>
              </a:lnSpc>
            </a:pPr>
            <a:r>
              <a:rPr lang="en-US" sz="1400" dirty="0"/>
              <a:t>How about the second…and top-10 documents?</a:t>
            </a:r>
          </a:p>
          <a:p>
            <a:pPr lvl="1">
              <a:lnSpc>
                <a:spcPct val="80000"/>
              </a:lnSpc>
            </a:pPr>
            <a:r>
              <a:rPr lang="en-US" sz="1300" dirty="0"/>
              <a:t>If we have near-duplicate documents, you would think the user wouldn’t want to see all copies!</a:t>
            </a:r>
          </a:p>
          <a:p>
            <a:pPr lvl="1">
              <a:lnSpc>
                <a:spcPct val="80000"/>
              </a:lnSpc>
            </a:pPr>
            <a:r>
              <a:rPr lang="en-US" sz="1300" dirty="0"/>
              <a:t>If there seem to be different clusters of documents that are all close to the query, it is best to hedge your bets by returning one document from each cluster (e.g. given a query “bush”, you may want to return one page on republican bush, one on Kalahari bushmen and one on rose bush etc..)</a:t>
            </a:r>
          </a:p>
          <a:p>
            <a:pPr>
              <a:lnSpc>
                <a:spcPct val="80000"/>
              </a:lnSpc>
            </a:pPr>
            <a:r>
              <a:rPr lang="en-US" sz="1400" dirty="0"/>
              <a:t>Insight: If you are returning top-K documents, they should simultaneously satisfy two constraints:</a:t>
            </a:r>
          </a:p>
          <a:p>
            <a:pPr lvl="1">
              <a:lnSpc>
                <a:spcPct val="80000"/>
              </a:lnSpc>
            </a:pPr>
            <a:r>
              <a:rPr lang="en-US" sz="1300" dirty="0"/>
              <a:t>They are as similar as possible to the query</a:t>
            </a:r>
          </a:p>
          <a:p>
            <a:pPr lvl="1">
              <a:lnSpc>
                <a:spcPct val="80000"/>
              </a:lnSpc>
            </a:pPr>
            <a:r>
              <a:rPr lang="en-US" sz="1300" dirty="0"/>
              <a:t>They are as </a:t>
            </a:r>
            <a:r>
              <a:rPr lang="en-US" sz="1300" i="1" dirty="0"/>
              <a:t>dissimilar</a:t>
            </a:r>
            <a:r>
              <a:rPr lang="en-US" sz="1300" dirty="0"/>
              <a:t> as possible from each other</a:t>
            </a:r>
          </a:p>
          <a:p>
            <a:pPr>
              <a:lnSpc>
                <a:spcPct val="80000"/>
              </a:lnSpc>
            </a:pPr>
            <a:r>
              <a:rPr lang="en-US" sz="1400" dirty="0"/>
              <a:t>Most search engines do care about this “result diversity”</a:t>
            </a:r>
          </a:p>
          <a:p>
            <a:pPr lvl="1">
              <a:lnSpc>
                <a:spcPct val="80000"/>
              </a:lnSpc>
            </a:pPr>
            <a:r>
              <a:rPr lang="en-US" sz="1300" dirty="0"/>
              <a:t>They don’t necessarily do it by directly solving the optimization problem. One idea is to take top-100 documents that are similar to they query and then </a:t>
            </a:r>
            <a:r>
              <a:rPr lang="en-US" sz="1300" i="1" u="sng" dirty="0"/>
              <a:t>cluster</a:t>
            </a:r>
            <a:r>
              <a:rPr lang="en-US" sz="1300" dirty="0"/>
              <a:t> them. You can then give one representative document from each cluster</a:t>
            </a:r>
          </a:p>
          <a:p>
            <a:pPr lvl="2">
              <a:lnSpc>
                <a:spcPct val="80000"/>
              </a:lnSpc>
            </a:pPr>
            <a:r>
              <a:rPr lang="en-US" sz="1200" dirty="0"/>
              <a:t>Example: Vivisimo.com</a:t>
            </a:r>
          </a:p>
          <a:p>
            <a:pPr lvl="1">
              <a:lnSpc>
                <a:spcPct val="80000"/>
              </a:lnSpc>
            </a:pPr>
            <a:endParaRPr lang="en-US" sz="1300" dirty="0"/>
          </a:p>
        </p:txBody>
      </p:sp>
      <p:sp>
        <p:nvSpPr>
          <p:cNvPr id="497668" name="Text Box 4"/>
          <p:cNvSpPr txBox="1">
            <a:spLocks noChangeArrowheads="1"/>
          </p:cNvSpPr>
          <p:nvPr/>
        </p:nvSpPr>
        <p:spPr bwMode="auto">
          <a:xfrm>
            <a:off x="685800" y="5791200"/>
            <a:ext cx="7967663" cy="831850"/>
          </a:xfrm>
          <a:prstGeom prst="rect">
            <a:avLst/>
          </a:prstGeom>
          <a:solidFill>
            <a:srgbClr val="CC99FF"/>
          </a:solidFill>
          <a:ln w="9525">
            <a:solidFill>
              <a:srgbClr val="CC99FF"/>
            </a:solidFill>
            <a:miter lim="800000"/>
            <a:headEnd/>
            <a:tailEnd/>
          </a:ln>
          <a:effectLst/>
        </p:spPr>
        <p:txBody>
          <a:bodyPr wrap="none">
            <a:spAutoFit/>
          </a:bodyPr>
          <a:lstStyle/>
          <a:p>
            <a:r>
              <a:rPr lang="en-US" dirty="0">
                <a:solidFill>
                  <a:schemeClr val="bg2"/>
                </a:solidFill>
              </a:rPr>
              <a:t>So we need R(</a:t>
            </a:r>
            <a:r>
              <a:rPr lang="en-US" dirty="0" err="1">
                <a:solidFill>
                  <a:schemeClr val="bg2"/>
                </a:solidFill>
              </a:rPr>
              <a:t>d|Q,U</a:t>
            </a:r>
            <a:r>
              <a:rPr lang="en-US" dirty="0">
                <a:solidFill>
                  <a:schemeClr val="bg2"/>
                </a:solidFill>
              </a:rPr>
              <a:t>,{d1…di-1}) where d1..di-1 are documents</a:t>
            </a:r>
          </a:p>
          <a:p>
            <a:r>
              <a:rPr lang="en-US" dirty="0">
                <a:solidFill>
                  <a:schemeClr val="bg2"/>
                </a:solidFill>
              </a:rPr>
              <a:t>     already shown to the user.</a:t>
            </a:r>
            <a:r>
              <a:rPr lang="en-US" dirty="0"/>
              <a:t>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a:xfrm>
            <a:off x="2743200" y="838200"/>
            <a:ext cx="6096000" cy="1143000"/>
          </a:xfrm>
        </p:spPr>
        <p:txBody>
          <a:bodyPr/>
          <a:lstStyle/>
          <a:p>
            <a:r>
              <a:rPr lang="en-US"/>
              <a:t>Difficulties in designing ranking methods</a:t>
            </a:r>
          </a:p>
        </p:txBody>
      </p:sp>
      <p:sp>
        <p:nvSpPr>
          <p:cNvPr id="495619" name="Rectangle 3"/>
          <p:cNvSpPr>
            <a:spLocks noGrp="1" noChangeArrowheads="1"/>
          </p:cNvSpPr>
          <p:nvPr>
            <p:ph type="body" idx="1"/>
          </p:nvPr>
        </p:nvSpPr>
        <p:spPr/>
        <p:txBody>
          <a:bodyPr/>
          <a:lstStyle/>
          <a:p>
            <a:pPr>
              <a:lnSpc>
                <a:spcPct val="80000"/>
              </a:lnSpc>
            </a:pPr>
            <a:r>
              <a:rPr lang="en-US" sz="2400"/>
              <a:t>We want a ranking algorithm that captures the user’s relevance metric</a:t>
            </a:r>
          </a:p>
          <a:p>
            <a:pPr lvl="1">
              <a:lnSpc>
                <a:spcPct val="80000"/>
              </a:lnSpc>
            </a:pPr>
            <a:r>
              <a:rPr lang="en-US" sz="2200"/>
              <a:t>Only the user’s relevance metric is </a:t>
            </a:r>
            <a:r>
              <a:rPr lang="en-US" sz="2200" i="1"/>
              <a:t>not</a:t>
            </a:r>
            <a:r>
              <a:rPr lang="en-US" sz="2200"/>
              <a:t> fully captured by the short keyword query</a:t>
            </a:r>
          </a:p>
          <a:p>
            <a:pPr lvl="2">
              <a:lnSpc>
                <a:spcPct val="80000"/>
              </a:lnSpc>
            </a:pPr>
            <a:r>
              <a:rPr lang="en-US" sz="2000"/>
              <a:t>Worse  when the query has 10 words limit (as in most search engines)</a:t>
            </a:r>
          </a:p>
          <a:p>
            <a:pPr>
              <a:lnSpc>
                <a:spcPct val="80000"/>
              </a:lnSpc>
            </a:pPr>
            <a:r>
              <a:rPr lang="en-US" sz="2400"/>
              <a:t>So, we hypothesize what might be underlying the user’s relevance judgment</a:t>
            </a:r>
          </a:p>
          <a:p>
            <a:pPr lvl="1">
              <a:lnSpc>
                <a:spcPct val="80000"/>
              </a:lnSpc>
            </a:pPr>
            <a:r>
              <a:rPr lang="en-US" sz="2200"/>
              <a:t>Similarity of words</a:t>
            </a:r>
          </a:p>
          <a:p>
            <a:pPr lvl="1">
              <a:lnSpc>
                <a:spcPct val="80000"/>
              </a:lnSpc>
            </a:pPr>
            <a:r>
              <a:rPr lang="en-US" sz="2200"/>
              <a:t>Similarity of co-citation</a:t>
            </a:r>
          </a:p>
          <a:p>
            <a:pPr lvl="1">
              <a:lnSpc>
                <a:spcPct val="80000"/>
              </a:lnSpc>
            </a:pPr>
            <a:r>
              <a:rPr lang="en-US" sz="2200"/>
              <a:t>Popularity of the document</a:t>
            </a:r>
          </a:p>
          <a:p>
            <a:pPr>
              <a:lnSpc>
                <a:spcPct val="80000"/>
              </a:lnSpc>
            </a:pPr>
            <a:r>
              <a:rPr lang="en-US" sz="2400"/>
              <a:t>..and hope that our hypotheses are good</a:t>
            </a:r>
          </a:p>
          <a:p>
            <a:pPr>
              <a:lnSpc>
                <a:spcPct val="80000"/>
              </a:lnSpc>
              <a:buFont typeface="Monotype Sorts" pitchFamily="2" charset="2"/>
              <a:buNone/>
            </a:pPr>
            <a:endParaRPr lang="en-US" sz="2400"/>
          </a:p>
          <a:p>
            <a:pPr lvl="1">
              <a:lnSpc>
                <a:spcPct val="80000"/>
              </a:lnSpc>
            </a:pPr>
            <a:endParaRPr lang="en-US" sz="2200"/>
          </a:p>
        </p:txBody>
      </p:sp>
      <p:sp>
        <p:nvSpPr>
          <p:cNvPr id="495620" name="Rectangle 4"/>
          <p:cNvSpPr>
            <a:spLocks noChangeArrowheads="1"/>
          </p:cNvSpPr>
          <p:nvPr/>
        </p:nvSpPr>
        <p:spPr bwMode="auto">
          <a:xfrm>
            <a:off x="152400" y="3352800"/>
            <a:ext cx="2559050" cy="1465263"/>
          </a:xfrm>
          <a:prstGeom prst="rect">
            <a:avLst/>
          </a:prstGeom>
          <a:solidFill>
            <a:schemeClr val="folHlink"/>
          </a:solidFill>
          <a:ln w="9525">
            <a:noFill/>
            <a:miter lim="800000"/>
            <a:headEnd/>
            <a:tailEnd/>
          </a:ln>
          <a:effectLst/>
        </p:spPr>
        <p:txBody>
          <a:bodyPr wrap="none" anchor="ctr">
            <a:spAutoFit/>
          </a:bodyPr>
          <a:lstStyle/>
          <a:p>
            <a:r>
              <a:rPr lang="pt-BR" sz="1800" dirty="0">
                <a:solidFill>
                  <a:srgbClr val="FF3300"/>
                </a:solidFill>
              </a:rPr>
              <a:t>We dance round in a ring </a:t>
            </a:r>
          </a:p>
          <a:p>
            <a:r>
              <a:rPr lang="pt-BR" sz="1800" dirty="0">
                <a:solidFill>
                  <a:srgbClr val="FF3300"/>
                </a:solidFill>
              </a:rPr>
              <a:t>and suppose, </a:t>
            </a:r>
          </a:p>
          <a:p>
            <a:r>
              <a:rPr lang="pt-BR" sz="1800" dirty="0">
                <a:solidFill>
                  <a:srgbClr val="FF3300"/>
                </a:solidFill>
              </a:rPr>
              <a:t>But the Secret sits in </a:t>
            </a:r>
          </a:p>
          <a:p>
            <a:r>
              <a:rPr lang="pt-BR" sz="1800" dirty="0">
                <a:solidFill>
                  <a:srgbClr val="FF3300"/>
                </a:solidFill>
              </a:rPr>
              <a:t>the middle and knows.</a:t>
            </a:r>
            <a:br>
              <a:rPr lang="pt-BR" sz="1800" dirty="0">
                <a:solidFill>
                  <a:srgbClr val="FF3300"/>
                </a:solidFill>
              </a:rPr>
            </a:br>
            <a:r>
              <a:rPr lang="pt-BR" sz="1800" dirty="0">
                <a:solidFill>
                  <a:srgbClr val="FF3300"/>
                </a:solidFill>
              </a:rPr>
              <a:t>-- Robert Frost. </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7086600" cy="1143000"/>
          </a:xfrm>
        </p:spPr>
        <p:txBody>
          <a:bodyPr/>
          <a:lstStyle/>
          <a:p>
            <a:r>
              <a:rPr lang="en-US" dirty="0" smtClean="0"/>
              <a:t>Default models of D and U &amp; the Relevance they lead to </a:t>
            </a:r>
            <a:endParaRPr lang="en-US" dirty="0"/>
          </a:p>
        </p:txBody>
      </p:sp>
      <p:sp>
        <p:nvSpPr>
          <p:cNvPr id="3" name="Content Placeholder 2"/>
          <p:cNvSpPr>
            <a:spLocks noGrp="1"/>
          </p:cNvSpPr>
          <p:nvPr>
            <p:ph idx="1"/>
          </p:nvPr>
        </p:nvSpPr>
        <p:spPr>
          <a:xfrm>
            <a:off x="76200" y="1905000"/>
            <a:ext cx="3886200" cy="4114800"/>
          </a:xfrm>
        </p:spPr>
        <p:txBody>
          <a:bodyPr/>
          <a:lstStyle/>
          <a:p>
            <a:r>
              <a:rPr lang="en-US" dirty="0" smtClean="0"/>
              <a:t>We shall assume that the document is represented in terms of its “key words” </a:t>
            </a:r>
          </a:p>
          <a:p>
            <a:pPr lvl="1"/>
            <a:r>
              <a:rPr lang="en-US" dirty="0" smtClean="0"/>
              <a:t>Set/Bag/Vector of keywords</a:t>
            </a:r>
          </a:p>
          <a:p>
            <a:r>
              <a:rPr lang="en-US" dirty="0" smtClean="0"/>
              <a:t>We shall </a:t>
            </a:r>
            <a:r>
              <a:rPr lang="en-US" i="1" dirty="0" smtClean="0"/>
              <a:t>ignore</a:t>
            </a:r>
            <a:r>
              <a:rPr lang="en-US" dirty="0" smtClean="0"/>
              <a:t> the user initially</a:t>
            </a:r>
          </a:p>
          <a:p>
            <a:pPr>
              <a:buNone/>
            </a:pPr>
            <a:endParaRPr lang="en-US" dirty="0"/>
          </a:p>
        </p:txBody>
      </p:sp>
      <p:sp>
        <p:nvSpPr>
          <p:cNvPr id="4" name="Rectangle 5"/>
          <p:cNvSpPr txBox="1">
            <a:spLocks noChangeArrowheads="1"/>
          </p:cNvSpPr>
          <p:nvPr/>
        </p:nvSpPr>
        <p:spPr>
          <a:xfrm>
            <a:off x="4648200" y="1981200"/>
            <a:ext cx="2971800" cy="4114800"/>
          </a:xfrm>
          <a:prstGeom prst="rect">
            <a:avLst/>
          </a:prstGeom>
          <a:solidFill>
            <a:schemeClr val="accent1"/>
          </a:solidFill>
        </p:spPr>
        <p:txBody>
          <a:bodyPr/>
          <a:lstStyle/>
          <a:p>
            <a:pPr marL="342900" marR="0" lvl="0" indent="-342900" algn="l" defTabSz="914400" rtl="0" eaLnBrk="0" fontAlgn="base" latinLnBrk="0" hangingPunct="0">
              <a:lnSpc>
                <a:spcPct val="90000"/>
              </a:lnSpc>
              <a:spcBef>
                <a:spcPct val="20000"/>
              </a:spcBef>
              <a:spcAft>
                <a:spcPct val="0"/>
              </a:spcAft>
              <a:buClr>
                <a:schemeClr val="hlink"/>
              </a:buClr>
              <a:buSzPct val="50000"/>
              <a:buFont typeface="Monotype Sorts" pitchFamily="2" charset="2"/>
              <a:buChar char="n"/>
              <a:tabLst/>
              <a:defRPr/>
            </a:pPr>
            <a:r>
              <a:rPr kumimoji="1" lang="en-US" sz="2000" b="0" i="0" u="none" strike="noStrike" kern="0" cap="none" spc="0" normalizeH="0" baseline="0" noProof="0" dirty="0" smtClean="0">
                <a:ln>
                  <a:noFill/>
                </a:ln>
                <a:solidFill>
                  <a:schemeClr val="tx1"/>
                </a:solidFill>
                <a:effectLst/>
                <a:uLnTx/>
                <a:uFillTx/>
                <a:latin typeface="+mn-lt"/>
                <a:ea typeface="+mn-ea"/>
                <a:cs typeface="+mn-cs"/>
              </a:rPr>
              <a:t>Relevance </a:t>
            </a:r>
            <a:r>
              <a:rPr kumimoji="1" lang="en-US" sz="2000" kern="0" noProof="0" dirty="0" smtClean="0">
                <a:latin typeface="+mn-lt"/>
              </a:rPr>
              <a:t>assessed as:</a:t>
            </a:r>
            <a:endParaRPr kumimoji="1" lang="en-US" sz="20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90000"/>
              </a:lnSpc>
              <a:spcBef>
                <a:spcPct val="20000"/>
              </a:spcBef>
              <a:spcAft>
                <a:spcPct val="0"/>
              </a:spcAft>
              <a:buClr>
                <a:schemeClr val="tx2"/>
              </a:buClr>
              <a:buSzPct val="75000"/>
              <a:buFont typeface="Monotype Sorts" pitchFamily="2" charset="2"/>
              <a:buChar char="u"/>
              <a:tabLst/>
              <a:defRPr/>
            </a:pPr>
            <a:r>
              <a:rPr kumimoji="1" lang="en-US" sz="2000" b="0" i="0" u="none" strike="noStrike" kern="0" cap="none" spc="0" normalizeH="0" baseline="0" noProof="0" dirty="0" smtClean="0">
                <a:ln>
                  <a:noFill/>
                </a:ln>
                <a:solidFill>
                  <a:schemeClr val="tx1"/>
                </a:solidFill>
                <a:effectLst/>
                <a:uLnTx/>
                <a:uFillTx/>
                <a:latin typeface="+mn-lt"/>
              </a:rPr>
              <a:t>“Similarity” between doc D and query Q (to heck with the user and her relevance)</a:t>
            </a:r>
          </a:p>
          <a:p>
            <a:pPr marL="285750" indent="-285750">
              <a:lnSpc>
                <a:spcPct val="90000"/>
              </a:lnSpc>
              <a:spcBef>
                <a:spcPct val="20000"/>
              </a:spcBef>
              <a:buClr>
                <a:schemeClr val="tx2"/>
              </a:buClr>
              <a:buSzPct val="75000"/>
              <a:buFont typeface="Monotype Sorts" pitchFamily="2" charset="2"/>
              <a:buChar char="u"/>
            </a:pPr>
            <a:r>
              <a:rPr kumimoji="1" lang="en-US" sz="2000" kern="0" dirty="0" smtClean="0">
                <a:latin typeface="+mn-lt"/>
              </a:rPr>
              <a:t>Residual relevance assessed in terms of dissimilarity to the documents already shown</a:t>
            </a:r>
          </a:p>
          <a:p>
            <a:pPr marL="742950" lvl="1" indent="-285750">
              <a:lnSpc>
                <a:spcPct val="90000"/>
              </a:lnSpc>
              <a:spcBef>
                <a:spcPct val="20000"/>
              </a:spcBef>
              <a:buClr>
                <a:schemeClr val="tx2"/>
              </a:buClr>
              <a:buSzPct val="75000"/>
              <a:buFont typeface="Monotype Sorts" pitchFamily="2" charset="2"/>
              <a:buChar char="u"/>
            </a:pPr>
            <a:r>
              <a:rPr kumimoji="1" lang="en-US" sz="2000" kern="0" dirty="0" smtClean="0">
                <a:latin typeface="+mn-lt"/>
              </a:rPr>
              <a:t>Typically ignored in traditional IR</a:t>
            </a:r>
            <a:endParaRPr kumimoji="1" lang="en-US" sz="2000" b="0" i="0" u="none" strike="noStrike" kern="0" cap="none" spc="0" normalizeH="0" baseline="0" noProof="0" dirty="0">
              <a:ln>
                <a:noFill/>
              </a:ln>
              <a:solidFill>
                <a:schemeClr val="tx1"/>
              </a:solidFill>
              <a:effectLst/>
              <a:uLnTx/>
              <a:uFillTx/>
              <a:latin typeface="+mn-lt"/>
            </a:endParaRPr>
          </a:p>
        </p:txBody>
      </p:sp>
      <p:sp>
        <p:nvSpPr>
          <p:cNvPr id="5" name="Text Box 10"/>
          <p:cNvSpPr txBox="1">
            <a:spLocks noChangeArrowheads="1"/>
          </p:cNvSpPr>
          <p:nvPr/>
        </p:nvSpPr>
        <p:spPr bwMode="auto">
          <a:xfrm>
            <a:off x="152400" y="152400"/>
            <a:ext cx="3047629" cy="461665"/>
          </a:xfrm>
          <a:prstGeom prst="rect">
            <a:avLst/>
          </a:prstGeom>
          <a:solidFill>
            <a:srgbClr val="FFFFCC"/>
          </a:solidFill>
          <a:ln w="9525">
            <a:noFill/>
            <a:miter lim="800000"/>
            <a:headEnd/>
            <a:tailEnd/>
          </a:ln>
          <a:effectLst/>
        </p:spPr>
        <p:txBody>
          <a:bodyPr wrap="none">
            <a:spAutoFit/>
          </a:bodyPr>
          <a:lstStyle/>
          <a:p>
            <a:r>
              <a:rPr lang="en-US" dirty="0" smtClean="0">
                <a:solidFill>
                  <a:schemeClr val="bg2"/>
                </a:solidFill>
              </a:rPr>
              <a:t>R(</a:t>
            </a:r>
            <a:r>
              <a:rPr lang="en-US" dirty="0" err="1" smtClean="0">
                <a:solidFill>
                  <a:schemeClr val="bg2"/>
                </a:solidFill>
              </a:rPr>
              <a:t>d|Q,U</a:t>
            </a:r>
            <a:r>
              <a:rPr lang="en-US" dirty="0" smtClean="0">
                <a:solidFill>
                  <a:schemeClr val="bg2"/>
                </a:solidFill>
              </a:rPr>
              <a:t>,</a:t>
            </a:r>
            <a:r>
              <a:rPr lang="en-US" i="1" dirty="0" smtClean="0"/>
              <a:t> {d</a:t>
            </a:r>
            <a:r>
              <a:rPr lang="en-US" i="1" baseline="-25000" dirty="0" smtClean="0"/>
              <a:t>1</a:t>
            </a:r>
            <a:r>
              <a:rPr lang="en-US" i="1" dirty="0" smtClean="0"/>
              <a:t> d</a:t>
            </a:r>
            <a:r>
              <a:rPr lang="en-US" i="1" baseline="-25000" dirty="0" smtClean="0"/>
              <a:t>2</a:t>
            </a:r>
            <a:r>
              <a:rPr lang="en-US" i="1" dirty="0" smtClean="0"/>
              <a:t> … </a:t>
            </a:r>
            <a:r>
              <a:rPr lang="en-US" i="1" dirty="0" err="1" smtClean="0"/>
              <a:t>d</a:t>
            </a:r>
            <a:r>
              <a:rPr lang="en-US" i="1" baseline="-25000" dirty="0" err="1" smtClean="0"/>
              <a:t>k</a:t>
            </a:r>
            <a:r>
              <a:rPr lang="en-US" i="1" baseline="-25000" dirty="0" smtClean="0"/>
              <a:t> </a:t>
            </a:r>
            <a:r>
              <a:rPr lang="en-US" i="1" dirty="0" smtClean="0"/>
              <a:t>}</a:t>
            </a:r>
            <a:r>
              <a:rPr lang="en-US" dirty="0" smtClean="0">
                <a:solidFill>
                  <a:schemeClr val="bg2"/>
                </a:solidFill>
              </a:rPr>
              <a:t>)</a:t>
            </a:r>
            <a:endParaRPr lang="en-US" dirty="0">
              <a:solidFill>
                <a:schemeClr val="bg2"/>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a:xfrm>
            <a:off x="0" y="0"/>
            <a:ext cx="6096000" cy="1143000"/>
          </a:xfrm>
        </p:spPr>
        <p:txBody>
          <a:bodyPr/>
          <a:lstStyle/>
          <a:p>
            <a:r>
              <a:rPr lang="en-US"/>
              <a:t>What is Information Retrieval</a:t>
            </a:r>
          </a:p>
        </p:txBody>
      </p:sp>
      <p:sp>
        <p:nvSpPr>
          <p:cNvPr id="432131" name="Rectangle 3"/>
          <p:cNvSpPr>
            <a:spLocks noGrp="1" noChangeArrowheads="1"/>
          </p:cNvSpPr>
          <p:nvPr>
            <p:ph type="body" idx="1"/>
          </p:nvPr>
        </p:nvSpPr>
        <p:spPr>
          <a:xfrm>
            <a:off x="2743200" y="1676400"/>
            <a:ext cx="6096000" cy="4114800"/>
          </a:xfrm>
        </p:spPr>
        <p:txBody>
          <a:bodyPr/>
          <a:lstStyle/>
          <a:p>
            <a:r>
              <a:rPr lang="en-US" sz="1800" dirty="0"/>
              <a:t>Given a large repository of documents, </a:t>
            </a:r>
            <a:r>
              <a:rPr lang="en-US" sz="1800" dirty="0" smtClean="0"/>
              <a:t>and a text query from the user, return the documents that are relevant to the user</a:t>
            </a:r>
            <a:endParaRPr lang="en-US" sz="1800" dirty="0"/>
          </a:p>
          <a:p>
            <a:pPr lvl="1"/>
            <a:r>
              <a:rPr lang="en-US" sz="1800" dirty="0"/>
              <a:t>Examples: </a:t>
            </a:r>
            <a:r>
              <a:rPr lang="en-US" sz="1800" dirty="0" smtClean="0"/>
              <a:t>Lexis/</a:t>
            </a:r>
            <a:r>
              <a:rPr lang="en-US" sz="1800" dirty="0" err="1" smtClean="0"/>
              <a:t>Nexis</a:t>
            </a:r>
            <a:r>
              <a:rPr lang="en-US" sz="1800" dirty="0"/>
              <a:t>, Medical reports, </a:t>
            </a:r>
            <a:r>
              <a:rPr lang="en-US" sz="1800" dirty="0" smtClean="0"/>
              <a:t>AltaVista</a:t>
            </a:r>
          </a:p>
          <a:p>
            <a:pPr lvl="1"/>
            <a:endParaRPr lang="en-US" sz="1800" dirty="0"/>
          </a:p>
          <a:p>
            <a:r>
              <a:rPr lang="en-US" sz="1800" dirty="0"/>
              <a:t>Different from databases</a:t>
            </a:r>
          </a:p>
          <a:p>
            <a:pPr lvl="1"/>
            <a:r>
              <a:rPr lang="en-US" sz="1800" dirty="0"/>
              <a:t>Unstructured (or semi-structured) data</a:t>
            </a:r>
          </a:p>
          <a:p>
            <a:pPr lvl="1"/>
            <a:r>
              <a:rPr lang="en-US" sz="1800" dirty="0"/>
              <a:t>Information is (typically) text</a:t>
            </a:r>
          </a:p>
          <a:p>
            <a:pPr lvl="1"/>
            <a:r>
              <a:rPr lang="en-US" sz="1800" dirty="0"/>
              <a:t>Requests are (typically) </a:t>
            </a:r>
            <a:r>
              <a:rPr lang="en-US" sz="1800" dirty="0" smtClean="0"/>
              <a:t>word-based &amp;</a:t>
            </a:r>
            <a:r>
              <a:rPr lang="en-US" sz="1800" dirty="0"/>
              <a:t> </a:t>
            </a:r>
            <a:r>
              <a:rPr lang="en-US" sz="1800" i="1" dirty="0" smtClean="0"/>
              <a:t>imprecise</a:t>
            </a:r>
          </a:p>
          <a:p>
            <a:pPr lvl="2"/>
            <a:r>
              <a:rPr lang="en-US" sz="1800" i="1" dirty="0" smtClean="0"/>
              <a:t>Either because the system can’t understand the Natural Language fully</a:t>
            </a:r>
          </a:p>
          <a:p>
            <a:pPr lvl="2"/>
            <a:r>
              <a:rPr lang="en-US" sz="1800" i="1" dirty="0" smtClean="0"/>
              <a:t>Or because the users realized that the system doesn’t understand anyway and started talking in keywords</a:t>
            </a:r>
          </a:p>
          <a:p>
            <a:pPr lvl="2"/>
            <a:r>
              <a:rPr lang="en-US" sz="1800" i="1" dirty="0" smtClean="0"/>
              <a:t>Or because the users don’t precisely what they want</a:t>
            </a:r>
          </a:p>
          <a:p>
            <a:pPr lvl="2"/>
            <a:endParaRPr lang="en-US" sz="1800" dirty="0" smtClean="0"/>
          </a:p>
        </p:txBody>
      </p:sp>
      <p:sp>
        <p:nvSpPr>
          <p:cNvPr id="432132" name="Text Box 4"/>
          <p:cNvSpPr txBox="1">
            <a:spLocks noChangeArrowheads="1"/>
          </p:cNvSpPr>
          <p:nvPr/>
        </p:nvSpPr>
        <p:spPr bwMode="auto">
          <a:xfrm>
            <a:off x="76200" y="2209800"/>
            <a:ext cx="2744662" cy="2246769"/>
          </a:xfrm>
          <a:prstGeom prst="rect">
            <a:avLst/>
          </a:prstGeom>
          <a:solidFill>
            <a:schemeClr val="accent2"/>
          </a:solidFill>
          <a:ln w="9525">
            <a:solidFill>
              <a:srgbClr val="FF3300"/>
            </a:solidFill>
            <a:miter lim="800000"/>
            <a:headEnd/>
            <a:tailEnd/>
          </a:ln>
          <a:effectLst/>
        </p:spPr>
        <p:txBody>
          <a:bodyPr wrap="none">
            <a:spAutoFit/>
          </a:bodyPr>
          <a:lstStyle/>
          <a:p>
            <a:r>
              <a:rPr lang="en-US" sz="1400" dirty="0" smtClean="0">
                <a:solidFill>
                  <a:srgbClr val="FF3300"/>
                </a:solidFill>
              </a:rPr>
              <a:t>Even if the user queries are precise,</a:t>
            </a:r>
          </a:p>
          <a:p>
            <a:r>
              <a:rPr lang="en-US" sz="1400" dirty="0" smtClean="0">
                <a:solidFill>
                  <a:srgbClr val="FF3300"/>
                </a:solidFill>
              </a:rPr>
              <a:t>Answering them requires NLP</a:t>
            </a:r>
            <a:r>
              <a:rPr lang="en-US" sz="1400" dirty="0">
                <a:solidFill>
                  <a:srgbClr val="FF3300"/>
                </a:solidFill>
              </a:rPr>
              <a:t>! </a:t>
            </a:r>
          </a:p>
          <a:p>
            <a:r>
              <a:rPr lang="en-US" sz="1400" dirty="0">
                <a:solidFill>
                  <a:srgbClr val="FF3300"/>
                </a:solidFill>
              </a:rPr>
              <a:t>  --NLP too hard as yet</a:t>
            </a:r>
          </a:p>
          <a:p>
            <a:r>
              <a:rPr lang="en-US" sz="1400" dirty="0">
                <a:solidFill>
                  <a:srgbClr val="FF3300"/>
                </a:solidFill>
              </a:rPr>
              <a:t>  --IR tries to get by</a:t>
            </a:r>
          </a:p>
          <a:p>
            <a:r>
              <a:rPr lang="en-US" sz="1400" dirty="0">
                <a:solidFill>
                  <a:srgbClr val="FF3300"/>
                </a:solidFill>
              </a:rPr>
              <a:t>     with syntactic methods</a:t>
            </a:r>
          </a:p>
          <a:p>
            <a:endParaRPr lang="en-US" sz="1400" dirty="0">
              <a:solidFill>
                <a:srgbClr val="FF3300"/>
              </a:solidFill>
            </a:endParaRPr>
          </a:p>
          <a:p>
            <a:r>
              <a:rPr lang="en-US" sz="1400" dirty="0">
                <a:solidFill>
                  <a:srgbClr val="FF3300"/>
                </a:solidFill>
              </a:rPr>
              <a:t>Catch22: Since IR doesn’t</a:t>
            </a:r>
          </a:p>
          <a:p>
            <a:r>
              <a:rPr lang="en-US" sz="1400" dirty="0">
                <a:solidFill>
                  <a:srgbClr val="FF3300"/>
                </a:solidFill>
              </a:rPr>
              <a:t> do NLP, users tend to</a:t>
            </a:r>
          </a:p>
          <a:p>
            <a:r>
              <a:rPr lang="en-US" sz="1400" dirty="0">
                <a:solidFill>
                  <a:srgbClr val="FF3300"/>
                </a:solidFill>
              </a:rPr>
              <a:t> write cryptic keyword</a:t>
            </a:r>
          </a:p>
          <a:p>
            <a:r>
              <a:rPr lang="en-US" sz="1400" dirty="0">
                <a:solidFill>
                  <a:srgbClr val="FF3300"/>
                </a:solidFill>
              </a:rPr>
              <a:t>queries</a:t>
            </a:r>
          </a:p>
        </p:txBody>
      </p:sp>
      <p:pic>
        <p:nvPicPr>
          <p:cNvPr id="432134" name="Picture 6"/>
          <p:cNvPicPr>
            <a:picLocks noChangeAspect="1" noChangeArrowheads="1"/>
          </p:cNvPicPr>
          <p:nvPr/>
        </p:nvPicPr>
        <p:blipFill>
          <a:blip r:embed="rId3" cstate="print"/>
          <a:srcRect/>
          <a:stretch>
            <a:fillRect/>
          </a:stretch>
        </p:blipFill>
        <p:spPr bwMode="auto">
          <a:xfrm>
            <a:off x="6477000" y="76200"/>
            <a:ext cx="2667000" cy="19224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2132"/>
                                        </p:tgtEl>
                                        <p:attrNameLst>
                                          <p:attrName>style.visibility</p:attrName>
                                        </p:attrNameLst>
                                      </p:cBhvr>
                                      <p:to>
                                        <p:strVal val="visible"/>
                                      </p:to>
                                    </p:set>
                                    <p:animEffect transition="in" filter="blinds(horizontal)">
                                      <p:cBhvr>
                                        <p:cTn id="7" dur="500"/>
                                        <p:tgtEl>
                                          <p:spTgt spid="432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2"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14400" y="304800"/>
            <a:ext cx="6096000" cy="685800"/>
          </a:xfrm>
          <a:prstGeom prst="rect">
            <a:avLst/>
          </a:prstGeom>
          <a:noFill/>
          <a:ln w="9525">
            <a:noFill/>
            <a:miter lim="800000"/>
            <a:headEnd/>
            <a:tailEnd/>
          </a:ln>
          <a:effectLst/>
        </p:spPr>
        <p:txBody>
          <a:bodyPr lIns="92075" tIns="46038" rIns="92075" bIns="46038" anchor="ctr"/>
          <a:lstStyle/>
          <a:p>
            <a:pPr algn="ctr">
              <a:lnSpc>
                <a:spcPct val="70000"/>
              </a:lnSpc>
            </a:pPr>
            <a:r>
              <a:rPr kumimoji="1" lang="pt-BR" sz="3600" b="1">
                <a:solidFill>
                  <a:schemeClr val="tx2"/>
                </a:solidFill>
                <a:latin typeface="Arial Narrow" pitchFamily="34" charset="0"/>
              </a:rPr>
              <a:t>Ranking</a:t>
            </a:r>
            <a:endParaRPr kumimoji="1" lang="pt-BR" sz="4800" b="1">
              <a:solidFill>
                <a:schemeClr val="tx2"/>
              </a:solidFill>
              <a:latin typeface="Arial Narrow" pitchFamily="34" charset="0"/>
            </a:endParaRPr>
          </a:p>
        </p:txBody>
      </p:sp>
      <p:sp>
        <p:nvSpPr>
          <p:cNvPr id="16387" name="Rectangle 3"/>
          <p:cNvSpPr>
            <a:spLocks noChangeArrowheads="1"/>
          </p:cNvSpPr>
          <p:nvPr/>
        </p:nvSpPr>
        <p:spPr bwMode="auto">
          <a:xfrm>
            <a:off x="457200" y="1143000"/>
            <a:ext cx="8686800" cy="4114800"/>
          </a:xfrm>
          <a:prstGeom prst="rect">
            <a:avLst/>
          </a:prstGeom>
          <a:noFill/>
          <a:ln w="9525">
            <a:noFill/>
            <a:miter lim="800000"/>
            <a:headEnd/>
            <a:tailEnd/>
          </a:ln>
          <a:effectLst/>
        </p:spPr>
        <p:txBody>
          <a:bodyPr lIns="92075" tIns="46038" rIns="92075" bIns="46038"/>
          <a:lstStyle/>
          <a:p>
            <a:pPr marL="342900" indent="-342900">
              <a:spcBef>
                <a:spcPct val="20000"/>
              </a:spcBef>
              <a:buClr>
                <a:schemeClr val="hlink"/>
              </a:buClr>
              <a:buSzPct val="50000"/>
              <a:buFont typeface="Monotype Sorts" pitchFamily="2" charset="2"/>
              <a:buChar char="n"/>
            </a:pPr>
            <a:r>
              <a:rPr kumimoji="1" lang="pt-BR" sz="2800">
                <a:latin typeface="Arial" charset="0"/>
              </a:rPr>
              <a:t>A </a:t>
            </a:r>
            <a:r>
              <a:rPr kumimoji="1" lang="pt-BR" sz="2800" i="1">
                <a:latin typeface="Arial" charset="0"/>
              </a:rPr>
              <a:t>ranking</a:t>
            </a:r>
            <a:r>
              <a:rPr kumimoji="1" lang="pt-BR" sz="2800">
                <a:latin typeface="Arial" charset="0"/>
              </a:rPr>
              <a:t> is an ordering of the documents retrieved that (hopefully) reflects the relevance of the documents to the  user query </a:t>
            </a:r>
          </a:p>
          <a:p>
            <a:pPr marL="342900" indent="-342900">
              <a:spcBef>
                <a:spcPct val="20000"/>
              </a:spcBef>
              <a:buClr>
                <a:schemeClr val="hlink"/>
              </a:buClr>
              <a:buSzPct val="50000"/>
              <a:buFont typeface="Monotype Sorts" pitchFamily="2" charset="2"/>
              <a:buChar char="n"/>
            </a:pPr>
            <a:r>
              <a:rPr kumimoji="1" lang="pt-BR" sz="2800">
                <a:latin typeface="Arial" charset="0"/>
              </a:rPr>
              <a:t>A ranking is based on fundamental premisses regarding the notion of relevance, such as:</a:t>
            </a:r>
          </a:p>
          <a:p>
            <a:pPr marL="742950" lvl="1" indent="-285750">
              <a:spcBef>
                <a:spcPct val="20000"/>
              </a:spcBef>
              <a:buClr>
                <a:schemeClr val="tx2"/>
              </a:buClr>
              <a:buSzPct val="75000"/>
              <a:buFont typeface="Monotype Sorts" pitchFamily="2" charset="2"/>
              <a:buChar char="u"/>
            </a:pPr>
            <a:r>
              <a:rPr kumimoji="1" lang="pt-BR" sz="2600">
                <a:latin typeface="Arial" charset="0"/>
              </a:rPr>
              <a:t>common sets of index terms</a:t>
            </a:r>
          </a:p>
          <a:p>
            <a:pPr marL="742950" lvl="1" indent="-285750">
              <a:spcBef>
                <a:spcPct val="20000"/>
              </a:spcBef>
              <a:buClr>
                <a:schemeClr val="tx2"/>
              </a:buClr>
              <a:buSzPct val="75000"/>
              <a:buFont typeface="Monotype Sorts" pitchFamily="2" charset="2"/>
              <a:buChar char="u"/>
            </a:pPr>
            <a:r>
              <a:rPr kumimoji="1" lang="pt-BR" sz="2600">
                <a:latin typeface="Arial" charset="0"/>
              </a:rPr>
              <a:t>sharing of weighted terms</a:t>
            </a:r>
          </a:p>
          <a:p>
            <a:pPr marL="742950" lvl="1" indent="-285750">
              <a:spcBef>
                <a:spcPct val="20000"/>
              </a:spcBef>
              <a:buClr>
                <a:schemeClr val="tx2"/>
              </a:buClr>
              <a:buSzPct val="75000"/>
              <a:buFont typeface="Monotype Sorts" pitchFamily="2" charset="2"/>
              <a:buChar char="u"/>
            </a:pPr>
            <a:r>
              <a:rPr kumimoji="1" lang="pt-BR" sz="2600">
                <a:latin typeface="Arial" charset="0"/>
              </a:rPr>
              <a:t>likelihood of relevance</a:t>
            </a:r>
          </a:p>
          <a:p>
            <a:pPr marL="342900" indent="-342900">
              <a:spcBef>
                <a:spcPct val="20000"/>
              </a:spcBef>
              <a:buClr>
                <a:schemeClr val="hlink"/>
              </a:buClr>
              <a:buSzPct val="50000"/>
              <a:buFont typeface="Monotype Sorts" pitchFamily="2" charset="2"/>
              <a:buChar char="n"/>
            </a:pPr>
            <a:r>
              <a:rPr kumimoji="1" lang="pt-BR" sz="2800">
                <a:latin typeface="Arial" charset="0"/>
              </a:rPr>
              <a:t>Each set of premisses leads to a distinct </a:t>
            </a:r>
            <a:r>
              <a:rPr kumimoji="1" lang="pt-BR" sz="2800" i="1">
                <a:latin typeface="Arial" charset="0"/>
              </a:rPr>
              <a:t>IR model</a:t>
            </a:r>
            <a:endParaRPr kumimoji="1" lang="pt-BR" sz="2800">
              <a:latin typeface="Arial" charset="0"/>
            </a:endParaRPr>
          </a:p>
        </p:txBody>
      </p:sp>
      <p:sp>
        <p:nvSpPr>
          <p:cNvPr id="16388" name="AutoShape 4"/>
          <p:cNvSpPr>
            <a:spLocks noChangeArrowheads="1"/>
          </p:cNvSpPr>
          <p:nvPr/>
        </p:nvSpPr>
        <p:spPr bwMode="auto">
          <a:xfrm>
            <a:off x="4724400" y="4191000"/>
            <a:ext cx="2057400" cy="914400"/>
          </a:xfrm>
          <a:prstGeom prst="leftArrow">
            <a:avLst>
              <a:gd name="adj1" fmla="val 50000"/>
              <a:gd name="adj2" fmla="val 56250"/>
            </a:avLst>
          </a:prstGeom>
          <a:solidFill>
            <a:schemeClr val="accent1"/>
          </a:solidFill>
          <a:ln w="9525">
            <a:solidFill>
              <a:schemeClr val="tx1"/>
            </a:solidFill>
            <a:miter lim="800000"/>
            <a:headEnd/>
            <a:tailEnd/>
          </a:ln>
          <a:effectLst/>
        </p:spPr>
        <p:txBody>
          <a:bodyPr wrap="none" anchor="ctr"/>
          <a:lstStyle/>
          <a:p>
            <a:pPr algn="ctr"/>
            <a:r>
              <a:rPr lang="en-US"/>
              <a:t>The biggie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914400" y="381000"/>
            <a:ext cx="6096000" cy="685800"/>
          </a:xfrm>
          <a:prstGeom prst="rect">
            <a:avLst/>
          </a:prstGeom>
          <a:noFill/>
          <a:ln w="9525">
            <a:noFill/>
            <a:miter lim="800000"/>
            <a:headEnd/>
            <a:tailEnd/>
          </a:ln>
          <a:effectLst/>
        </p:spPr>
        <p:txBody>
          <a:bodyPr lIns="92075" tIns="46038" rIns="92075" bIns="46038" anchor="ctr"/>
          <a:lstStyle/>
          <a:p>
            <a:pPr algn="ctr">
              <a:lnSpc>
                <a:spcPct val="70000"/>
              </a:lnSpc>
            </a:pPr>
            <a:r>
              <a:rPr kumimoji="1" lang="pt-BR" sz="3600" b="1">
                <a:solidFill>
                  <a:schemeClr val="tx2"/>
                </a:solidFill>
                <a:latin typeface="Arial Narrow" pitchFamily="34" charset="0"/>
              </a:rPr>
              <a:t>IR  Models</a:t>
            </a:r>
            <a:endParaRPr kumimoji="1" lang="pt-BR" sz="4800" b="1">
              <a:solidFill>
                <a:schemeClr val="tx2"/>
              </a:solidFill>
              <a:latin typeface="Arial Narrow" pitchFamily="34" charset="0"/>
            </a:endParaRPr>
          </a:p>
        </p:txBody>
      </p:sp>
      <p:grpSp>
        <p:nvGrpSpPr>
          <p:cNvPr id="17411" name="Group 3"/>
          <p:cNvGrpSpPr>
            <a:grpSpLocks/>
          </p:cNvGrpSpPr>
          <p:nvPr/>
        </p:nvGrpSpPr>
        <p:grpSpPr bwMode="auto">
          <a:xfrm>
            <a:off x="3051175" y="3643313"/>
            <a:ext cx="2574925" cy="1138237"/>
            <a:chOff x="6963" y="4062"/>
            <a:chExt cx="4853" cy="2133"/>
          </a:xfrm>
        </p:grpSpPr>
        <p:sp>
          <p:nvSpPr>
            <p:cNvPr id="17412" name="Text Box 4"/>
            <p:cNvSpPr txBox="1">
              <a:spLocks noChangeAspect="1" noChangeArrowheads="1"/>
            </p:cNvSpPr>
            <p:nvPr/>
          </p:nvSpPr>
          <p:spPr bwMode="auto">
            <a:xfrm>
              <a:off x="6963" y="4822"/>
              <a:ext cx="4853" cy="1373"/>
            </a:xfrm>
            <a:prstGeom prst="rect">
              <a:avLst/>
            </a:prstGeom>
            <a:gradFill rotWithShape="0">
              <a:gsLst>
                <a:gs pos="0">
                  <a:srgbClr val="FFFFFF">
                    <a:gamma/>
                    <a:shade val="72549"/>
                    <a:invGamma/>
                  </a:srgbClr>
                </a:gs>
                <a:gs pos="50000">
                  <a:srgbClr val="FFFFFF"/>
                </a:gs>
                <a:gs pos="100000">
                  <a:srgbClr val="FFFFFF">
                    <a:gamma/>
                    <a:shade val="72549"/>
                    <a:invGamma/>
                  </a:srgbClr>
                </a:gs>
              </a:gsLst>
              <a:lin ang="5400000" scaled="1"/>
            </a:gradFill>
            <a:ln w="9525">
              <a:solidFill>
                <a:srgbClr val="000000"/>
              </a:solidFill>
              <a:miter lim="800000"/>
              <a:headEnd/>
              <a:tailEnd/>
            </a:ln>
            <a:effectLst/>
          </p:spPr>
          <p:txBody>
            <a:bodyPr/>
            <a:lstStyle/>
            <a:p>
              <a:r>
                <a:rPr lang="pt-BR" sz="1600"/>
                <a:t>Non-Overlapping Lists</a:t>
              </a:r>
            </a:p>
            <a:p>
              <a:r>
                <a:rPr lang="pt-BR" sz="1600"/>
                <a:t>Proximal Nodes</a:t>
              </a:r>
            </a:p>
          </p:txBody>
        </p:sp>
        <p:sp>
          <p:nvSpPr>
            <p:cNvPr id="17413" name="Text Box 5"/>
            <p:cNvSpPr txBox="1">
              <a:spLocks noChangeAspect="1" noChangeArrowheads="1"/>
            </p:cNvSpPr>
            <p:nvPr/>
          </p:nvSpPr>
          <p:spPr bwMode="auto">
            <a:xfrm>
              <a:off x="6966" y="4062"/>
              <a:ext cx="4850" cy="760"/>
            </a:xfrm>
            <a:prstGeom prst="rect">
              <a:avLst/>
            </a:prstGeom>
            <a:solidFill>
              <a:srgbClr val="FFFFFF"/>
            </a:solidFill>
            <a:ln w="9525">
              <a:solidFill>
                <a:srgbClr val="000000"/>
              </a:solidFill>
              <a:miter lim="800000"/>
              <a:headEnd/>
              <a:tailEnd/>
            </a:ln>
            <a:effectLst/>
          </p:spPr>
          <p:txBody>
            <a:bodyPr/>
            <a:lstStyle/>
            <a:p>
              <a:r>
                <a:rPr lang="pt-BR" sz="1000"/>
                <a:t>   </a:t>
              </a:r>
              <a:r>
                <a:rPr lang="pt-BR" sz="1600"/>
                <a:t>Structured Models</a:t>
              </a:r>
              <a:endParaRPr lang="pt-BR" sz="1000"/>
            </a:p>
          </p:txBody>
        </p:sp>
      </p:grpSp>
      <p:sp>
        <p:nvSpPr>
          <p:cNvPr id="17414" name="Text Box 6"/>
          <p:cNvSpPr txBox="1">
            <a:spLocks noChangeArrowheads="1"/>
          </p:cNvSpPr>
          <p:nvPr/>
        </p:nvSpPr>
        <p:spPr bwMode="auto">
          <a:xfrm>
            <a:off x="766763" y="2825750"/>
            <a:ext cx="1593850" cy="981075"/>
          </a:xfrm>
          <a:prstGeom prst="rect">
            <a:avLst/>
          </a:prstGeom>
          <a:solidFill>
            <a:srgbClr val="FFFFFF"/>
          </a:solidFill>
          <a:ln w="9525">
            <a:solidFill>
              <a:srgbClr val="000000"/>
            </a:solidFill>
            <a:miter lim="800000"/>
            <a:headEnd/>
            <a:tailEnd/>
          </a:ln>
        </p:spPr>
        <p:txBody>
          <a:bodyPr/>
          <a:lstStyle/>
          <a:p>
            <a:r>
              <a:rPr lang="pt-BR" sz="1000"/>
              <a:t> </a:t>
            </a:r>
            <a:r>
              <a:rPr lang="pt-BR" sz="1800"/>
              <a:t>Retrieval: </a:t>
            </a:r>
          </a:p>
          <a:p>
            <a:r>
              <a:rPr lang="pt-BR" sz="1800"/>
              <a:t>     Adhoc</a:t>
            </a:r>
          </a:p>
          <a:p>
            <a:r>
              <a:rPr lang="pt-BR" sz="1800"/>
              <a:t>     Filtering</a:t>
            </a:r>
          </a:p>
        </p:txBody>
      </p:sp>
      <p:sp>
        <p:nvSpPr>
          <p:cNvPr id="17415" name="Text Box 7"/>
          <p:cNvSpPr txBox="1">
            <a:spLocks noChangeAspect="1" noChangeArrowheads="1"/>
          </p:cNvSpPr>
          <p:nvPr/>
        </p:nvSpPr>
        <p:spPr bwMode="auto">
          <a:xfrm>
            <a:off x="766763" y="4781550"/>
            <a:ext cx="1593850" cy="406400"/>
          </a:xfrm>
          <a:prstGeom prst="rect">
            <a:avLst/>
          </a:prstGeom>
          <a:solidFill>
            <a:srgbClr val="FFFFFF"/>
          </a:solidFill>
          <a:ln w="9525">
            <a:solidFill>
              <a:srgbClr val="000000"/>
            </a:solidFill>
            <a:miter lim="800000"/>
            <a:headEnd/>
            <a:tailEnd/>
          </a:ln>
          <a:effectLst/>
        </p:spPr>
        <p:txBody>
          <a:bodyPr/>
          <a:lstStyle/>
          <a:p>
            <a:r>
              <a:rPr lang="pt-BR" sz="1800"/>
              <a:t> Browsing</a:t>
            </a:r>
            <a:endParaRPr lang="pt-BR" sz="1600"/>
          </a:p>
        </p:txBody>
      </p:sp>
      <p:sp>
        <p:nvSpPr>
          <p:cNvPr id="17416" name="Text Box 8"/>
          <p:cNvSpPr txBox="1">
            <a:spLocks noChangeAspect="1" noChangeArrowheads="1"/>
          </p:cNvSpPr>
          <p:nvPr/>
        </p:nvSpPr>
        <p:spPr bwMode="auto">
          <a:xfrm>
            <a:off x="304800" y="2586038"/>
            <a:ext cx="461963" cy="2824162"/>
          </a:xfrm>
          <a:prstGeom prst="rect">
            <a:avLst/>
          </a:prstGeom>
          <a:solidFill>
            <a:srgbClr val="FFFFFF"/>
          </a:solidFill>
          <a:ln w="9525">
            <a:solidFill>
              <a:srgbClr val="000000"/>
            </a:solidFill>
            <a:miter lim="800000"/>
            <a:headEnd/>
            <a:tailEnd/>
          </a:ln>
          <a:effectLst/>
        </p:spPr>
        <p:txBody>
          <a:bodyPr/>
          <a:lstStyle/>
          <a:p>
            <a:r>
              <a:rPr lang="pt-BR" sz="1000"/>
              <a:t> </a:t>
            </a:r>
            <a:r>
              <a:rPr lang="pt-BR" sz="1800"/>
              <a:t>U</a:t>
            </a:r>
          </a:p>
          <a:p>
            <a:r>
              <a:rPr lang="pt-BR" sz="1800"/>
              <a:t> s</a:t>
            </a:r>
          </a:p>
          <a:p>
            <a:r>
              <a:rPr lang="pt-BR" sz="1800"/>
              <a:t> e</a:t>
            </a:r>
          </a:p>
          <a:p>
            <a:r>
              <a:rPr lang="pt-BR" sz="1800"/>
              <a:t> r </a:t>
            </a:r>
          </a:p>
          <a:p>
            <a:endParaRPr lang="pt-BR" sz="1800"/>
          </a:p>
          <a:p>
            <a:r>
              <a:rPr lang="pt-BR" sz="1800"/>
              <a:t> T</a:t>
            </a:r>
          </a:p>
          <a:p>
            <a:r>
              <a:rPr lang="pt-BR" sz="1800"/>
              <a:t> a</a:t>
            </a:r>
          </a:p>
          <a:p>
            <a:r>
              <a:rPr lang="pt-BR" sz="1800"/>
              <a:t> s</a:t>
            </a:r>
          </a:p>
          <a:p>
            <a:r>
              <a:rPr lang="pt-BR" sz="1800"/>
              <a:t> k</a:t>
            </a:r>
          </a:p>
        </p:txBody>
      </p:sp>
      <p:grpSp>
        <p:nvGrpSpPr>
          <p:cNvPr id="17417" name="Group 9"/>
          <p:cNvGrpSpPr>
            <a:grpSpLocks/>
          </p:cNvGrpSpPr>
          <p:nvPr/>
        </p:nvGrpSpPr>
        <p:grpSpPr bwMode="auto">
          <a:xfrm>
            <a:off x="3051175" y="1844675"/>
            <a:ext cx="1793875" cy="1416050"/>
            <a:chOff x="6028" y="5780"/>
            <a:chExt cx="3381" cy="2655"/>
          </a:xfrm>
        </p:grpSpPr>
        <p:sp>
          <p:nvSpPr>
            <p:cNvPr id="17418" name="Text Box 10"/>
            <p:cNvSpPr txBox="1">
              <a:spLocks noChangeArrowheads="1"/>
            </p:cNvSpPr>
            <p:nvPr/>
          </p:nvSpPr>
          <p:spPr bwMode="auto">
            <a:xfrm>
              <a:off x="6028" y="5780"/>
              <a:ext cx="3381" cy="737"/>
            </a:xfrm>
            <a:prstGeom prst="rect">
              <a:avLst/>
            </a:prstGeom>
            <a:solidFill>
              <a:srgbClr val="FFFFFF"/>
            </a:solidFill>
            <a:ln w="9525">
              <a:solidFill>
                <a:srgbClr val="000000"/>
              </a:solidFill>
              <a:miter lim="800000"/>
              <a:headEnd/>
              <a:tailEnd/>
            </a:ln>
          </p:spPr>
          <p:txBody>
            <a:bodyPr/>
            <a:lstStyle/>
            <a:p>
              <a:r>
                <a:rPr lang="pt-BR" sz="1000"/>
                <a:t> </a:t>
              </a:r>
              <a:r>
                <a:rPr lang="pt-BR" sz="1600"/>
                <a:t>Classic Models</a:t>
              </a:r>
              <a:endParaRPr lang="pt-BR" sz="1000"/>
            </a:p>
          </p:txBody>
        </p:sp>
        <p:sp>
          <p:nvSpPr>
            <p:cNvPr id="17419" name="Text Box 11"/>
            <p:cNvSpPr txBox="1">
              <a:spLocks noChangeArrowheads="1"/>
            </p:cNvSpPr>
            <p:nvPr/>
          </p:nvSpPr>
          <p:spPr bwMode="auto">
            <a:xfrm>
              <a:off x="6028" y="6514"/>
              <a:ext cx="3381" cy="1921"/>
            </a:xfrm>
            <a:prstGeom prst="rect">
              <a:avLst/>
            </a:prstGeom>
            <a:gradFill rotWithShape="0">
              <a:gsLst>
                <a:gs pos="0">
                  <a:srgbClr val="FFFFFF">
                    <a:gamma/>
                    <a:shade val="81961"/>
                    <a:invGamma/>
                  </a:srgbClr>
                </a:gs>
                <a:gs pos="50000">
                  <a:srgbClr val="FFFFFF"/>
                </a:gs>
                <a:gs pos="100000">
                  <a:srgbClr val="FFFFFF">
                    <a:gamma/>
                    <a:shade val="81961"/>
                    <a:invGamma/>
                  </a:srgbClr>
                </a:gs>
              </a:gsLst>
              <a:lin ang="5400000" scaled="1"/>
            </a:gradFill>
            <a:ln w="9525">
              <a:solidFill>
                <a:srgbClr val="000000"/>
              </a:solidFill>
              <a:miter lim="800000"/>
              <a:headEnd/>
              <a:tailEnd/>
            </a:ln>
            <a:effectLst/>
          </p:spPr>
          <p:txBody>
            <a:bodyPr/>
            <a:lstStyle/>
            <a:p>
              <a:r>
                <a:rPr lang="pt-BR" sz="1000"/>
                <a:t>   </a:t>
              </a:r>
              <a:r>
                <a:rPr lang="pt-BR" sz="1600"/>
                <a:t>boolean</a:t>
              </a:r>
            </a:p>
            <a:p>
              <a:r>
                <a:rPr lang="pt-BR" sz="1600"/>
                <a:t>   vector</a:t>
              </a:r>
            </a:p>
            <a:p>
              <a:r>
                <a:rPr lang="pt-BR" sz="1600"/>
                <a:t>   probabilistic</a:t>
              </a:r>
              <a:endParaRPr lang="pt-BR" sz="1000"/>
            </a:p>
          </p:txBody>
        </p:sp>
      </p:grpSp>
      <p:grpSp>
        <p:nvGrpSpPr>
          <p:cNvPr id="17420" name="Group 12"/>
          <p:cNvGrpSpPr>
            <a:grpSpLocks/>
          </p:cNvGrpSpPr>
          <p:nvPr/>
        </p:nvGrpSpPr>
        <p:grpSpPr bwMode="auto">
          <a:xfrm>
            <a:off x="6400800" y="990600"/>
            <a:ext cx="2135188" cy="1060450"/>
            <a:chOff x="771" y="3637"/>
            <a:chExt cx="4024" cy="1987"/>
          </a:xfrm>
        </p:grpSpPr>
        <p:sp>
          <p:nvSpPr>
            <p:cNvPr id="17421" name="Text Box 13"/>
            <p:cNvSpPr txBox="1">
              <a:spLocks noChangeAspect="1" noChangeArrowheads="1"/>
            </p:cNvSpPr>
            <p:nvPr/>
          </p:nvSpPr>
          <p:spPr bwMode="auto">
            <a:xfrm>
              <a:off x="771" y="3637"/>
              <a:ext cx="4024" cy="760"/>
            </a:xfrm>
            <a:prstGeom prst="rect">
              <a:avLst/>
            </a:prstGeom>
            <a:solidFill>
              <a:srgbClr val="FFFFFF"/>
            </a:solidFill>
            <a:ln w="9525">
              <a:solidFill>
                <a:srgbClr val="000000"/>
              </a:solidFill>
              <a:miter lim="800000"/>
              <a:headEnd/>
              <a:tailEnd/>
            </a:ln>
            <a:effectLst/>
          </p:spPr>
          <p:txBody>
            <a:bodyPr/>
            <a:lstStyle/>
            <a:p>
              <a:r>
                <a:rPr lang="pt-BR" sz="1000"/>
                <a:t> </a:t>
              </a:r>
              <a:r>
                <a:rPr lang="pt-BR" sz="1600"/>
                <a:t>Set Theoretic</a:t>
              </a:r>
              <a:endParaRPr lang="pt-BR" sz="1000"/>
            </a:p>
          </p:txBody>
        </p:sp>
        <p:sp>
          <p:nvSpPr>
            <p:cNvPr id="17422" name="Text Box 14"/>
            <p:cNvSpPr txBox="1">
              <a:spLocks noChangeAspect="1" noChangeArrowheads="1"/>
            </p:cNvSpPr>
            <p:nvPr/>
          </p:nvSpPr>
          <p:spPr bwMode="auto">
            <a:xfrm>
              <a:off x="771" y="4397"/>
              <a:ext cx="4024" cy="1227"/>
            </a:xfrm>
            <a:prstGeom prst="rect">
              <a:avLst/>
            </a:prstGeom>
            <a:gradFill rotWithShape="0">
              <a:gsLst>
                <a:gs pos="0">
                  <a:srgbClr val="FFFFFF">
                    <a:gamma/>
                    <a:shade val="81961"/>
                    <a:invGamma/>
                  </a:srgbClr>
                </a:gs>
                <a:gs pos="50000">
                  <a:srgbClr val="FFFFFF"/>
                </a:gs>
                <a:gs pos="100000">
                  <a:srgbClr val="FFFFFF">
                    <a:gamma/>
                    <a:shade val="81961"/>
                    <a:invGamma/>
                  </a:srgbClr>
                </a:gs>
              </a:gsLst>
              <a:lin ang="5400000" scaled="1"/>
            </a:gradFill>
            <a:ln w="9525">
              <a:solidFill>
                <a:srgbClr val="000000"/>
              </a:solidFill>
              <a:miter lim="800000"/>
              <a:headEnd/>
              <a:tailEnd/>
            </a:ln>
            <a:effectLst/>
          </p:spPr>
          <p:txBody>
            <a:bodyPr/>
            <a:lstStyle/>
            <a:p>
              <a:r>
                <a:rPr lang="en-US" sz="1000" noProof="1"/>
                <a:t> </a:t>
              </a:r>
              <a:r>
                <a:rPr lang="en-US" sz="1600" noProof="1"/>
                <a:t>Fuzzy</a:t>
              </a:r>
            </a:p>
            <a:p>
              <a:r>
                <a:rPr lang="en-US" sz="1600" noProof="1"/>
                <a:t> </a:t>
              </a:r>
              <a:r>
                <a:rPr lang="pt-BR" sz="1600"/>
                <a:t>Extended Boolean</a:t>
              </a:r>
              <a:endParaRPr lang="pt-BR" sz="1000"/>
            </a:p>
          </p:txBody>
        </p:sp>
      </p:grpSp>
      <p:grpSp>
        <p:nvGrpSpPr>
          <p:cNvPr id="17423" name="Group 15"/>
          <p:cNvGrpSpPr>
            <a:grpSpLocks/>
          </p:cNvGrpSpPr>
          <p:nvPr/>
        </p:nvGrpSpPr>
        <p:grpSpPr bwMode="auto">
          <a:xfrm>
            <a:off x="6400800" y="3806825"/>
            <a:ext cx="2286000" cy="1208088"/>
            <a:chOff x="257" y="6251"/>
            <a:chExt cx="4309" cy="2264"/>
          </a:xfrm>
        </p:grpSpPr>
        <p:sp>
          <p:nvSpPr>
            <p:cNvPr id="17424" name="Text Box 16"/>
            <p:cNvSpPr txBox="1">
              <a:spLocks noChangeAspect="1" noChangeArrowheads="1"/>
            </p:cNvSpPr>
            <p:nvPr/>
          </p:nvSpPr>
          <p:spPr bwMode="auto">
            <a:xfrm>
              <a:off x="263" y="6251"/>
              <a:ext cx="4303" cy="760"/>
            </a:xfrm>
            <a:prstGeom prst="rect">
              <a:avLst/>
            </a:prstGeom>
            <a:solidFill>
              <a:srgbClr val="FFFFFF"/>
            </a:solidFill>
            <a:ln w="9525">
              <a:solidFill>
                <a:srgbClr val="000000"/>
              </a:solidFill>
              <a:miter lim="800000"/>
              <a:headEnd/>
              <a:tailEnd/>
            </a:ln>
            <a:effectLst/>
          </p:spPr>
          <p:txBody>
            <a:bodyPr/>
            <a:lstStyle/>
            <a:p>
              <a:r>
                <a:rPr lang="pt-BR" sz="1600"/>
                <a:t> Probabilistic</a:t>
              </a:r>
              <a:endParaRPr lang="pt-BR" sz="1000"/>
            </a:p>
          </p:txBody>
        </p:sp>
        <p:sp>
          <p:nvSpPr>
            <p:cNvPr id="17425" name="Text Box 17"/>
            <p:cNvSpPr txBox="1">
              <a:spLocks noChangeAspect="1" noChangeArrowheads="1"/>
            </p:cNvSpPr>
            <p:nvPr/>
          </p:nvSpPr>
          <p:spPr bwMode="auto">
            <a:xfrm>
              <a:off x="257" y="7011"/>
              <a:ext cx="4309" cy="1504"/>
            </a:xfrm>
            <a:prstGeom prst="rect">
              <a:avLst/>
            </a:prstGeom>
            <a:gradFill rotWithShape="0">
              <a:gsLst>
                <a:gs pos="0">
                  <a:srgbClr val="FFFFFF">
                    <a:gamma/>
                    <a:shade val="81961"/>
                    <a:invGamma/>
                  </a:srgbClr>
                </a:gs>
                <a:gs pos="50000">
                  <a:srgbClr val="FFFFFF"/>
                </a:gs>
                <a:gs pos="100000">
                  <a:srgbClr val="FFFFFF">
                    <a:gamma/>
                    <a:shade val="81961"/>
                    <a:invGamma/>
                  </a:srgbClr>
                </a:gs>
              </a:gsLst>
              <a:lin ang="5400000" scaled="1"/>
            </a:gradFill>
            <a:ln w="9525">
              <a:solidFill>
                <a:srgbClr val="000000"/>
              </a:solidFill>
              <a:miter lim="800000"/>
              <a:headEnd/>
              <a:tailEnd/>
            </a:ln>
            <a:effectLst/>
          </p:spPr>
          <p:txBody>
            <a:bodyPr/>
            <a:lstStyle/>
            <a:p>
              <a:r>
                <a:rPr lang="pt-BR" sz="1000"/>
                <a:t> </a:t>
              </a:r>
              <a:r>
                <a:rPr lang="pt-BR" sz="1600"/>
                <a:t>Inference Network </a:t>
              </a:r>
            </a:p>
            <a:p>
              <a:r>
                <a:rPr lang="pt-BR" sz="1600"/>
                <a:t> Belief Network</a:t>
              </a:r>
              <a:endParaRPr lang="pt-BR" sz="1000"/>
            </a:p>
          </p:txBody>
        </p:sp>
      </p:grpSp>
      <p:grpSp>
        <p:nvGrpSpPr>
          <p:cNvPr id="17426" name="Group 18"/>
          <p:cNvGrpSpPr>
            <a:grpSpLocks/>
          </p:cNvGrpSpPr>
          <p:nvPr/>
        </p:nvGrpSpPr>
        <p:grpSpPr bwMode="auto">
          <a:xfrm>
            <a:off x="6397625" y="2236788"/>
            <a:ext cx="2286000" cy="1430337"/>
            <a:chOff x="257" y="2960"/>
            <a:chExt cx="4309" cy="2679"/>
          </a:xfrm>
        </p:grpSpPr>
        <p:sp>
          <p:nvSpPr>
            <p:cNvPr id="17427" name="Text Box 19"/>
            <p:cNvSpPr txBox="1">
              <a:spLocks noChangeAspect="1" noChangeArrowheads="1"/>
            </p:cNvSpPr>
            <p:nvPr/>
          </p:nvSpPr>
          <p:spPr bwMode="auto">
            <a:xfrm>
              <a:off x="257" y="2960"/>
              <a:ext cx="4309" cy="760"/>
            </a:xfrm>
            <a:prstGeom prst="rect">
              <a:avLst/>
            </a:prstGeom>
            <a:solidFill>
              <a:srgbClr val="FFFFFF"/>
            </a:solidFill>
            <a:ln w="9525">
              <a:solidFill>
                <a:srgbClr val="000000"/>
              </a:solidFill>
              <a:miter lim="800000"/>
              <a:headEnd/>
              <a:tailEnd/>
            </a:ln>
            <a:effectLst/>
          </p:spPr>
          <p:txBody>
            <a:bodyPr/>
            <a:lstStyle/>
            <a:p>
              <a:r>
                <a:rPr lang="pt-BR" sz="1000"/>
                <a:t> </a:t>
              </a:r>
              <a:r>
                <a:rPr lang="pt-BR" sz="1600"/>
                <a:t>Algebraic</a:t>
              </a:r>
              <a:endParaRPr lang="pt-BR" sz="1000"/>
            </a:p>
          </p:txBody>
        </p:sp>
        <p:sp>
          <p:nvSpPr>
            <p:cNvPr id="17428" name="Text Box 20"/>
            <p:cNvSpPr txBox="1">
              <a:spLocks noChangeAspect="1" noChangeArrowheads="1"/>
            </p:cNvSpPr>
            <p:nvPr/>
          </p:nvSpPr>
          <p:spPr bwMode="auto">
            <a:xfrm>
              <a:off x="263" y="3720"/>
              <a:ext cx="4303" cy="1919"/>
            </a:xfrm>
            <a:prstGeom prst="rect">
              <a:avLst/>
            </a:prstGeom>
            <a:gradFill rotWithShape="0">
              <a:gsLst>
                <a:gs pos="0">
                  <a:srgbClr val="FFFFFF">
                    <a:gamma/>
                    <a:shade val="81961"/>
                    <a:invGamma/>
                  </a:srgbClr>
                </a:gs>
                <a:gs pos="50000">
                  <a:srgbClr val="FFFFFF"/>
                </a:gs>
                <a:gs pos="100000">
                  <a:srgbClr val="FFFFFF">
                    <a:gamma/>
                    <a:shade val="81961"/>
                    <a:invGamma/>
                  </a:srgbClr>
                </a:gs>
              </a:gsLst>
              <a:lin ang="5400000" scaled="1"/>
            </a:gradFill>
            <a:ln w="9525">
              <a:solidFill>
                <a:srgbClr val="000000"/>
              </a:solidFill>
              <a:miter lim="800000"/>
              <a:headEnd/>
              <a:tailEnd/>
            </a:ln>
            <a:effectLst/>
          </p:spPr>
          <p:txBody>
            <a:bodyPr/>
            <a:lstStyle/>
            <a:p>
              <a:r>
                <a:rPr lang="pt-BR" sz="1000"/>
                <a:t> </a:t>
              </a:r>
              <a:r>
                <a:rPr lang="pt-BR" sz="1600"/>
                <a:t>Generalized Vector</a:t>
              </a:r>
            </a:p>
            <a:p>
              <a:r>
                <a:rPr lang="pt-BR" sz="1600"/>
                <a:t> Lat. Semantic Index</a:t>
              </a:r>
            </a:p>
            <a:p>
              <a:r>
                <a:rPr lang="pt-BR" sz="1600"/>
                <a:t> Neural Networks</a:t>
              </a:r>
              <a:endParaRPr lang="pt-BR" sz="1000"/>
            </a:p>
          </p:txBody>
        </p:sp>
      </p:grpSp>
      <p:grpSp>
        <p:nvGrpSpPr>
          <p:cNvPr id="17429" name="Group 21"/>
          <p:cNvGrpSpPr>
            <a:grpSpLocks/>
          </p:cNvGrpSpPr>
          <p:nvPr/>
        </p:nvGrpSpPr>
        <p:grpSpPr bwMode="auto">
          <a:xfrm>
            <a:off x="3052763" y="5187950"/>
            <a:ext cx="2027237" cy="1446213"/>
            <a:chOff x="12622" y="9042"/>
            <a:chExt cx="3821" cy="2712"/>
          </a:xfrm>
        </p:grpSpPr>
        <p:sp>
          <p:nvSpPr>
            <p:cNvPr id="17430" name="Text Box 22"/>
            <p:cNvSpPr txBox="1">
              <a:spLocks noChangeAspect="1" noChangeArrowheads="1"/>
            </p:cNvSpPr>
            <p:nvPr/>
          </p:nvSpPr>
          <p:spPr bwMode="auto">
            <a:xfrm>
              <a:off x="12622" y="9042"/>
              <a:ext cx="3821" cy="760"/>
            </a:xfrm>
            <a:prstGeom prst="rect">
              <a:avLst/>
            </a:prstGeom>
            <a:solidFill>
              <a:srgbClr val="FFFFFF"/>
            </a:solidFill>
            <a:ln w="9525">
              <a:solidFill>
                <a:srgbClr val="000000"/>
              </a:solidFill>
              <a:miter lim="800000"/>
              <a:headEnd/>
              <a:tailEnd/>
            </a:ln>
            <a:effectLst/>
          </p:spPr>
          <p:txBody>
            <a:bodyPr/>
            <a:lstStyle/>
            <a:p>
              <a:r>
                <a:rPr lang="pt-BR" sz="1600"/>
                <a:t>  Browsing</a:t>
              </a:r>
            </a:p>
          </p:txBody>
        </p:sp>
        <p:sp>
          <p:nvSpPr>
            <p:cNvPr id="17431" name="Text Box 23"/>
            <p:cNvSpPr txBox="1">
              <a:spLocks noChangeAspect="1" noChangeArrowheads="1"/>
            </p:cNvSpPr>
            <p:nvPr/>
          </p:nvSpPr>
          <p:spPr bwMode="auto">
            <a:xfrm>
              <a:off x="12622" y="9802"/>
              <a:ext cx="3821" cy="1952"/>
            </a:xfrm>
            <a:prstGeom prst="rect">
              <a:avLst/>
            </a:prstGeom>
            <a:gradFill rotWithShape="0">
              <a:gsLst>
                <a:gs pos="0">
                  <a:srgbClr val="FFFFFF">
                    <a:gamma/>
                    <a:shade val="75686"/>
                    <a:invGamma/>
                  </a:srgbClr>
                </a:gs>
                <a:gs pos="50000">
                  <a:srgbClr val="FFFFFF"/>
                </a:gs>
                <a:gs pos="100000">
                  <a:srgbClr val="FFFFFF">
                    <a:gamma/>
                    <a:shade val="75686"/>
                    <a:invGamma/>
                  </a:srgbClr>
                </a:gs>
              </a:gsLst>
              <a:lin ang="5400000" scaled="1"/>
            </a:gradFill>
            <a:ln w="9525">
              <a:solidFill>
                <a:srgbClr val="000000"/>
              </a:solidFill>
              <a:miter lim="800000"/>
              <a:headEnd/>
              <a:tailEnd/>
            </a:ln>
            <a:effectLst/>
          </p:spPr>
          <p:txBody>
            <a:bodyPr/>
            <a:lstStyle/>
            <a:p>
              <a:r>
                <a:rPr lang="pt-BR" sz="1000"/>
                <a:t> </a:t>
              </a:r>
              <a:r>
                <a:rPr lang="pt-BR" sz="1600"/>
                <a:t>Flat</a:t>
              </a:r>
            </a:p>
            <a:p>
              <a:r>
                <a:rPr lang="pt-BR" sz="1600"/>
                <a:t> Structure Guided</a:t>
              </a:r>
            </a:p>
            <a:p>
              <a:r>
                <a:rPr lang="pt-BR" sz="1600"/>
                <a:t> Hypertext</a:t>
              </a:r>
              <a:endParaRPr lang="pt-BR" sz="1000"/>
            </a:p>
          </p:txBody>
        </p:sp>
      </p:grpSp>
      <p:sp>
        <p:nvSpPr>
          <p:cNvPr id="17432" name="Line 24"/>
          <p:cNvSpPr>
            <a:spLocks noChangeShapeType="1"/>
          </p:cNvSpPr>
          <p:nvPr/>
        </p:nvSpPr>
        <p:spPr bwMode="auto">
          <a:xfrm flipV="1">
            <a:off x="4614863" y="1163638"/>
            <a:ext cx="1782762" cy="1268412"/>
          </a:xfrm>
          <a:prstGeom prst="line">
            <a:avLst/>
          </a:prstGeom>
          <a:noFill/>
          <a:ln w="25400">
            <a:solidFill>
              <a:srgbClr val="000000"/>
            </a:solidFill>
            <a:round/>
            <a:headEnd type="oval" w="med" len="med"/>
            <a:tailEnd type="triangle" w="lg" len="lg"/>
          </a:ln>
          <a:effectLst/>
        </p:spPr>
        <p:txBody>
          <a:bodyPr/>
          <a:lstStyle/>
          <a:p>
            <a:endParaRPr lang="en-US"/>
          </a:p>
        </p:txBody>
      </p:sp>
      <p:sp>
        <p:nvSpPr>
          <p:cNvPr id="17433" name="Line 25"/>
          <p:cNvSpPr>
            <a:spLocks noChangeShapeType="1"/>
          </p:cNvSpPr>
          <p:nvPr/>
        </p:nvSpPr>
        <p:spPr bwMode="auto">
          <a:xfrm flipV="1">
            <a:off x="4614863" y="2432050"/>
            <a:ext cx="1782762" cy="211138"/>
          </a:xfrm>
          <a:prstGeom prst="line">
            <a:avLst/>
          </a:prstGeom>
          <a:noFill/>
          <a:ln w="25400">
            <a:solidFill>
              <a:srgbClr val="000000"/>
            </a:solidFill>
            <a:round/>
            <a:headEnd type="oval" w="med" len="med"/>
            <a:tailEnd type="triangle" w="lg" len="lg"/>
          </a:ln>
          <a:effectLst/>
        </p:spPr>
        <p:txBody>
          <a:bodyPr/>
          <a:lstStyle/>
          <a:p>
            <a:endParaRPr lang="en-US"/>
          </a:p>
        </p:txBody>
      </p:sp>
      <p:sp>
        <p:nvSpPr>
          <p:cNvPr id="17434" name="Line 26"/>
          <p:cNvSpPr>
            <a:spLocks noChangeShapeType="1"/>
          </p:cNvSpPr>
          <p:nvPr/>
        </p:nvSpPr>
        <p:spPr bwMode="auto">
          <a:xfrm>
            <a:off x="4756150" y="3040063"/>
            <a:ext cx="1641475" cy="911225"/>
          </a:xfrm>
          <a:prstGeom prst="line">
            <a:avLst/>
          </a:prstGeom>
          <a:noFill/>
          <a:ln w="25400">
            <a:solidFill>
              <a:srgbClr val="000000"/>
            </a:solidFill>
            <a:round/>
            <a:headEnd type="oval" w="med" len="med"/>
            <a:tailEnd type="triangle" w="lg" len="lg"/>
          </a:ln>
          <a:effectLst/>
        </p:spPr>
        <p:txBody>
          <a:bodyPr/>
          <a:lstStyle/>
          <a:p>
            <a:endParaRPr lang="en-US"/>
          </a:p>
        </p:txBody>
      </p:sp>
      <p:sp>
        <p:nvSpPr>
          <p:cNvPr id="17435" name="Line 27"/>
          <p:cNvSpPr>
            <a:spLocks noChangeShapeType="1"/>
          </p:cNvSpPr>
          <p:nvPr/>
        </p:nvSpPr>
        <p:spPr bwMode="auto">
          <a:xfrm flipV="1">
            <a:off x="2073275" y="2051050"/>
            <a:ext cx="977900" cy="989013"/>
          </a:xfrm>
          <a:prstGeom prst="line">
            <a:avLst/>
          </a:prstGeom>
          <a:noFill/>
          <a:ln w="25400">
            <a:solidFill>
              <a:srgbClr val="000000"/>
            </a:solidFill>
            <a:round/>
            <a:headEnd type="oval" w="med" len="med"/>
            <a:tailEnd type="triangle" w="lg" len="lg"/>
          </a:ln>
          <a:effectLst/>
        </p:spPr>
        <p:txBody>
          <a:bodyPr/>
          <a:lstStyle/>
          <a:p>
            <a:endParaRPr lang="en-US"/>
          </a:p>
        </p:txBody>
      </p:sp>
      <p:sp>
        <p:nvSpPr>
          <p:cNvPr id="17436" name="Line 28"/>
          <p:cNvSpPr>
            <a:spLocks noChangeShapeType="1"/>
          </p:cNvSpPr>
          <p:nvPr/>
        </p:nvSpPr>
        <p:spPr bwMode="auto">
          <a:xfrm>
            <a:off x="2073275" y="3040063"/>
            <a:ext cx="977900" cy="766762"/>
          </a:xfrm>
          <a:prstGeom prst="line">
            <a:avLst/>
          </a:prstGeom>
          <a:noFill/>
          <a:ln w="25400">
            <a:solidFill>
              <a:srgbClr val="000000"/>
            </a:solidFill>
            <a:round/>
            <a:headEnd type="oval" w="med" len="med"/>
            <a:tailEnd type="triangle" w="lg" len="lg"/>
          </a:ln>
          <a:effectLst/>
        </p:spPr>
        <p:txBody>
          <a:bodyPr/>
          <a:lstStyle/>
          <a:p>
            <a:endParaRPr lang="en-US"/>
          </a:p>
        </p:txBody>
      </p:sp>
      <p:sp>
        <p:nvSpPr>
          <p:cNvPr id="17437" name="Line 29"/>
          <p:cNvSpPr>
            <a:spLocks noChangeShapeType="1"/>
          </p:cNvSpPr>
          <p:nvPr/>
        </p:nvSpPr>
        <p:spPr bwMode="auto">
          <a:xfrm>
            <a:off x="2073275" y="5014913"/>
            <a:ext cx="977900" cy="395287"/>
          </a:xfrm>
          <a:prstGeom prst="line">
            <a:avLst/>
          </a:prstGeom>
          <a:noFill/>
          <a:ln w="25400">
            <a:solidFill>
              <a:srgbClr val="000000"/>
            </a:solidFill>
            <a:round/>
            <a:headEnd type="oval" w="med" len="med"/>
            <a:tailEnd type="triangle" w="lg" len="lg"/>
          </a:ln>
          <a:effectLst/>
        </p:spPr>
        <p:txBody>
          <a:bodyPr/>
          <a:lstStyle/>
          <a:p>
            <a:endParaRPr lang="en-US"/>
          </a:p>
        </p:txBody>
      </p:sp>
      <p:sp>
        <p:nvSpPr>
          <p:cNvPr id="17439" name="Rectangle 31"/>
          <p:cNvSpPr>
            <a:spLocks noChangeArrowheads="1"/>
          </p:cNvSpPr>
          <p:nvPr/>
        </p:nvSpPr>
        <p:spPr bwMode="auto">
          <a:xfrm>
            <a:off x="6096000" y="2133600"/>
            <a:ext cx="2819400" cy="1600200"/>
          </a:xfrm>
          <a:prstGeom prst="rect">
            <a:avLst/>
          </a:prstGeom>
          <a:noFill/>
          <a:ln w="38100">
            <a:solidFill>
              <a:srgbClr val="FF3300"/>
            </a:solidFill>
            <a:miter lim="800000"/>
            <a:headEnd/>
            <a:tailEnd/>
          </a:ln>
          <a:effectLst/>
        </p:spPr>
        <p:txBody>
          <a:bodyPr wrap="none" anchor="ctr"/>
          <a:lstStyle/>
          <a:p>
            <a:endParaRPr lang="en-US"/>
          </a:p>
        </p:txBody>
      </p:sp>
      <p:sp>
        <p:nvSpPr>
          <p:cNvPr id="31" name="Rectangle 31"/>
          <p:cNvSpPr>
            <a:spLocks noChangeArrowheads="1"/>
          </p:cNvSpPr>
          <p:nvPr/>
        </p:nvSpPr>
        <p:spPr bwMode="auto">
          <a:xfrm>
            <a:off x="6324600" y="838200"/>
            <a:ext cx="2286000" cy="1219200"/>
          </a:xfrm>
          <a:prstGeom prst="rect">
            <a:avLst/>
          </a:prstGeom>
          <a:noFill/>
          <a:ln w="38100">
            <a:solidFill>
              <a:srgbClr val="FF3300"/>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39"/>
                                        </p:tgtEl>
                                        <p:attrNameLst>
                                          <p:attrName>style.visibility</p:attrName>
                                        </p:attrNameLst>
                                      </p:cBhvr>
                                      <p:to>
                                        <p:strVal val="visible"/>
                                      </p:to>
                                    </p:set>
                                    <p:anim calcmode="lin" valueType="num">
                                      <p:cBhvr additive="base">
                                        <p:cTn id="13" dur="500" fill="hold"/>
                                        <p:tgtEl>
                                          <p:spTgt spid="17439"/>
                                        </p:tgtEl>
                                        <p:attrNameLst>
                                          <p:attrName>ppt_x</p:attrName>
                                        </p:attrNameLst>
                                      </p:cBhvr>
                                      <p:tavLst>
                                        <p:tav tm="0">
                                          <p:val>
                                            <p:strVal val="0-#ppt_w/2"/>
                                          </p:val>
                                        </p:tav>
                                        <p:tav tm="100000">
                                          <p:val>
                                            <p:strVal val="#ppt_x"/>
                                          </p:val>
                                        </p:tav>
                                      </p:tavLst>
                                    </p:anim>
                                    <p:anim calcmode="lin" valueType="num">
                                      <p:cBhvr additive="base">
                                        <p:cTn id="14" dur="500" fill="hold"/>
                                        <p:tgtEl>
                                          <p:spTgt spid="174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9" grpId="0" animBg="1"/>
      <p:bldP spid="3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185" name="Picture 1"/>
          <p:cNvPicPr>
            <a:picLocks noChangeAspect="1" noChangeArrowheads="1"/>
          </p:cNvPicPr>
          <p:nvPr/>
        </p:nvPicPr>
        <p:blipFill>
          <a:blip r:embed="rId3" cstate="print"/>
          <a:srcRect/>
          <a:stretch>
            <a:fillRect/>
          </a:stretch>
        </p:blipFill>
        <p:spPr bwMode="auto">
          <a:xfrm>
            <a:off x="8214818" y="4038600"/>
            <a:ext cx="929182" cy="914400"/>
          </a:xfrm>
          <a:prstGeom prst="rect">
            <a:avLst/>
          </a:prstGeom>
          <a:noFill/>
          <a:ln w="9525">
            <a:noFill/>
            <a:miter lim="800000"/>
            <a:headEnd/>
            <a:tailEnd/>
          </a:ln>
        </p:spPr>
      </p:pic>
      <p:sp>
        <p:nvSpPr>
          <p:cNvPr id="441346" name="Rectangle 2"/>
          <p:cNvSpPr>
            <a:spLocks noGrp="1" noChangeArrowheads="1"/>
          </p:cNvSpPr>
          <p:nvPr>
            <p:ph type="title"/>
          </p:nvPr>
        </p:nvSpPr>
        <p:spPr/>
        <p:txBody>
          <a:bodyPr/>
          <a:lstStyle/>
          <a:p>
            <a:r>
              <a:rPr lang="en-US" dirty="0"/>
              <a:t>(Some) Desiderata for </a:t>
            </a:r>
            <a:r>
              <a:rPr lang="en-US" dirty="0" smtClean="0"/>
              <a:t>Similarity </a:t>
            </a:r>
            <a:r>
              <a:rPr lang="en-US" dirty="0"/>
              <a:t>Metrics</a:t>
            </a:r>
          </a:p>
        </p:txBody>
      </p:sp>
      <p:sp>
        <p:nvSpPr>
          <p:cNvPr id="441347" name="Rectangle 3"/>
          <p:cNvSpPr>
            <a:spLocks noGrp="1" noChangeArrowheads="1"/>
          </p:cNvSpPr>
          <p:nvPr>
            <p:ph type="body" idx="1"/>
          </p:nvPr>
        </p:nvSpPr>
        <p:spPr/>
        <p:txBody>
          <a:bodyPr/>
          <a:lstStyle/>
          <a:p>
            <a:pPr>
              <a:lnSpc>
                <a:spcPct val="90000"/>
              </a:lnSpc>
            </a:pPr>
            <a:r>
              <a:rPr lang="en-US" sz="2000" dirty="0"/>
              <a:t>Partial matches should be allowed</a:t>
            </a:r>
          </a:p>
          <a:p>
            <a:pPr lvl="1">
              <a:lnSpc>
                <a:spcPct val="90000"/>
              </a:lnSpc>
            </a:pPr>
            <a:r>
              <a:rPr lang="en-US" sz="2000" dirty="0"/>
              <a:t>Can’t throw out a document just because it is missing one of the 20 words in the query..</a:t>
            </a:r>
          </a:p>
          <a:p>
            <a:pPr>
              <a:lnSpc>
                <a:spcPct val="90000"/>
              </a:lnSpc>
            </a:pPr>
            <a:r>
              <a:rPr lang="en-US" sz="2000" dirty="0"/>
              <a:t>Weighted matches should be allowed</a:t>
            </a:r>
          </a:p>
          <a:p>
            <a:pPr lvl="1">
              <a:lnSpc>
                <a:spcPct val="90000"/>
              </a:lnSpc>
            </a:pPr>
            <a:r>
              <a:rPr lang="en-US" sz="2000" dirty="0"/>
              <a:t>If the query is “Red Sponge” a document that just has “red” should be seen to be less relevant than a document that just has the word “Sponge</a:t>
            </a:r>
            <a:r>
              <a:rPr lang="en-US" sz="2000" dirty="0" smtClean="0"/>
              <a:t>”</a:t>
            </a:r>
          </a:p>
          <a:p>
            <a:pPr lvl="2">
              <a:lnSpc>
                <a:spcPct val="90000"/>
              </a:lnSpc>
            </a:pPr>
            <a:r>
              <a:rPr lang="en-US" sz="1800" dirty="0" smtClean="0"/>
              <a:t>But not if we are searching in Sponge Bob’s library…</a:t>
            </a:r>
            <a:endParaRPr lang="en-US" sz="1800" dirty="0"/>
          </a:p>
          <a:p>
            <a:pPr>
              <a:lnSpc>
                <a:spcPct val="90000"/>
              </a:lnSpc>
            </a:pPr>
            <a:r>
              <a:rPr lang="en-US" sz="2000" dirty="0"/>
              <a:t>Relevance (similarity) should not depend on the size!</a:t>
            </a:r>
          </a:p>
          <a:p>
            <a:pPr lvl="1">
              <a:lnSpc>
                <a:spcPct val="90000"/>
              </a:lnSpc>
            </a:pPr>
            <a:r>
              <a:rPr lang="en-US" sz="2000" dirty="0"/>
              <a:t>Doubling the size of a document by concatenating it to itself should not increase its similarity</a:t>
            </a:r>
          </a:p>
          <a:p>
            <a:pPr>
              <a:lnSpc>
                <a:spcPct val="90000"/>
              </a:lnSpc>
            </a:pPr>
            <a:endParaRPr lang="en-US" sz="2000" dirty="0"/>
          </a:p>
        </p:txBody>
      </p:sp>
      <p:sp>
        <p:nvSpPr>
          <p:cNvPr id="441348" name="Text Box 4"/>
          <p:cNvSpPr txBox="1">
            <a:spLocks noChangeArrowheads="1"/>
          </p:cNvSpPr>
          <p:nvPr/>
        </p:nvSpPr>
        <p:spPr bwMode="auto">
          <a:xfrm>
            <a:off x="76200" y="2133600"/>
            <a:ext cx="1755609" cy="461665"/>
          </a:xfrm>
          <a:prstGeom prst="rect">
            <a:avLst/>
          </a:prstGeom>
          <a:solidFill>
            <a:schemeClr val="hlink"/>
          </a:solidFill>
          <a:ln w="9525">
            <a:noFill/>
            <a:miter lim="800000"/>
            <a:headEnd/>
            <a:tailEnd/>
          </a:ln>
          <a:effectLst/>
        </p:spPr>
        <p:txBody>
          <a:bodyPr wrap="none">
            <a:spAutoFit/>
          </a:bodyPr>
          <a:lstStyle/>
          <a:p>
            <a:r>
              <a:rPr lang="en-US" dirty="0">
                <a:solidFill>
                  <a:srgbClr val="3366FF"/>
                </a:solidFill>
              </a:rPr>
              <a:t>Boolean out</a:t>
            </a:r>
            <a:r>
              <a:rPr lang="en-US" dirty="0" smtClean="0">
                <a:solidFill>
                  <a:srgbClr val="3366FF"/>
                </a:solidFill>
              </a:rPr>
              <a:t>.</a:t>
            </a:r>
            <a:endParaRPr lang="en-US" dirty="0">
              <a:solidFill>
                <a:srgbClr val="3366FF"/>
              </a:solidFill>
            </a:endParaRPr>
          </a:p>
        </p:txBody>
      </p:sp>
      <p:sp>
        <p:nvSpPr>
          <p:cNvPr id="441349" name="Text Box 5"/>
          <p:cNvSpPr txBox="1">
            <a:spLocks noChangeArrowheads="1"/>
          </p:cNvSpPr>
          <p:nvPr/>
        </p:nvSpPr>
        <p:spPr bwMode="auto">
          <a:xfrm>
            <a:off x="152400" y="3429000"/>
            <a:ext cx="2989263" cy="822325"/>
          </a:xfrm>
          <a:prstGeom prst="rect">
            <a:avLst/>
          </a:prstGeom>
          <a:solidFill>
            <a:schemeClr val="hlink"/>
          </a:solidFill>
          <a:ln w="9525">
            <a:noFill/>
            <a:miter lim="800000"/>
            <a:headEnd/>
            <a:tailEnd/>
          </a:ln>
          <a:effectLst/>
        </p:spPr>
        <p:txBody>
          <a:bodyPr wrap="none">
            <a:spAutoFit/>
          </a:bodyPr>
          <a:lstStyle/>
          <a:p>
            <a:r>
              <a:rPr lang="en-US">
                <a:solidFill>
                  <a:srgbClr val="3366FF"/>
                </a:solidFill>
              </a:rPr>
              <a:t>Reduce the importance</a:t>
            </a:r>
          </a:p>
          <a:p>
            <a:r>
              <a:rPr lang="en-US">
                <a:solidFill>
                  <a:srgbClr val="3366FF"/>
                </a:solidFill>
              </a:rPr>
              <a:t>Of common words</a:t>
            </a:r>
          </a:p>
        </p:txBody>
      </p:sp>
      <p:sp>
        <p:nvSpPr>
          <p:cNvPr id="441350" name="Text Box 6"/>
          <p:cNvSpPr txBox="1">
            <a:spLocks noChangeArrowheads="1"/>
          </p:cNvSpPr>
          <p:nvPr/>
        </p:nvSpPr>
        <p:spPr bwMode="auto">
          <a:xfrm>
            <a:off x="228600" y="5029200"/>
            <a:ext cx="2247900" cy="822325"/>
          </a:xfrm>
          <a:prstGeom prst="rect">
            <a:avLst/>
          </a:prstGeom>
          <a:solidFill>
            <a:schemeClr val="hlink"/>
          </a:solidFill>
          <a:ln w="9525">
            <a:noFill/>
            <a:miter lim="800000"/>
            <a:headEnd/>
            <a:tailEnd/>
          </a:ln>
          <a:effectLst/>
        </p:spPr>
        <p:txBody>
          <a:bodyPr wrap="none">
            <a:spAutoFit/>
          </a:bodyPr>
          <a:lstStyle/>
          <a:p>
            <a:r>
              <a:rPr lang="en-US">
                <a:solidFill>
                  <a:srgbClr val="3366FF"/>
                </a:solidFill>
              </a:rPr>
              <a:t>Normalize the </a:t>
            </a:r>
          </a:p>
          <a:p>
            <a:r>
              <a:rPr lang="en-US">
                <a:solidFill>
                  <a:srgbClr val="3366FF"/>
                </a:solidFill>
              </a:rPr>
              <a:t>Document Sizes</a:t>
            </a:r>
            <a:r>
              <a:rPr lang="en-US"/>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Similairty</a:t>
            </a:r>
            <a:r>
              <a:rPr lang="en-US" dirty="0" smtClean="0"/>
              <a:t> Models/ Metrics we will look at</a:t>
            </a:r>
            <a:endParaRPr lang="en-US" dirty="0"/>
          </a:p>
        </p:txBody>
      </p:sp>
      <p:sp>
        <p:nvSpPr>
          <p:cNvPr id="3" name="Content Placeholder 2"/>
          <p:cNvSpPr>
            <a:spLocks noGrp="1"/>
          </p:cNvSpPr>
          <p:nvPr>
            <p:ph sz="half" idx="1"/>
          </p:nvPr>
        </p:nvSpPr>
        <p:spPr>
          <a:xfrm>
            <a:off x="1447800" y="1905000"/>
            <a:ext cx="2971800" cy="1905000"/>
          </a:xfrm>
          <a:solidFill>
            <a:schemeClr val="bg2">
              <a:lumMod val="10000"/>
              <a:lumOff val="90000"/>
            </a:schemeClr>
          </a:solidFill>
        </p:spPr>
        <p:txBody>
          <a:bodyPr/>
          <a:lstStyle/>
          <a:p>
            <a:r>
              <a:rPr lang="en-US" dirty="0" smtClean="0"/>
              <a:t>Models</a:t>
            </a:r>
          </a:p>
          <a:p>
            <a:pPr lvl="1"/>
            <a:r>
              <a:rPr lang="en-US" dirty="0" smtClean="0"/>
              <a:t>Set</a:t>
            </a:r>
          </a:p>
          <a:p>
            <a:pPr lvl="1"/>
            <a:r>
              <a:rPr lang="en-US" dirty="0" smtClean="0"/>
              <a:t>Bag</a:t>
            </a:r>
          </a:p>
          <a:p>
            <a:pPr lvl="1"/>
            <a:r>
              <a:rPr lang="en-US" dirty="0" smtClean="0"/>
              <a:t>Vector</a:t>
            </a:r>
          </a:p>
        </p:txBody>
      </p:sp>
      <p:sp>
        <p:nvSpPr>
          <p:cNvPr id="4" name="Content Placeholder 3"/>
          <p:cNvSpPr>
            <a:spLocks noGrp="1"/>
          </p:cNvSpPr>
          <p:nvPr>
            <p:ph sz="half" idx="2"/>
          </p:nvPr>
        </p:nvSpPr>
        <p:spPr>
          <a:xfrm>
            <a:off x="3505200" y="4800600"/>
            <a:ext cx="2971800" cy="1600200"/>
          </a:xfrm>
          <a:solidFill>
            <a:schemeClr val="accent2">
              <a:lumMod val="90000"/>
            </a:schemeClr>
          </a:solidFill>
        </p:spPr>
        <p:txBody>
          <a:bodyPr/>
          <a:lstStyle/>
          <a:p>
            <a:r>
              <a:rPr lang="en-US" dirty="0" smtClean="0"/>
              <a:t>Adjustments</a:t>
            </a:r>
          </a:p>
          <a:p>
            <a:pPr lvl="1"/>
            <a:r>
              <a:rPr lang="en-US" dirty="0" smtClean="0"/>
              <a:t>Normalization</a:t>
            </a:r>
          </a:p>
          <a:p>
            <a:pPr lvl="1"/>
            <a:r>
              <a:rPr lang="en-US" dirty="0" err="1" smtClean="0"/>
              <a:t>Tf</a:t>
            </a:r>
            <a:r>
              <a:rPr lang="en-US" dirty="0" smtClean="0"/>
              <a:t>/</a:t>
            </a:r>
            <a:r>
              <a:rPr lang="en-US" dirty="0" err="1" smtClean="0"/>
              <a:t>idf</a:t>
            </a:r>
            <a:endParaRPr lang="en-US" dirty="0"/>
          </a:p>
        </p:txBody>
      </p:sp>
      <p:sp>
        <p:nvSpPr>
          <p:cNvPr id="5" name="Content Placeholder 2"/>
          <p:cNvSpPr txBox="1">
            <a:spLocks/>
          </p:cNvSpPr>
          <p:nvPr/>
        </p:nvSpPr>
        <p:spPr bwMode="auto">
          <a:xfrm>
            <a:off x="5867400" y="1828800"/>
            <a:ext cx="2971800" cy="1981200"/>
          </a:xfrm>
          <a:prstGeom prst="rect">
            <a:avLst/>
          </a:prstGeom>
          <a:solidFill>
            <a:schemeClr val="tx2">
              <a:lumMod val="40000"/>
              <a:lumOff val="60000"/>
            </a:schemeClr>
          </a:solidFill>
          <a:ln w="9525">
            <a:noFill/>
            <a:miter lim="800000"/>
            <a:headEnd/>
            <a:tailEnd/>
          </a:ln>
          <a:effectLst/>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Pct val="50000"/>
              <a:buFont typeface="Monotype Sorts" pitchFamily="2" charset="2"/>
              <a:buChar char="n"/>
              <a:tabLst/>
              <a:defRPr/>
            </a:pPr>
            <a:r>
              <a:rPr kumimoji="1" lang="en-US" sz="2800" b="0" i="0" u="none" strike="noStrike" kern="0" cap="none" spc="0" normalizeH="0" baseline="0" noProof="0" dirty="0" smtClean="0">
                <a:ln>
                  <a:noFill/>
                </a:ln>
                <a:solidFill>
                  <a:schemeClr val="tx1"/>
                </a:solidFill>
                <a:effectLst/>
                <a:uLnTx/>
                <a:uFillTx/>
                <a:latin typeface="+mn-lt"/>
                <a:ea typeface="+mn-ea"/>
                <a:cs typeface="+mn-cs"/>
              </a:rPr>
              <a:t>Metrics</a:t>
            </a:r>
          </a:p>
          <a:p>
            <a:pPr marL="742950" marR="0" lvl="1" indent="-285750" algn="l" defTabSz="914400" rtl="0" eaLnBrk="0" fontAlgn="base" latinLnBrk="0" hangingPunct="0">
              <a:lnSpc>
                <a:spcPct val="100000"/>
              </a:lnSpc>
              <a:spcBef>
                <a:spcPct val="20000"/>
              </a:spcBef>
              <a:spcAft>
                <a:spcPct val="0"/>
              </a:spcAft>
              <a:buClr>
                <a:schemeClr val="tx2"/>
              </a:buClr>
              <a:buSzPct val="75000"/>
              <a:buFont typeface="Monotype Sorts" pitchFamily="2" charset="2"/>
              <a:buChar char="u"/>
              <a:tabLst/>
              <a:defRPr/>
            </a:pPr>
            <a:r>
              <a:rPr kumimoji="1" lang="en-US" sz="2400" b="0" i="0" u="none" strike="noStrike" kern="0" cap="none" spc="0" normalizeH="0" baseline="0" noProof="0" dirty="0" smtClean="0">
                <a:ln>
                  <a:noFill/>
                </a:ln>
                <a:solidFill>
                  <a:schemeClr val="tx1"/>
                </a:solidFill>
                <a:effectLst/>
                <a:uLnTx/>
                <a:uFillTx/>
                <a:latin typeface="+mn-lt"/>
              </a:rPr>
              <a:t>Boolean</a:t>
            </a:r>
          </a:p>
          <a:p>
            <a:pPr marL="742950" marR="0" lvl="1" indent="-285750" algn="l" defTabSz="914400" rtl="0" eaLnBrk="0" fontAlgn="base" latinLnBrk="0" hangingPunct="0">
              <a:lnSpc>
                <a:spcPct val="100000"/>
              </a:lnSpc>
              <a:spcBef>
                <a:spcPct val="20000"/>
              </a:spcBef>
              <a:spcAft>
                <a:spcPct val="0"/>
              </a:spcAft>
              <a:buClr>
                <a:schemeClr val="tx2"/>
              </a:buClr>
              <a:buSzPct val="75000"/>
              <a:buFont typeface="Monotype Sorts" pitchFamily="2" charset="2"/>
              <a:buChar char="u"/>
              <a:tabLst/>
              <a:defRPr/>
            </a:pPr>
            <a:r>
              <a:rPr kumimoji="1" lang="en-US" sz="2400" b="0" i="0" u="none" strike="noStrike" kern="0" cap="none" spc="0" normalizeH="0" baseline="0" noProof="0" dirty="0" err="1" smtClean="0">
                <a:ln>
                  <a:noFill/>
                </a:ln>
                <a:solidFill>
                  <a:schemeClr val="tx1"/>
                </a:solidFill>
                <a:effectLst/>
                <a:uLnTx/>
                <a:uFillTx/>
                <a:latin typeface="+mn-lt"/>
              </a:rPr>
              <a:t>Jaccard</a:t>
            </a:r>
            <a:endParaRPr kumimoji="1" lang="en-US" sz="24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0" fontAlgn="base" latinLnBrk="0" hangingPunct="0">
              <a:lnSpc>
                <a:spcPct val="100000"/>
              </a:lnSpc>
              <a:spcBef>
                <a:spcPct val="20000"/>
              </a:spcBef>
              <a:spcAft>
                <a:spcPct val="0"/>
              </a:spcAft>
              <a:buClr>
                <a:schemeClr val="tx2"/>
              </a:buClr>
              <a:buSzPct val="75000"/>
              <a:buFont typeface="Monotype Sorts" pitchFamily="2" charset="2"/>
              <a:buChar char="u"/>
              <a:tabLst/>
              <a:defRPr/>
            </a:pPr>
            <a:r>
              <a:rPr kumimoji="1" lang="en-US" sz="2400" b="0" i="0" u="none" strike="noStrike" kern="0" cap="none" spc="0" normalizeH="0" baseline="0" noProof="0" dirty="0" smtClean="0">
                <a:ln>
                  <a:noFill/>
                </a:ln>
                <a:solidFill>
                  <a:schemeClr val="tx1"/>
                </a:solidFill>
                <a:effectLst/>
                <a:uLnTx/>
                <a:uFillTx/>
                <a:latin typeface="+mn-lt"/>
              </a:rPr>
              <a:t>Vector</a:t>
            </a:r>
            <a:endParaRPr kumimoji="1" lang="en-US" sz="2400" b="0" i="0" u="none" strike="noStrike" kern="0" cap="none" spc="0" normalizeH="0" baseline="0" noProof="0" dirty="0">
              <a:ln>
                <a:noFill/>
              </a:ln>
              <a:solidFill>
                <a:schemeClr val="tx1"/>
              </a:solidFill>
              <a:effectLst/>
              <a:uLnTx/>
              <a:uFillTx/>
              <a:latin typeface="+mn-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152400" y="304800"/>
            <a:ext cx="8991600" cy="685800"/>
          </a:xfrm>
          <a:prstGeom prst="rect">
            <a:avLst/>
          </a:prstGeom>
          <a:noFill/>
          <a:ln w="9525">
            <a:noFill/>
            <a:miter lim="800000"/>
            <a:headEnd/>
            <a:tailEnd/>
          </a:ln>
          <a:effectLst/>
        </p:spPr>
        <p:txBody>
          <a:bodyPr lIns="92075" tIns="46038" rIns="92075" bIns="46038" anchor="ctr"/>
          <a:lstStyle/>
          <a:p>
            <a:pPr algn="ctr">
              <a:lnSpc>
                <a:spcPct val="70000"/>
              </a:lnSpc>
            </a:pPr>
            <a:r>
              <a:rPr kumimoji="1" lang="pt-BR" sz="3600" b="1" dirty="0">
                <a:solidFill>
                  <a:schemeClr val="tx2"/>
                </a:solidFill>
                <a:latin typeface="Arial Narrow" pitchFamily="34" charset="0"/>
              </a:rPr>
              <a:t>The Boolean </a:t>
            </a:r>
            <a:r>
              <a:rPr kumimoji="1" lang="pt-BR" sz="3600" b="1" dirty="0" smtClean="0">
                <a:solidFill>
                  <a:schemeClr val="tx2"/>
                </a:solidFill>
                <a:latin typeface="Arial Narrow" pitchFamily="34" charset="0"/>
              </a:rPr>
              <a:t>Model</a:t>
            </a:r>
          </a:p>
          <a:p>
            <a:pPr algn="ctr">
              <a:lnSpc>
                <a:spcPct val="70000"/>
              </a:lnSpc>
            </a:pPr>
            <a:r>
              <a:rPr kumimoji="1" lang="pt-BR" sz="3600" b="1" dirty="0" smtClean="0">
                <a:solidFill>
                  <a:schemeClr val="tx2"/>
                </a:solidFill>
                <a:latin typeface="Arial Narrow" pitchFamily="34" charset="0"/>
              </a:rPr>
              <a:t>(set representation for documents and queries)</a:t>
            </a:r>
            <a:endParaRPr kumimoji="1" lang="pt-BR" sz="4800" b="1" dirty="0">
              <a:solidFill>
                <a:schemeClr val="tx2"/>
              </a:solidFill>
              <a:latin typeface="Arial Narrow" pitchFamily="34" charset="0"/>
            </a:endParaRPr>
          </a:p>
        </p:txBody>
      </p:sp>
      <p:sp>
        <p:nvSpPr>
          <p:cNvPr id="166915" name="Rectangle 3"/>
          <p:cNvSpPr>
            <a:spLocks noChangeArrowheads="1"/>
          </p:cNvSpPr>
          <p:nvPr/>
        </p:nvSpPr>
        <p:spPr bwMode="auto">
          <a:xfrm>
            <a:off x="457200" y="1143000"/>
            <a:ext cx="8686800" cy="4114800"/>
          </a:xfrm>
          <a:prstGeom prst="rect">
            <a:avLst/>
          </a:prstGeom>
          <a:noFill/>
          <a:ln w="9525">
            <a:noFill/>
            <a:miter lim="800000"/>
            <a:headEnd/>
            <a:tailEnd/>
          </a:ln>
          <a:effectLst/>
        </p:spPr>
        <p:txBody>
          <a:bodyPr lIns="92075" tIns="46038" rIns="92075" bIns="46038"/>
          <a:lstStyle/>
          <a:p>
            <a:pPr marL="342900" indent="-342900">
              <a:spcBef>
                <a:spcPct val="20000"/>
              </a:spcBef>
              <a:buClr>
                <a:schemeClr val="hlink"/>
              </a:buClr>
              <a:buSzPct val="50000"/>
              <a:buFont typeface="Monotype Sorts" pitchFamily="2" charset="2"/>
              <a:buChar char="n"/>
            </a:pPr>
            <a:r>
              <a:rPr kumimoji="1" lang="pt-BR" sz="2800">
                <a:latin typeface="Arial" charset="0"/>
              </a:rPr>
              <a:t>Simple model based on set theory</a:t>
            </a:r>
          </a:p>
          <a:p>
            <a:pPr marL="742950" lvl="1" indent="-285750">
              <a:spcBef>
                <a:spcPct val="20000"/>
              </a:spcBef>
              <a:buClr>
                <a:schemeClr val="tx2"/>
              </a:buClr>
              <a:buSzPct val="75000"/>
              <a:buFont typeface="Monotype Sorts" pitchFamily="2" charset="2"/>
              <a:buChar char="u"/>
            </a:pPr>
            <a:r>
              <a:rPr kumimoji="1" lang="pt-BR" sz="2600">
                <a:latin typeface="Arial" charset="0"/>
              </a:rPr>
              <a:t>Documents as </a:t>
            </a:r>
            <a:r>
              <a:rPr kumimoji="1" lang="pt-BR" sz="2600" i="1">
                <a:latin typeface="Arial" charset="0"/>
              </a:rPr>
              <a:t>sets</a:t>
            </a:r>
            <a:r>
              <a:rPr kumimoji="1" lang="pt-BR" sz="2600">
                <a:latin typeface="Arial" charset="0"/>
              </a:rPr>
              <a:t> of keywords</a:t>
            </a:r>
          </a:p>
          <a:p>
            <a:pPr marL="342900" indent="-342900">
              <a:spcBef>
                <a:spcPct val="20000"/>
              </a:spcBef>
              <a:buClr>
                <a:schemeClr val="hlink"/>
              </a:buClr>
              <a:buSzPct val="50000"/>
              <a:buFont typeface="Monotype Sorts" pitchFamily="2" charset="2"/>
              <a:buChar char="n"/>
            </a:pPr>
            <a:r>
              <a:rPr kumimoji="1" lang="pt-BR" sz="2800">
                <a:latin typeface="Arial" charset="0"/>
              </a:rPr>
              <a:t>Queries specified as boolean expressions </a:t>
            </a:r>
          </a:p>
          <a:p>
            <a:pPr marL="742950" lvl="1" indent="-285750">
              <a:spcBef>
                <a:spcPct val="20000"/>
              </a:spcBef>
              <a:buClr>
                <a:schemeClr val="tx2"/>
              </a:buClr>
              <a:buSzPct val="75000"/>
              <a:buFont typeface="Monotype Sorts" pitchFamily="2" charset="2"/>
              <a:buChar char="u"/>
            </a:pPr>
            <a:r>
              <a:rPr kumimoji="1" lang="pt-BR" sz="2600" i="1">
                <a:latin typeface="Arial" charset="0"/>
              </a:rPr>
              <a:t>q = ka  </a:t>
            </a:r>
            <a:r>
              <a:rPr kumimoji="1" lang="pt-BR" sz="2600">
                <a:latin typeface="Arial" charset="0"/>
                <a:sym typeface="Symbol" pitchFamily="18" charset="2"/>
              </a:rPr>
              <a:t>  </a:t>
            </a:r>
            <a:r>
              <a:rPr kumimoji="1" lang="pt-BR" sz="2600" i="1">
                <a:latin typeface="Arial" charset="0"/>
                <a:sym typeface="Symbol" pitchFamily="18" charset="2"/>
              </a:rPr>
              <a:t>(kb  </a:t>
            </a:r>
            <a:r>
              <a:rPr kumimoji="1" lang="pt-BR" sz="2600">
                <a:latin typeface="Arial" charset="0"/>
                <a:sym typeface="Symbol" pitchFamily="18" charset="2"/>
              </a:rPr>
              <a:t>  </a:t>
            </a:r>
            <a:r>
              <a:rPr kumimoji="1" lang="pt-BR" sz="2600" i="1">
                <a:latin typeface="Arial" charset="0"/>
                <a:sym typeface="Symbol" pitchFamily="18" charset="2"/>
              </a:rPr>
              <a:t>kc)</a:t>
            </a:r>
            <a:endParaRPr kumimoji="1" lang="pt-BR" sz="2600">
              <a:latin typeface="Arial" charset="0"/>
            </a:endParaRPr>
          </a:p>
          <a:p>
            <a:pPr marL="1143000" lvl="2" indent="-228600">
              <a:spcBef>
                <a:spcPct val="20000"/>
              </a:spcBef>
              <a:buClr>
                <a:schemeClr val="hlink"/>
              </a:buClr>
              <a:buSzPct val="65000"/>
              <a:buFont typeface="Monotype Sorts" pitchFamily="2" charset="2"/>
              <a:buChar char="F"/>
            </a:pPr>
            <a:r>
              <a:rPr kumimoji="1" lang="pt-BR">
                <a:latin typeface="Arial" charset="0"/>
              </a:rPr>
              <a:t>precise semantics</a:t>
            </a:r>
          </a:p>
          <a:p>
            <a:pPr marL="342900" indent="-342900">
              <a:spcBef>
                <a:spcPct val="20000"/>
              </a:spcBef>
              <a:buClr>
                <a:schemeClr val="hlink"/>
              </a:buClr>
              <a:buSzPct val="50000"/>
              <a:buFont typeface="Monotype Sorts" pitchFamily="2" charset="2"/>
              <a:buChar char="n"/>
            </a:pPr>
            <a:r>
              <a:rPr kumimoji="1" lang="pt-BR" sz="2800">
                <a:latin typeface="Arial" charset="0"/>
              </a:rPr>
              <a:t>Terms are either present or absent. Thus,                 </a:t>
            </a:r>
            <a:r>
              <a:rPr kumimoji="1" lang="pt-BR" sz="2800" i="1">
                <a:latin typeface="Arial" charset="0"/>
              </a:rPr>
              <a:t>wij </a:t>
            </a:r>
            <a:r>
              <a:rPr kumimoji="1" lang="pt-BR" sz="2800" i="1">
                <a:latin typeface="Arial" charset="0"/>
                <a:sym typeface="Symbol" pitchFamily="18" charset="2"/>
              </a:rPr>
              <a:t>  {0,1}</a:t>
            </a:r>
            <a:endParaRPr kumimoji="1" lang="pt-BR" sz="2800">
              <a:latin typeface="Arial" charset="0"/>
            </a:endParaRPr>
          </a:p>
          <a:p>
            <a:pPr marL="342900" indent="-342900">
              <a:spcBef>
                <a:spcPct val="20000"/>
              </a:spcBef>
              <a:buClr>
                <a:schemeClr val="hlink"/>
              </a:buClr>
              <a:buSzPct val="50000"/>
              <a:buFont typeface="Monotype Sorts" pitchFamily="2" charset="2"/>
              <a:buChar char="n"/>
            </a:pPr>
            <a:r>
              <a:rPr kumimoji="1" lang="pt-BR" sz="2800">
                <a:latin typeface="Arial" charset="0"/>
              </a:rPr>
              <a:t>Consider</a:t>
            </a:r>
          </a:p>
          <a:p>
            <a:pPr marL="742950" lvl="1" indent="-285750">
              <a:spcBef>
                <a:spcPct val="20000"/>
              </a:spcBef>
              <a:buClr>
                <a:schemeClr val="tx2"/>
              </a:buClr>
              <a:buSzPct val="75000"/>
              <a:buFont typeface="Monotype Sorts" pitchFamily="2" charset="2"/>
              <a:buChar char="u"/>
            </a:pPr>
            <a:r>
              <a:rPr kumimoji="1" lang="pt-BR" sz="2600" i="1">
                <a:latin typeface="Arial" charset="0"/>
              </a:rPr>
              <a:t>q = ka  </a:t>
            </a:r>
            <a:r>
              <a:rPr kumimoji="1" lang="pt-BR" sz="2600">
                <a:latin typeface="Arial" charset="0"/>
                <a:sym typeface="Symbol" pitchFamily="18" charset="2"/>
              </a:rPr>
              <a:t>  </a:t>
            </a:r>
            <a:r>
              <a:rPr kumimoji="1" lang="pt-BR" sz="2600" i="1">
                <a:latin typeface="Arial" charset="0"/>
                <a:sym typeface="Symbol" pitchFamily="18" charset="2"/>
              </a:rPr>
              <a:t>(kb  </a:t>
            </a:r>
            <a:r>
              <a:rPr kumimoji="1" lang="pt-BR" sz="2600">
                <a:latin typeface="Arial" charset="0"/>
                <a:sym typeface="Symbol" pitchFamily="18" charset="2"/>
              </a:rPr>
              <a:t>  </a:t>
            </a:r>
            <a:r>
              <a:rPr kumimoji="1" lang="pt-BR" sz="2600" i="1">
                <a:latin typeface="Arial" charset="0"/>
                <a:sym typeface="Symbol" pitchFamily="18" charset="2"/>
              </a:rPr>
              <a:t>kc)</a:t>
            </a:r>
          </a:p>
          <a:p>
            <a:pPr marL="742950" lvl="1" indent="-285750">
              <a:spcBef>
                <a:spcPct val="20000"/>
              </a:spcBef>
              <a:buClr>
                <a:schemeClr val="tx2"/>
              </a:buClr>
              <a:buSzPct val="75000"/>
              <a:buFont typeface="Monotype Sorts" pitchFamily="2" charset="2"/>
              <a:buChar char="u"/>
            </a:pPr>
            <a:r>
              <a:rPr kumimoji="1" lang="pt-BR" sz="2600" i="1">
                <a:latin typeface="Arial" charset="0"/>
                <a:sym typeface="Symbol" pitchFamily="18" charset="2"/>
              </a:rPr>
              <a:t>vec(qdnf)  =  (1,1,1)  </a:t>
            </a:r>
            <a:r>
              <a:rPr kumimoji="1" lang="pt-BR" sz="2600">
                <a:latin typeface="Arial" charset="0"/>
                <a:sym typeface="Symbol" pitchFamily="18" charset="2"/>
              </a:rPr>
              <a:t>  </a:t>
            </a:r>
            <a:r>
              <a:rPr kumimoji="1" lang="pt-BR" sz="2600" i="1">
                <a:latin typeface="Arial" charset="0"/>
                <a:sym typeface="Symbol" pitchFamily="18" charset="2"/>
              </a:rPr>
              <a:t>(1,1,0)  </a:t>
            </a:r>
            <a:r>
              <a:rPr kumimoji="1" lang="pt-BR" sz="2600">
                <a:latin typeface="Arial" charset="0"/>
                <a:sym typeface="Symbol" pitchFamily="18" charset="2"/>
              </a:rPr>
              <a:t>  </a:t>
            </a:r>
            <a:r>
              <a:rPr kumimoji="1" lang="pt-BR" sz="2600" i="1">
                <a:latin typeface="Arial" charset="0"/>
                <a:sym typeface="Symbol" pitchFamily="18" charset="2"/>
              </a:rPr>
              <a:t>(1,0,0)</a:t>
            </a:r>
          </a:p>
          <a:p>
            <a:pPr marL="742950" lvl="1" indent="-285750">
              <a:spcBef>
                <a:spcPct val="20000"/>
              </a:spcBef>
              <a:buClr>
                <a:schemeClr val="tx2"/>
              </a:buClr>
              <a:buSzPct val="75000"/>
              <a:buFont typeface="Monotype Sorts" pitchFamily="2" charset="2"/>
              <a:buChar char="u"/>
            </a:pPr>
            <a:r>
              <a:rPr kumimoji="1" lang="pt-BR" sz="2600" i="1">
                <a:latin typeface="Arial" charset="0"/>
                <a:sym typeface="Symbol" pitchFamily="18" charset="2"/>
              </a:rPr>
              <a:t>vec(qcc) = (1,1,0)  </a:t>
            </a:r>
            <a:r>
              <a:rPr kumimoji="1" lang="pt-BR" sz="2600">
                <a:latin typeface="Arial" charset="0"/>
                <a:sym typeface="Symbol" pitchFamily="18" charset="2"/>
              </a:rPr>
              <a:t>is a conjunctive component</a:t>
            </a:r>
            <a:endParaRPr kumimoji="1" lang="pt-BR" sz="2600" i="1">
              <a:latin typeface="Arial" charset="0"/>
            </a:endParaRPr>
          </a:p>
          <a:p>
            <a:pPr marL="742950" lvl="1" indent="-285750">
              <a:spcBef>
                <a:spcPct val="20000"/>
              </a:spcBef>
              <a:buClr>
                <a:schemeClr val="tx2"/>
              </a:buClr>
              <a:buSzPct val="75000"/>
              <a:buFont typeface="Monotype Sorts" pitchFamily="2" charset="2"/>
              <a:buChar char="u"/>
            </a:pPr>
            <a:endParaRPr kumimoji="1" lang="pt-BR" sz="2600">
              <a:latin typeface="Arial" charset="0"/>
            </a:endParaRPr>
          </a:p>
        </p:txBody>
      </p:sp>
      <p:sp>
        <p:nvSpPr>
          <p:cNvPr id="166916" name="AutoShape 4"/>
          <p:cNvSpPr>
            <a:spLocks noChangeArrowheads="1"/>
          </p:cNvSpPr>
          <p:nvPr/>
        </p:nvSpPr>
        <p:spPr bwMode="auto">
          <a:xfrm>
            <a:off x="6096000" y="4038600"/>
            <a:ext cx="2667000" cy="1219200"/>
          </a:xfrm>
          <a:prstGeom prst="wedgeRectCallout">
            <a:avLst>
              <a:gd name="adj1" fmla="val -66130"/>
              <a:gd name="adj2" fmla="val 81639"/>
            </a:avLst>
          </a:prstGeom>
          <a:solidFill>
            <a:schemeClr val="accent1"/>
          </a:solidFill>
          <a:ln w="9525">
            <a:solidFill>
              <a:schemeClr val="tx1"/>
            </a:solidFill>
            <a:miter lim="800000"/>
            <a:headEnd/>
            <a:tailEnd/>
          </a:ln>
          <a:effectLst/>
        </p:spPr>
        <p:txBody>
          <a:bodyPr/>
          <a:lstStyle/>
          <a:p>
            <a:pPr algn="ctr"/>
            <a:r>
              <a:rPr lang="en-US" sz="2000" dirty="0"/>
              <a:t>AI Folks: This is DNF as against CNF which you used in 471</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p:cNvSpPr>
          <p:nvPr/>
        </p:nvSpPr>
        <p:spPr bwMode="auto">
          <a:xfrm>
            <a:off x="914400" y="304800"/>
            <a:ext cx="6858000" cy="685800"/>
          </a:xfrm>
          <a:prstGeom prst="rect">
            <a:avLst/>
          </a:prstGeom>
          <a:noFill/>
          <a:ln w="9525">
            <a:noFill/>
            <a:miter lim="800000"/>
            <a:headEnd/>
            <a:tailEnd/>
          </a:ln>
          <a:effectLst/>
        </p:spPr>
        <p:txBody>
          <a:bodyPr lIns="92075" tIns="46038" rIns="92075" bIns="46038" anchor="ctr"/>
          <a:lstStyle/>
          <a:p>
            <a:pPr algn="ctr">
              <a:lnSpc>
                <a:spcPct val="70000"/>
              </a:lnSpc>
            </a:pPr>
            <a:r>
              <a:rPr kumimoji="1" lang="pt-BR" sz="3600" b="1">
                <a:solidFill>
                  <a:schemeClr val="tx2"/>
                </a:solidFill>
                <a:latin typeface="Arial Narrow" pitchFamily="34" charset="0"/>
              </a:rPr>
              <a:t>The Boolean Model</a:t>
            </a:r>
            <a:endParaRPr kumimoji="1" lang="pt-BR" sz="4800" b="1">
              <a:solidFill>
                <a:schemeClr val="tx2"/>
              </a:solidFill>
              <a:latin typeface="Arial Narrow" pitchFamily="34" charset="0"/>
            </a:endParaRPr>
          </a:p>
        </p:txBody>
      </p:sp>
      <p:sp>
        <p:nvSpPr>
          <p:cNvPr id="167939" name="Rectangle 3"/>
          <p:cNvSpPr>
            <a:spLocks noChangeArrowheads="1"/>
          </p:cNvSpPr>
          <p:nvPr/>
        </p:nvSpPr>
        <p:spPr bwMode="auto">
          <a:xfrm>
            <a:off x="457200" y="1828800"/>
            <a:ext cx="8686800" cy="1600200"/>
          </a:xfrm>
          <a:prstGeom prst="rect">
            <a:avLst/>
          </a:prstGeom>
          <a:noFill/>
          <a:ln w="9525">
            <a:noFill/>
            <a:miter lim="800000"/>
            <a:headEnd/>
            <a:tailEnd/>
          </a:ln>
          <a:effectLst/>
        </p:spPr>
        <p:txBody>
          <a:bodyPr lIns="92075" tIns="46038" rIns="92075" bIns="46038"/>
          <a:lstStyle/>
          <a:p>
            <a:pPr marL="342900" indent="-342900">
              <a:spcBef>
                <a:spcPct val="20000"/>
              </a:spcBef>
              <a:buClr>
                <a:schemeClr val="hlink"/>
              </a:buClr>
              <a:buSzPct val="50000"/>
              <a:buFont typeface="Monotype Sorts" pitchFamily="2" charset="2"/>
              <a:buChar char="n"/>
            </a:pPr>
            <a:r>
              <a:rPr kumimoji="1" lang="pt-BR" sz="2800" i="1">
                <a:latin typeface="Arial" charset="0"/>
              </a:rPr>
              <a:t>q = ka  </a:t>
            </a:r>
            <a:r>
              <a:rPr kumimoji="1" lang="pt-BR" sz="2800">
                <a:latin typeface="Arial" charset="0"/>
                <a:sym typeface="Symbol" pitchFamily="18" charset="2"/>
              </a:rPr>
              <a:t>  </a:t>
            </a:r>
            <a:r>
              <a:rPr kumimoji="1" lang="pt-BR" sz="2800" i="1">
                <a:latin typeface="Arial" charset="0"/>
                <a:sym typeface="Symbol" pitchFamily="18" charset="2"/>
              </a:rPr>
              <a:t>(kb  </a:t>
            </a:r>
            <a:r>
              <a:rPr kumimoji="1" lang="pt-BR" sz="2800">
                <a:latin typeface="Arial" charset="0"/>
                <a:sym typeface="Symbol" pitchFamily="18" charset="2"/>
              </a:rPr>
              <a:t>  </a:t>
            </a:r>
            <a:r>
              <a:rPr kumimoji="1" lang="pt-BR" sz="2800" i="1">
                <a:latin typeface="Arial" charset="0"/>
                <a:sym typeface="Symbol" pitchFamily="18" charset="2"/>
              </a:rPr>
              <a:t>kc)</a:t>
            </a:r>
            <a:r>
              <a:rPr kumimoji="1" lang="pt-BR" sz="2800">
                <a:latin typeface="Arial" charset="0"/>
              </a:rPr>
              <a:t> </a:t>
            </a:r>
          </a:p>
          <a:p>
            <a:pPr marL="342900" indent="-342900">
              <a:spcBef>
                <a:spcPct val="20000"/>
              </a:spcBef>
              <a:buClr>
                <a:schemeClr val="hlink"/>
              </a:buClr>
              <a:buSzPct val="50000"/>
              <a:buFont typeface="Monotype Sorts" pitchFamily="2" charset="2"/>
              <a:buChar char="n"/>
            </a:pPr>
            <a:endParaRPr kumimoji="1" lang="pt-BR" sz="2800">
              <a:latin typeface="Arial" charset="0"/>
            </a:endParaRPr>
          </a:p>
          <a:p>
            <a:pPr marL="342900" indent="-342900">
              <a:spcBef>
                <a:spcPct val="20000"/>
              </a:spcBef>
              <a:buClr>
                <a:schemeClr val="hlink"/>
              </a:buClr>
              <a:buSzPct val="50000"/>
              <a:buFont typeface="Monotype Sorts" pitchFamily="2" charset="2"/>
              <a:buChar char="n"/>
            </a:pPr>
            <a:endParaRPr kumimoji="1" lang="pt-BR" sz="2800">
              <a:latin typeface="Arial" charset="0"/>
            </a:endParaRPr>
          </a:p>
          <a:p>
            <a:pPr marL="342900" indent="-342900">
              <a:spcBef>
                <a:spcPct val="20000"/>
              </a:spcBef>
              <a:buClr>
                <a:schemeClr val="hlink"/>
              </a:buClr>
              <a:buSzPct val="50000"/>
              <a:buFont typeface="Monotype Sorts" pitchFamily="2" charset="2"/>
              <a:buChar char="n"/>
            </a:pPr>
            <a:endParaRPr kumimoji="1" lang="pt-BR" sz="2800">
              <a:latin typeface="Arial" charset="0"/>
            </a:endParaRPr>
          </a:p>
          <a:p>
            <a:pPr marL="342900" indent="-342900">
              <a:spcBef>
                <a:spcPct val="20000"/>
              </a:spcBef>
              <a:buClr>
                <a:schemeClr val="hlink"/>
              </a:buClr>
              <a:buSzPct val="50000"/>
              <a:buFont typeface="Monotype Sorts" pitchFamily="2" charset="2"/>
              <a:buChar char="n"/>
            </a:pPr>
            <a:endParaRPr kumimoji="1" lang="pt-BR" sz="2800">
              <a:latin typeface="Arial" charset="0"/>
            </a:endParaRPr>
          </a:p>
          <a:p>
            <a:pPr marL="342900" indent="-342900">
              <a:spcBef>
                <a:spcPct val="20000"/>
              </a:spcBef>
              <a:buClr>
                <a:schemeClr val="hlink"/>
              </a:buClr>
              <a:buSzPct val="50000"/>
              <a:buFont typeface="Monotype Sorts" pitchFamily="2" charset="2"/>
              <a:buChar char="n"/>
            </a:pPr>
            <a:r>
              <a:rPr kumimoji="1" lang="pt-BR" sz="2800" i="1">
                <a:latin typeface="Arial" charset="0"/>
              </a:rPr>
              <a:t>sim(q,dj) = 1  if    </a:t>
            </a:r>
            <a:r>
              <a:rPr kumimoji="1" lang="pt-BR" sz="2800" i="1">
                <a:latin typeface="Arial" charset="0"/>
                <a:sym typeface="Symbol" pitchFamily="18" charset="2"/>
              </a:rPr>
              <a:t> vec(qcc) | 							      (vec(qcc)   vec(qdnf)) </a:t>
            </a:r>
            <a:r>
              <a:rPr kumimoji="1" lang="pt-BR" sz="2800">
                <a:latin typeface="Arial" charset="0"/>
                <a:sym typeface="Symbol" pitchFamily="18" charset="2"/>
              </a:rPr>
              <a:t> 					      </a:t>
            </a:r>
            <a:r>
              <a:rPr kumimoji="1" lang="pt-BR" sz="2800" i="1">
                <a:latin typeface="Arial" charset="0"/>
                <a:sym typeface="Symbol" pitchFamily="18" charset="2"/>
              </a:rPr>
              <a:t>(ki, gi(vec(dj)) = gi(vec(qcc))) 		   0  otherwise</a:t>
            </a:r>
            <a:endParaRPr kumimoji="1" lang="pt-BR" sz="2800">
              <a:latin typeface="Arial" charset="0"/>
            </a:endParaRPr>
          </a:p>
          <a:p>
            <a:pPr marL="342900" indent="-342900">
              <a:spcBef>
                <a:spcPct val="20000"/>
              </a:spcBef>
              <a:buClr>
                <a:schemeClr val="hlink"/>
              </a:buClr>
              <a:buSzPct val="50000"/>
              <a:buFont typeface="Monotype Sorts" pitchFamily="2" charset="2"/>
              <a:buChar char="n"/>
            </a:pPr>
            <a:endParaRPr kumimoji="1" lang="pt-BR" sz="2800" i="1">
              <a:latin typeface="Arial" charset="0"/>
            </a:endParaRPr>
          </a:p>
          <a:p>
            <a:pPr marL="742950" lvl="1" indent="-285750">
              <a:spcBef>
                <a:spcPct val="20000"/>
              </a:spcBef>
              <a:buClr>
                <a:schemeClr val="tx2"/>
              </a:buClr>
              <a:buSzPct val="75000"/>
              <a:buFont typeface="Monotype Sorts" pitchFamily="2" charset="2"/>
              <a:buChar char="u"/>
            </a:pPr>
            <a:endParaRPr kumimoji="1" lang="pt-BR" sz="2600">
              <a:latin typeface="Arial" charset="0"/>
            </a:endParaRPr>
          </a:p>
        </p:txBody>
      </p:sp>
      <p:grpSp>
        <p:nvGrpSpPr>
          <p:cNvPr id="167940" name="Group 4"/>
          <p:cNvGrpSpPr>
            <a:grpSpLocks/>
          </p:cNvGrpSpPr>
          <p:nvPr/>
        </p:nvGrpSpPr>
        <p:grpSpPr bwMode="auto">
          <a:xfrm>
            <a:off x="4572000" y="1219200"/>
            <a:ext cx="4095750" cy="3200400"/>
            <a:chOff x="1296" y="864"/>
            <a:chExt cx="2580" cy="2016"/>
          </a:xfrm>
        </p:grpSpPr>
        <p:sp>
          <p:nvSpPr>
            <p:cNvPr id="167941" name="Oval 5"/>
            <p:cNvSpPr>
              <a:spLocks noChangeArrowheads="1"/>
            </p:cNvSpPr>
            <p:nvPr/>
          </p:nvSpPr>
          <p:spPr bwMode="auto">
            <a:xfrm>
              <a:off x="1488" y="912"/>
              <a:ext cx="1392" cy="1248"/>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67942" name="Oval 6"/>
            <p:cNvSpPr>
              <a:spLocks noChangeArrowheads="1"/>
            </p:cNvSpPr>
            <p:nvPr/>
          </p:nvSpPr>
          <p:spPr bwMode="auto">
            <a:xfrm>
              <a:off x="1968" y="1488"/>
              <a:ext cx="1392" cy="1296"/>
            </a:xfrm>
            <a:prstGeom prst="ellipse">
              <a:avLst/>
            </a:prstGeom>
            <a:noFill/>
            <a:ln w="9525">
              <a:solidFill>
                <a:schemeClr val="tx1"/>
              </a:solidFill>
              <a:round/>
              <a:headEnd/>
              <a:tailEnd/>
            </a:ln>
            <a:effectLst/>
          </p:spPr>
          <p:txBody>
            <a:bodyPr wrap="none" anchor="ctr"/>
            <a:lstStyle/>
            <a:p>
              <a:endParaRPr lang="en-US"/>
            </a:p>
          </p:txBody>
        </p:sp>
        <p:sp>
          <p:nvSpPr>
            <p:cNvPr id="167943" name="Oval 7"/>
            <p:cNvSpPr>
              <a:spLocks noChangeArrowheads="1"/>
            </p:cNvSpPr>
            <p:nvPr/>
          </p:nvSpPr>
          <p:spPr bwMode="auto">
            <a:xfrm>
              <a:off x="2160" y="864"/>
              <a:ext cx="1536" cy="1296"/>
            </a:xfrm>
            <a:prstGeom prst="ellipse">
              <a:avLst/>
            </a:prstGeom>
            <a:noFill/>
            <a:ln w="9525">
              <a:solidFill>
                <a:schemeClr val="tx1"/>
              </a:solidFill>
              <a:round/>
              <a:headEnd/>
              <a:tailEnd/>
            </a:ln>
            <a:effectLst/>
          </p:spPr>
          <p:txBody>
            <a:bodyPr wrap="none" anchor="ctr"/>
            <a:lstStyle/>
            <a:p>
              <a:endParaRPr lang="en-US"/>
            </a:p>
          </p:txBody>
        </p:sp>
        <p:sp>
          <p:nvSpPr>
            <p:cNvPr id="167944" name="Text Box 8"/>
            <p:cNvSpPr txBox="1">
              <a:spLocks noChangeArrowheads="1"/>
            </p:cNvSpPr>
            <p:nvPr/>
          </p:nvSpPr>
          <p:spPr bwMode="auto">
            <a:xfrm>
              <a:off x="2252" y="1536"/>
              <a:ext cx="628" cy="288"/>
            </a:xfrm>
            <a:prstGeom prst="rect">
              <a:avLst/>
            </a:prstGeom>
            <a:noFill/>
            <a:ln w="9525">
              <a:noFill/>
              <a:miter lim="800000"/>
              <a:headEnd/>
              <a:tailEnd/>
            </a:ln>
            <a:effectLst/>
          </p:spPr>
          <p:txBody>
            <a:bodyPr wrap="none">
              <a:spAutoFit/>
            </a:bodyPr>
            <a:lstStyle/>
            <a:p>
              <a:r>
                <a:rPr lang="en-US" b="1"/>
                <a:t>(1,1,1)</a:t>
              </a:r>
            </a:p>
          </p:txBody>
        </p:sp>
        <p:sp>
          <p:nvSpPr>
            <p:cNvPr id="167945" name="Text Box 9"/>
            <p:cNvSpPr txBox="1">
              <a:spLocks noChangeArrowheads="1"/>
            </p:cNvSpPr>
            <p:nvPr/>
          </p:nvSpPr>
          <p:spPr bwMode="auto">
            <a:xfrm>
              <a:off x="1536" y="1344"/>
              <a:ext cx="628" cy="288"/>
            </a:xfrm>
            <a:prstGeom prst="rect">
              <a:avLst/>
            </a:prstGeom>
            <a:noFill/>
            <a:ln w="9525">
              <a:noFill/>
              <a:miter lim="800000"/>
              <a:headEnd/>
              <a:tailEnd/>
            </a:ln>
            <a:effectLst/>
          </p:spPr>
          <p:txBody>
            <a:bodyPr wrap="none">
              <a:spAutoFit/>
            </a:bodyPr>
            <a:lstStyle/>
            <a:p>
              <a:r>
                <a:rPr lang="en-US" b="1"/>
                <a:t>(1,0,0)</a:t>
              </a:r>
            </a:p>
          </p:txBody>
        </p:sp>
        <p:sp>
          <p:nvSpPr>
            <p:cNvPr id="167946" name="Text Box 10"/>
            <p:cNvSpPr txBox="1">
              <a:spLocks noChangeArrowheads="1"/>
            </p:cNvSpPr>
            <p:nvPr/>
          </p:nvSpPr>
          <p:spPr bwMode="auto">
            <a:xfrm>
              <a:off x="2252" y="1200"/>
              <a:ext cx="628" cy="288"/>
            </a:xfrm>
            <a:prstGeom prst="rect">
              <a:avLst/>
            </a:prstGeom>
            <a:noFill/>
            <a:ln w="9525">
              <a:noFill/>
              <a:miter lim="800000"/>
              <a:headEnd/>
              <a:tailEnd/>
            </a:ln>
            <a:effectLst/>
          </p:spPr>
          <p:txBody>
            <a:bodyPr wrap="none">
              <a:spAutoFit/>
            </a:bodyPr>
            <a:lstStyle/>
            <a:p>
              <a:r>
                <a:rPr lang="en-US" b="1"/>
                <a:t>(1,1,0)</a:t>
              </a:r>
            </a:p>
          </p:txBody>
        </p:sp>
        <p:sp>
          <p:nvSpPr>
            <p:cNvPr id="167947" name="Text Box 11"/>
            <p:cNvSpPr txBox="1">
              <a:spLocks noChangeArrowheads="1"/>
            </p:cNvSpPr>
            <p:nvPr/>
          </p:nvSpPr>
          <p:spPr bwMode="auto">
            <a:xfrm>
              <a:off x="1296" y="912"/>
              <a:ext cx="361" cy="288"/>
            </a:xfrm>
            <a:prstGeom prst="rect">
              <a:avLst/>
            </a:prstGeom>
            <a:noFill/>
            <a:ln w="9525">
              <a:noFill/>
              <a:miter lim="800000"/>
              <a:headEnd/>
              <a:tailEnd/>
            </a:ln>
            <a:effectLst/>
          </p:spPr>
          <p:txBody>
            <a:bodyPr wrap="none">
              <a:spAutoFit/>
            </a:bodyPr>
            <a:lstStyle/>
            <a:p>
              <a:r>
                <a:rPr lang="en-US" b="1"/>
                <a:t>Ka</a:t>
              </a:r>
            </a:p>
          </p:txBody>
        </p:sp>
        <p:sp>
          <p:nvSpPr>
            <p:cNvPr id="167948" name="Text Box 12"/>
            <p:cNvSpPr txBox="1">
              <a:spLocks noChangeArrowheads="1"/>
            </p:cNvSpPr>
            <p:nvPr/>
          </p:nvSpPr>
          <p:spPr bwMode="auto">
            <a:xfrm>
              <a:off x="3504" y="912"/>
              <a:ext cx="372" cy="288"/>
            </a:xfrm>
            <a:prstGeom prst="rect">
              <a:avLst/>
            </a:prstGeom>
            <a:noFill/>
            <a:ln w="9525">
              <a:noFill/>
              <a:miter lim="800000"/>
              <a:headEnd/>
              <a:tailEnd/>
            </a:ln>
            <a:effectLst/>
          </p:spPr>
          <p:txBody>
            <a:bodyPr wrap="none">
              <a:spAutoFit/>
            </a:bodyPr>
            <a:lstStyle/>
            <a:p>
              <a:r>
                <a:rPr lang="en-US" b="1"/>
                <a:t>Kb</a:t>
              </a:r>
            </a:p>
          </p:txBody>
        </p:sp>
        <p:sp>
          <p:nvSpPr>
            <p:cNvPr id="167949" name="Text Box 13"/>
            <p:cNvSpPr txBox="1">
              <a:spLocks noChangeArrowheads="1"/>
            </p:cNvSpPr>
            <p:nvPr/>
          </p:nvSpPr>
          <p:spPr bwMode="auto">
            <a:xfrm>
              <a:off x="3120" y="2592"/>
              <a:ext cx="350" cy="288"/>
            </a:xfrm>
            <a:prstGeom prst="rect">
              <a:avLst/>
            </a:prstGeom>
            <a:noFill/>
            <a:ln w="9525">
              <a:noFill/>
              <a:miter lim="800000"/>
              <a:headEnd/>
              <a:tailEnd/>
            </a:ln>
            <a:effectLst/>
          </p:spPr>
          <p:txBody>
            <a:bodyPr wrap="none">
              <a:spAutoFit/>
            </a:bodyPr>
            <a:lstStyle/>
            <a:p>
              <a:r>
                <a:rPr lang="en-US" b="1"/>
                <a:t>Kc</a:t>
              </a:r>
            </a:p>
          </p:txBody>
        </p:sp>
      </p:grpSp>
      <p:sp>
        <p:nvSpPr>
          <p:cNvPr id="167950" name="Text Box 14"/>
          <p:cNvSpPr txBox="1">
            <a:spLocks noChangeArrowheads="1"/>
          </p:cNvSpPr>
          <p:nvPr/>
        </p:nvSpPr>
        <p:spPr bwMode="auto">
          <a:xfrm>
            <a:off x="517525" y="3317875"/>
            <a:ext cx="4614863" cy="822325"/>
          </a:xfrm>
          <a:prstGeom prst="rect">
            <a:avLst/>
          </a:prstGeom>
          <a:noFill/>
          <a:ln w="9525">
            <a:noFill/>
            <a:miter lim="800000"/>
            <a:headEnd/>
            <a:tailEnd/>
          </a:ln>
          <a:effectLst/>
        </p:spPr>
        <p:txBody>
          <a:bodyPr wrap="none">
            <a:spAutoFit/>
          </a:bodyPr>
          <a:lstStyle/>
          <a:p>
            <a:r>
              <a:rPr lang="en-US">
                <a:solidFill>
                  <a:srgbClr val="FF3300"/>
                </a:solidFill>
              </a:rPr>
              <a:t>A document dj is a long conjunction</a:t>
            </a:r>
          </a:p>
          <a:p>
            <a:r>
              <a:rPr lang="en-US">
                <a:solidFill>
                  <a:srgbClr val="FF3300"/>
                </a:solidFill>
              </a:rPr>
              <a:t>  of keywords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p:txBody>
          <a:bodyPr/>
          <a:lstStyle/>
          <a:p>
            <a:r>
              <a:rPr lang="en-US" sz="4400"/>
              <a:t>Boolean model is popular in legal search engines..</a:t>
            </a:r>
          </a:p>
        </p:txBody>
      </p:sp>
      <p:pic>
        <p:nvPicPr>
          <p:cNvPr id="502789" name="Picture 5"/>
          <p:cNvPicPr>
            <a:picLocks noChangeAspect="1" noChangeArrowheads="1"/>
          </p:cNvPicPr>
          <p:nvPr/>
        </p:nvPicPr>
        <p:blipFill>
          <a:blip r:embed="rId3" cstate="print"/>
          <a:srcRect/>
          <a:stretch>
            <a:fillRect/>
          </a:stretch>
        </p:blipFill>
        <p:spPr bwMode="auto">
          <a:xfrm>
            <a:off x="85725" y="2209800"/>
            <a:ext cx="9058275" cy="3743325"/>
          </a:xfrm>
          <a:prstGeom prst="rect">
            <a:avLst/>
          </a:prstGeom>
          <a:noFill/>
          <a:ln w="9525">
            <a:noFill/>
            <a:miter lim="800000"/>
            <a:headEnd/>
            <a:tailEnd/>
          </a:ln>
          <a:effectLst/>
        </p:spPr>
      </p:pic>
      <p:sp>
        <p:nvSpPr>
          <p:cNvPr id="502790" name="Text Box 6"/>
          <p:cNvSpPr txBox="1">
            <a:spLocks noChangeArrowheads="1"/>
          </p:cNvSpPr>
          <p:nvPr/>
        </p:nvSpPr>
        <p:spPr bwMode="auto">
          <a:xfrm>
            <a:off x="593725" y="6061075"/>
            <a:ext cx="7169150" cy="457200"/>
          </a:xfrm>
          <a:prstGeom prst="rect">
            <a:avLst/>
          </a:prstGeom>
          <a:noFill/>
          <a:ln w="9525">
            <a:noFill/>
            <a:miter lim="800000"/>
            <a:headEnd/>
            <a:tailEnd/>
          </a:ln>
          <a:effectLst/>
        </p:spPr>
        <p:txBody>
          <a:bodyPr wrap="none">
            <a:spAutoFit/>
          </a:bodyPr>
          <a:lstStyle/>
          <a:p>
            <a:r>
              <a:rPr lang="en-US"/>
              <a:t>/s </a:t>
            </a:r>
            <a:r>
              <a:rPr lang="en-US">
                <a:sym typeface="Wingdings" pitchFamily="2" charset="2"/>
              </a:rPr>
              <a:t>same sentence   /p same para  /k within k words</a:t>
            </a:r>
            <a:endParaRPr lang="en-US"/>
          </a:p>
        </p:txBody>
      </p:sp>
      <p:sp>
        <p:nvSpPr>
          <p:cNvPr id="502791" name="Text Box 7"/>
          <p:cNvSpPr txBox="1">
            <a:spLocks noChangeArrowheads="1"/>
          </p:cNvSpPr>
          <p:nvPr/>
        </p:nvSpPr>
        <p:spPr bwMode="auto">
          <a:xfrm>
            <a:off x="136525" y="727075"/>
            <a:ext cx="1960563" cy="1187450"/>
          </a:xfrm>
          <a:prstGeom prst="rect">
            <a:avLst/>
          </a:prstGeom>
          <a:solidFill>
            <a:srgbClr val="FFFFCC"/>
          </a:solidFill>
          <a:ln w="9525">
            <a:noFill/>
            <a:miter lim="800000"/>
            <a:headEnd/>
            <a:tailEnd/>
          </a:ln>
          <a:effectLst/>
        </p:spPr>
        <p:txBody>
          <a:bodyPr wrap="none">
            <a:spAutoFit/>
          </a:bodyPr>
          <a:lstStyle/>
          <a:p>
            <a:r>
              <a:rPr lang="en-US"/>
              <a:t>Notice long </a:t>
            </a:r>
          </a:p>
          <a:p>
            <a:r>
              <a:rPr lang="en-US"/>
              <a:t>Queries, </a:t>
            </a:r>
          </a:p>
          <a:p>
            <a:r>
              <a:rPr lang="en-US"/>
              <a:t> proximity ops</a:t>
            </a:r>
          </a:p>
        </p:txBody>
      </p:sp>
      <p:sp>
        <p:nvSpPr>
          <p:cNvPr id="502792" name="WordArt 8"/>
          <p:cNvSpPr>
            <a:spLocks noChangeArrowheads="1" noChangeShapeType="1" noTextEdit="1"/>
          </p:cNvSpPr>
          <p:nvPr/>
        </p:nvSpPr>
        <p:spPr bwMode="auto">
          <a:xfrm>
            <a:off x="6629400" y="3124200"/>
            <a:ext cx="2276475" cy="6477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WestLaw</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914400" y="304800"/>
            <a:ext cx="6858000" cy="685800"/>
          </a:xfrm>
          <a:prstGeom prst="rect">
            <a:avLst/>
          </a:prstGeom>
          <a:noFill/>
          <a:ln w="9525">
            <a:noFill/>
            <a:miter lim="800000"/>
            <a:headEnd/>
            <a:tailEnd/>
          </a:ln>
          <a:effectLst/>
        </p:spPr>
        <p:txBody>
          <a:bodyPr lIns="92075" tIns="46038" rIns="92075" bIns="46038" anchor="ctr"/>
          <a:lstStyle/>
          <a:p>
            <a:pPr algn="ctr">
              <a:lnSpc>
                <a:spcPct val="70000"/>
              </a:lnSpc>
            </a:pPr>
            <a:r>
              <a:rPr kumimoji="1" lang="pt-BR" sz="3600" b="1">
                <a:solidFill>
                  <a:schemeClr val="tx2"/>
                </a:solidFill>
                <a:latin typeface="Arial Narrow" pitchFamily="34" charset="0"/>
              </a:rPr>
              <a:t>Drawbacks of the Boolean Model</a:t>
            </a:r>
            <a:endParaRPr kumimoji="1" lang="pt-BR" sz="4800" b="1">
              <a:solidFill>
                <a:schemeClr val="tx2"/>
              </a:solidFill>
              <a:latin typeface="Arial Narrow" pitchFamily="34" charset="0"/>
            </a:endParaRPr>
          </a:p>
        </p:txBody>
      </p:sp>
      <p:sp>
        <p:nvSpPr>
          <p:cNvPr id="168963" name="Rectangle 3"/>
          <p:cNvSpPr>
            <a:spLocks noChangeArrowheads="1"/>
          </p:cNvSpPr>
          <p:nvPr/>
        </p:nvSpPr>
        <p:spPr bwMode="auto">
          <a:xfrm>
            <a:off x="457200" y="1143000"/>
            <a:ext cx="8686800" cy="4114800"/>
          </a:xfrm>
          <a:prstGeom prst="rect">
            <a:avLst/>
          </a:prstGeom>
          <a:noFill/>
          <a:ln w="9525">
            <a:noFill/>
            <a:miter lim="800000"/>
            <a:headEnd/>
            <a:tailEnd/>
          </a:ln>
          <a:effectLst/>
        </p:spPr>
        <p:txBody>
          <a:bodyPr lIns="92075" tIns="46038" rIns="92075" bIns="46038"/>
          <a:lstStyle/>
          <a:p>
            <a:pPr marL="342900" indent="-342900">
              <a:spcBef>
                <a:spcPct val="20000"/>
              </a:spcBef>
              <a:buClr>
                <a:schemeClr val="hlink"/>
              </a:buClr>
              <a:buSzPct val="50000"/>
              <a:buFont typeface="Monotype Sorts" pitchFamily="2" charset="2"/>
              <a:buChar char="n"/>
            </a:pPr>
            <a:r>
              <a:rPr kumimoji="1" lang="pt-BR" sz="2800">
                <a:latin typeface="Arial" charset="0"/>
              </a:rPr>
              <a:t>Retrieval based on binary decision criteria with </a:t>
            </a:r>
            <a:r>
              <a:rPr kumimoji="1" lang="pt-BR" sz="2800" i="1" u="sng">
                <a:latin typeface="Arial" charset="0"/>
              </a:rPr>
              <a:t>no notion of partial matching</a:t>
            </a:r>
          </a:p>
          <a:p>
            <a:pPr marL="342900" indent="-342900">
              <a:spcBef>
                <a:spcPct val="20000"/>
              </a:spcBef>
              <a:buClr>
                <a:schemeClr val="hlink"/>
              </a:buClr>
              <a:buSzPct val="50000"/>
              <a:buFont typeface="Monotype Sorts" pitchFamily="2" charset="2"/>
              <a:buChar char="n"/>
            </a:pPr>
            <a:r>
              <a:rPr kumimoji="1" lang="pt-BR" sz="2800">
                <a:latin typeface="Arial" charset="0"/>
              </a:rPr>
              <a:t>No ranking of the documents is provided (absence of a grading scale)</a:t>
            </a:r>
          </a:p>
          <a:p>
            <a:pPr marL="342900" indent="-342900">
              <a:spcBef>
                <a:spcPct val="20000"/>
              </a:spcBef>
              <a:buClr>
                <a:schemeClr val="hlink"/>
              </a:buClr>
              <a:buSzPct val="50000"/>
              <a:buFont typeface="Monotype Sorts" pitchFamily="2" charset="2"/>
              <a:buChar char="n"/>
            </a:pPr>
            <a:r>
              <a:rPr kumimoji="1" lang="pt-BR" sz="2800">
                <a:solidFill>
                  <a:srgbClr val="3366FF"/>
                </a:solidFill>
                <a:latin typeface="Arial" charset="0"/>
              </a:rPr>
              <a:t>Information need has to be translated into a Boolean expression which most users find awkward</a:t>
            </a:r>
          </a:p>
          <a:p>
            <a:pPr marL="742950" lvl="1" indent="-285750">
              <a:spcBef>
                <a:spcPct val="20000"/>
              </a:spcBef>
              <a:buClr>
                <a:schemeClr val="tx2"/>
              </a:buClr>
              <a:buSzPct val="75000"/>
              <a:buFont typeface="Monotype Sorts" pitchFamily="2" charset="2"/>
              <a:buChar char="u"/>
            </a:pPr>
            <a:r>
              <a:rPr kumimoji="1" lang="pt-BR" sz="2600">
                <a:latin typeface="Arial" charset="0"/>
              </a:rPr>
              <a:t>The Boolean queries formulated by the users are most often too simplistic</a:t>
            </a:r>
          </a:p>
          <a:p>
            <a:pPr marL="1143000" lvl="2" indent="-228600">
              <a:spcBef>
                <a:spcPct val="20000"/>
              </a:spcBef>
              <a:buClr>
                <a:schemeClr val="hlink"/>
              </a:buClr>
              <a:buSzPct val="65000"/>
              <a:buFont typeface="Monotype Sorts" pitchFamily="2" charset="2"/>
              <a:buChar char="F"/>
            </a:pPr>
            <a:r>
              <a:rPr kumimoji="1" lang="pt-BR">
                <a:latin typeface="Arial" charset="0"/>
              </a:rPr>
              <a:t>As a consequence, the Boolean model frequently returns either too few or too many documents in response to a user query</a:t>
            </a:r>
          </a:p>
          <a:p>
            <a:pPr marL="1600200" lvl="3" indent="-228600">
              <a:spcBef>
                <a:spcPct val="20000"/>
              </a:spcBef>
              <a:buClr>
                <a:schemeClr val="tx2"/>
              </a:buClr>
              <a:buSzPct val="100000"/>
              <a:buFontTx/>
              <a:buChar char="•"/>
            </a:pPr>
            <a:r>
              <a:rPr kumimoji="1" lang="pt-BR" sz="2000">
                <a:solidFill>
                  <a:srgbClr val="FF3300"/>
                </a:solidFill>
                <a:latin typeface="Arial" charset="0"/>
              </a:rPr>
              <a:t>Keyword (vector model) is not necessarily better—it just annoys the users somewhat less</a:t>
            </a:r>
            <a:r>
              <a:rPr kumimoji="1" lang="pt-BR" sz="2000">
                <a:latin typeface="Arial" charset="0"/>
              </a:rPr>
              <a:t> </a:t>
            </a:r>
            <a:r>
              <a:rPr kumimoji="1" lang="pt-BR" sz="2000">
                <a:latin typeface="Arial" charset="0"/>
                <a:sym typeface="Wingdings" pitchFamily="2" charset="2"/>
              </a:rPr>
              <a:t> </a:t>
            </a:r>
            <a:endParaRPr kumimoji="1" lang="pt-BR" sz="2000">
              <a:latin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Search in Web Search Engines</a:t>
            </a:r>
            <a:endParaRPr lang="en-US" dirty="0"/>
          </a:p>
        </p:txBody>
      </p:sp>
      <p:sp>
        <p:nvSpPr>
          <p:cNvPr id="3" name="Content Placeholder 2"/>
          <p:cNvSpPr>
            <a:spLocks noGrp="1"/>
          </p:cNvSpPr>
          <p:nvPr>
            <p:ph idx="1"/>
          </p:nvPr>
        </p:nvSpPr>
        <p:spPr/>
        <p:txBody>
          <a:bodyPr/>
          <a:lstStyle/>
          <a:p>
            <a:r>
              <a:rPr lang="en-US" sz="1800" dirty="0" smtClean="0"/>
              <a:t>Most web search engines do provide </a:t>
            </a:r>
            <a:r>
              <a:rPr lang="en-US" sz="1800" dirty="0" err="1" smtClean="0"/>
              <a:t>boolean</a:t>
            </a:r>
            <a:r>
              <a:rPr lang="en-US" sz="1800" dirty="0" smtClean="0"/>
              <a:t> operators in the query as part of advanced search features </a:t>
            </a:r>
          </a:p>
          <a:p>
            <a:r>
              <a:rPr lang="en-US" sz="1800" dirty="0" smtClean="0"/>
              <a:t>However, if you don’t pick advanced search, your query is </a:t>
            </a:r>
            <a:r>
              <a:rPr lang="en-US" sz="1800" i="1" dirty="0" smtClean="0"/>
              <a:t>not</a:t>
            </a:r>
            <a:r>
              <a:rPr lang="en-US" sz="1800" dirty="0" smtClean="0"/>
              <a:t> viewed as a </a:t>
            </a:r>
            <a:r>
              <a:rPr lang="en-US" sz="1800" dirty="0" err="1" smtClean="0"/>
              <a:t>boolean</a:t>
            </a:r>
            <a:r>
              <a:rPr lang="en-US" sz="1800" dirty="0" smtClean="0"/>
              <a:t> query</a:t>
            </a:r>
          </a:p>
          <a:p>
            <a:pPr lvl="1"/>
            <a:r>
              <a:rPr lang="en-US" sz="1800" dirty="0" smtClean="0"/>
              <a:t>Makes sense because a “keyword query” can only be interpreted as a fully conjunctive or fully disjunctive one </a:t>
            </a:r>
          </a:p>
          <a:p>
            <a:pPr lvl="1"/>
            <a:r>
              <a:rPr lang="en-US" sz="1800" dirty="0" smtClean="0"/>
              <a:t>Both interpretations are typically wrong</a:t>
            </a:r>
          </a:p>
          <a:p>
            <a:pPr lvl="2"/>
            <a:r>
              <a:rPr lang="en-US" sz="1600" dirty="0" smtClean="0"/>
              <a:t>Conjunction is wrong because it won’t allow partial matches</a:t>
            </a:r>
          </a:p>
          <a:p>
            <a:pPr lvl="2"/>
            <a:r>
              <a:rPr lang="en-US" sz="1600" dirty="0" smtClean="0"/>
              <a:t>Disjunction is wrong because it makes the query too weak</a:t>
            </a:r>
          </a:p>
          <a:p>
            <a:r>
              <a:rPr lang="en-US" sz="2000" dirty="0" smtClean="0"/>
              <a:t>..instead they typically use bag/vector semantics for the query (to be discussed)</a:t>
            </a:r>
          </a:p>
          <a:p>
            <a:pPr lvl="2"/>
            <a:endParaRPr lang="en-US" sz="1600" dirty="0" smtClean="0"/>
          </a:p>
          <a:p>
            <a:pPr lvl="2"/>
            <a:endParaRPr lang="en-US" sz="1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914400" y="609600"/>
            <a:ext cx="8001000" cy="1143000"/>
          </a:xfrm>
        </p:spPr>
        <p:txBody>
          <a:bodyPr/>
          <a:lstStyle/>
          <a:p>
            <a:r>
              <a:rPr lang="en-US"/>
              <a:t>Documents as bags of words</a:t>
            </a:r>
          </a:p>
        </p:txBody>
      </p:sp>
      <p:sp>
        <p:nvSpPr>
          <p:cNvPr id="314371" name="Rectangle 3"/>
          <p:cNvSpPr>
            <a:spLocks noGrp="1" noChangeArrowheads="1"/>
          </p:cNvSpPr>
          <p:nvPr>
            <p:ph type="body" sz="half" idx="1"/>
          </p:nvPr>
        </p:nvSpPr>
        <p:spPr>
          <a:xfrm>
            <a:off x="381000" y="1981200"/>
            <a:ext cx="4114800" cy="4114800"/>
          </a:xfrm>
        </p:spPr>
        <p:txBody>
          <a:bodyPr/>
          <a:lstStyle/>
          <a:p>
            <a:pPr>
              <a:lnSpc>
                <a:spcPct val="90000"/>
              </a:lnSpc>
              <a:buFont typeface="Monotype Sorts" pitchFamily="2" charset="2"/>
              <a:buNone/>
            </a:pPr>
            <a:r>
              <a:rPr lang="en-US" sz="1600"/>
              <a:t>a: System and human system engineering testing of EPS</a:t>
            </a:r>
          </a:p>
          <a:p>
            <a:pPr>
              <a:lnSpc>
                <a:spcPct val="90000"/>
              </a:lnSpc>
              <a:buFont typeface="Monotype Sorts" pitchFamily="2" charset="2"/>
              <a:buNone/>
            </a:pPr>
            <a:r>
              <a:rPr lang="en-US" sz="1600"/>
              <a:t>b: A survey of user opinion of computer system response time </a:t>
            </a:r>
          </a:p>
          <a:p>
            <a:pPr>
              <a:lnSpc>
                <a:spcPct val="90000"/>
              </a:lnSpc>
              <a:buFont typeface="Monotype Sorts" pitchFamily="2" charset="2"/>
              <a:buNone/>
            </a:pPr>
            <a:r>
              <a:rPr lang="en-US" sz="1600"/>
              <a:t>c: The EPS user interface management system </a:t>
            </a:r>
          </a:p>
          <a:p>
            <a:pPr>
              <a:lnSpc>
                <a:spcPct val="90000"/>
              </a:lnSpc>
              <a:buFont typeface="Monotype Sorts" pitchFamily="2" charset="2"/>
              <a:buNone/>
            </a:pPr>
            <a:r>
              <a:rPr lang="en-US" sz="1600"/>
              <a:t>d: Human machine interface for ABC computer applications </a:t>
            </a:r>
          </a:p>
          <a:p>
            <a:pPr>
              <a:lnSpc>
                <a:spcPct val="90000"/>
              </a:lnSpc>
              <a:buFont typeface="Monotype Sorts" pitchFamily="2" charset="2"/>
              <a:buNone/>
            </a:pPr>
            <a:r>
              <a:rPr lang="en-US" sz="1600"/>
              <a:t>e: Relation of user perceived response time to error measurement </a:t>
            </a:r>
          </a:p>
          <a:p>
            <a:pPr>
              <a:lnSpc>
                <a:spcPct val="90000"/>
              </a:lnSpc>
              <a:buFont typeface="Monotype Sorts" pitchFamily="2" charset="2"/>
              <a:buNone/>
            </a:pPr>
            <a:r>
              <a:rPr lang="en-US" sz="1600"/>
              <a:t>f: The generation of random, binary, ordered trees </a:t>
            </a:r>
          </a:p>
          <a:p>
            <a:pPr>
              <a:lnSpc>
                <a:spcPct val="90000"/>
              </a:lnSpc>
              <a:buFont typeface="Monotype Sorts" pitchFamily="2" charset="2"/>
              <a:buNone/>
            </a:pPr>
            <a:r>
              <a:rPr lang="en-US" sz="1600"/>
              <a:t>g: The intersection graph of paths in trees </a:t>
            </a:r>
          </a:p>
          <a:p>
            <a:pPr>
              <a:lnSpc>
                <a:spcPct val="90000"/>
              </a:lnSpc>
              <a:buFont typeface="Monotype Sorts" pitchFamily="2" charset="2"/>
              <a:buNone/>
            </a:pPr>
            <a:r>
              <a:rPr lang="en-US" sz="1600"/>
              <a:t>h: Graph minors IV: Widths of trees and well-quasi-ordering </a:t>
            </a:r>
          </a:p>
          <a:p>
            <a:pPr>
              <a:lnSpc>
                <a:spcPct val="90000"/>
              </a:lnSpc>
              <a:buFont typeface="Monotype Sorts" pitchFamily="2" charset="2"/>
              <a:buNone/>
            </a:pPr>
            <a:r>
              <a:rPr lang="en-US" sz="1600"/>
              <a:t>i: Graph minors: A survey </a:t>
            </a:r>
          </a:p>
        </p:txBody>
      </p:sp>
      <p:graphicFrame>
        <p:nvGraphicFramePr>
          <p:cNvPr id="314372" name="Object 4"/>
          <p:cNvGraphicFramePr>
            <a:graphicFrameLocks noChangeAspect="1"/>
          </p:cNvGraphicFramePr>
          <p:nvPr/>
        </p:nvGraphicFramePr>
        <p:xfrm>
          <a:off x="4703763" y="1789113"/>
          <a:ext cx="4030662" cy="3798887"/>
        </p:xfrm>
        <a:graphic>
          <a:graphicData uri="http://schemas.openxmlformats.org/presentationml/2006/ole">
            <p:oleObj spid="_x0000_s314372" name="Worksheet" r:id="rId4" imgW="4826160" imgH="4545000" progId="Excel.Sheet.8">
              <p:embed/>
            </p:oleObj>
          </a:graphicData>
        </a:graphic>
      </p:graphicFrame>
    </p:spTree>
  </p:cSld>
  <p:clrMapOvr>
    <a:masterClrMapping/>
  </p:clrMapOvr>
  <p:transition advTm="13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2590800" y="228600"/>
            <a:ext cx="6096000" cy="1143000"/>
          </a:xfrm>
        </p:spPr>
        <p:txBody>
          <a:bodyPr/>
          <a:lstStyle/>
          <a:p>
            <a:r>
              <a:rPr lang="en-US" dirty="0"/>
              <a:t>Information vs. Data</a:t>
            </a:r>
          </a:p>
        </p:txBody>
      </p:sp>
      <p:sp>
        <p:nvSpPr>
          <p:cNvPr id="141315" name="Rectangle 3"/>
          <p:cNvSpPr>
            <a:spLocks noGrp="1" noChangeArrowheads="1"/>
          </p:cNvSpPr>
          <p:nvPr>
            <p:ph type="body" idx="1"/>
          </p:nvPr>
        </p:nvSpPr>
        <p:spPr>
          <a:xfrm>
            <a:off x="457200" y="1219200"/>
            <a:ext cx="5791200" cy="4762500"/>
          </a:xfrm>
        </p:spPr>
        <p:txBody>
          <a:bodyPr/>
          <a:lstStyle/>
          <a:p>
            <a:pPr>
              <a:lnSpc>
                <a:spcPct val="90000"/>
              </a:lnSpc>
            </a:pPr>
            <a:r>
              <a:rPr lang="en-US" sz="2400" dirty="0"/>
              <a:t>Data retrieval</a:t>
            </a:r>
          </a:p>
          <a:p>
            <a:pPr lvl="2">
              <a:lnSpc>
                <a:spcPct val="90000"/>
              </a:lnSpc>
            </a:pPr>
            <a:r>
              <a:rPr lang="en-US" sz="2000" dirty="0"/>
              <a:t>which docs contain a set of keywords?</a:t>
            </a:r>
          </a:p>
          <a:p>
            <a:pPr lvl="2">
              <a:lnSpc>
                <a:spcPct val="90000"/>
              </a:lnSpc>
            </a:pPr>
            <a:r>
              <a:rPr lang="en-US" sz="2000" dirty="0"/>
              <a:t>Well defined </a:t>
            </a:r>
            <a:r>
              <a:rPr lang="en-US" sz="2000" dirty="0" smtClean="0"/>
              <a:t>semantics</a:t>
            </a:r>
          </a:p>
          <a:p>
            <a:pPr lvl="3">
              <a:lnSpc>
                <a:spcPct val="90000"/>
              </a:lnSpc>
            </a:pPr>
            <a:r>
              <a:rPr lang="en-US" sz="1600" dirty="0" smtClean="0"/>
              <a:t>The retrieval system can tell if a record is an answer or not</a:t>
            </a:r>
            <a:endParaRPr lang="en-US" sz="1600" dirty="0"/>
          </a:p>
          <a:p>
            <a:pPr lvl="2">
              <a:lnSpc>
                <a:spcPct val="90000"/>
              </a:lnSpc>
            </a:pPr>
            <a:r>
              <a:rPr lang="en-US" sz="2000" dirty="0"/>
              <a:t>a single erroneous object implies failure!</a:t>
            </a:r>
          </a:p>
          <a:p>
            <a:pPr lvl="3">
              <a:lnSpc>
                <a:spcPct val="90000"/>
              </a:lnSpc>
            </a:pPr>
            <a:r>
              <a:rPr lang="en-US" sz="1800" dirty="0"/>
              <a:t>A single missed object implies failure too.. </a:t>
            </a:r>
          </a:p>
          <a:p>
            <a:pPr>
              <a:lnSpc>
                <a:spcPct val="90000"/>
              </a:lnSpc>
            </a:pPr>
            <a:r>
              <a:rPr lang="en-US" sz="2400" dirty="0"/>
              <a:t>Information retrieval</a:t>
            </a:r>
          </a:p>
          <a:p>
            <a:pPr lvl="2">
              <a:lnSpc>
                <a:spcPct val="90000"/>
              </a:lnSpc>
            </a:pPr>
            <a:r>
              <a:rPr lang="en-US" sz="2000" dirty="0"/>
              <a:t>information about a subject or topic</a:t>
            </a:r>
          </a:p>
          <a:p>
            <a:pPr lvl="2">
              <a:lnSpc>
                <a:spcPct val="90000"/>
              </a:lnSpc>
            </a:pPr>
            <a:r>
              <a:rPr lang="en-US" sz="2000" dirty="0"/>
              <a:t>semantics is frequently </a:t>
            </a:r>
            <a:r>
              <a:rPr lang="en-US" sz="2000" dirty="0" smtClean="0"/>
              <a:t>loose</a:t>
            </a:r>
          </a:p>
          <a:p>
            <a:pPr lvl="3">
              <a:lnSpc>
                <a:spcPct val="90000"/>
              </a:lnSpc>
            </a:pPr>
            <a:r>
              <a:rPr lang="en-US" sz="1600" dirty="0" smtClean="0"/>
              <a:t>The retrieval system can only guess; the final arbiter is the user</a:t>
            </a:r>
            <a:endParaRPr lang="en-US" sz="1600" dirty="0"/>
          </a:p>
          <a:p>
            <a:pPr lvl="2">
              <a:lnSpc>
                <a:spcPct val="90000"/>
              </a:lnSpc>
            </a:pPr>
            <a:r>
              <a:rPr lang="en-US" sz="2000" dirty="0"/>
              <a:t>small errors are tolerated</a:t>
            </a:r>
          </a:p>
          <a:p>
            <a:pPr lvl="2">
              <a:lnSpc>
                <a:spcPct val="90000"/>
              </a:lnSpc>
            </a:pPr>
            <a:r>
              <a:rPr lang="en-US" sz="2000" dirty="0" smtClean="0"/>
              <a:t>generate </a:t>
            </a:r>
            <a:r>
              <a:rPr lang="en-US" sz="2000" dirty="0"/>
              <a:t>a ranking which reflects relevance</a:t>
            </a:r>
          </a:p>
          <a:p>
            <a:pPr lvl="2">
              <a:lnSpc>
                <a:spcPct val="90000"/>
              </a:lnSpc>
            </a:pPr>
            <a:r>
              <a:rPr lang="en-US" sz="2000" dirty="0">
                <a:solidFill>
                  <a:srgbClr val="FF3300"/>
                </a:solidFill>
              </a:rPr>
              <a:t>notion of relevance is most important</a:t>
            </a:r>
          </a:p>
        </p:txBody>
      </p:sp>
      <p:pic>
        <p:nvPicPr>
          <p:cNvPr id="4" name="Picture 6"/>
          <p:cNvPicPr>
            <a:picLocks noChangeAspect="1" noChangeArrowheads="1"/>
          </p:cNvPicPr>
          <p:nvPr/>
        </p:nvPicPr>
        <p:blipFill>
          <a:blip r:embed="rId3" cstate="print"/>
          <a:srcRect/>
          <a:stretch>
            <a:fillRect/>
          </a:stretch>
        </p:blipFill>
        <p:spPr bwMode="auto">
          <a:xfrm>
            <a:off x="6477000" y="2667000"/>
            <a:ext cx="2667000" cy="1922463"/>
          </a:xfrm>
          <a:prstGeom prst="rect">
            <a:avLst/>
          </a:prstGeom>
          <a:noFill/>
          <a:ln w="9525">
            <a:noFill/>
            <a:miter lim="800000"/>
            <a:headEnd/>
            <a:tailEnd/>
          </a:ln>
          <a:effectLst/>
        </p:spPr>
      </p:pic>
      <p:sp>
        <p:nvSpPr>
          <p:cNvPr id="5" name="Down Arrow 4"/>
          <p:cNvSpPr/>
          <p:nvPr/>
        </p:nvSpPr>
        <p:spPr bwMode="auto">
          <a:xfrm rot="5400000">
            <a:off x="5600700" y="5219700"/>
            <a:ext cx="1447800" cy="914400"/>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6" name="Picture 2" descr="rao-13"/>
          <p:cNvPicPr>
            <a:picLocks noChangeAspect="1" noChangeArrowheads="1"/>
          </p:cNvPicPr>
          <p:nvPr/>
        </p:nvPicPr>
        <p:blipFill>
          <a:blip r:embed="rId3" cstate="print"/>
          <a:srcRect/>
          <a:stretch>
            <a:fillRect/>
          </a:stretch>
        </p:blipFill>
        <p:spPr bwMode="auto">
          <a:xfrm>
            <a:off x="76200" y="1981200"/>
            <a:ext cx="5257800" cy="3694113"/>
          </a:xfrm>
          <a:prstGeom prst="rect">
            <a:avLst/>
          </a:prstGeom>
          <a:noFill/>
        </p:spPr>
      </p:pic>
      <p:sp>
        <p:nvSpPr>
          <p:cNvPr id="313347" name="Text Box 3"/>
          <p:cNvSpPr txBox="1">
            <a:spLocks noChangeArrowheads="1"/>
          </p:cNvSpPr>
          <p:nvPr/>
        </p:nvSpPr>
        <p:spPr bwMode="auto">
          <a:xfrm>
            <a:off x="5943600" y="1676400"/>
            <a:ext cx="2590800" cy="1739900"/>
          </a:xfrm>
          <a:prstGeom prst="rect">
            <a:avLst/>
          </a:prstGeom>
          <a:noFill/>
          <a:ln w="9525">
            <a:noFill/>
            <a:miter lim="800000"/>
            <a:headEnd/>
            <a:tailEnd/>
          </a:ln>
          <a:effectLst/>
        </p:spPr>
        <p:txBody>
          <a:bodyPr>
            <a:spAutoFit/>
          </a:bodyPr>
          <a:lstStyle/>
          <a:p>
            <a:r>
              <a:rPr lang="en-US" sz="1800">
                <a:solidFill>
                  <a:srgbClr val="3366FF"/>
                </a:solidFill>
              </a:rPr>
              <a:t>t1= database</a:t>
            </a:r>
          </a:p>
          <a:p>
            <a:r>
              <a:rPr lang="en-US" sz="1800">
                <a:solidFill>
                  <a:srgbClr val="3366FF"/>
                </a:solidFill>
              </a:rPr>
              <a:t>t2=SQL</a:t>
            </a:r>
          </a:p>
          <a:p>
            <a:r>
              <a:rPr lang="en-US" sz="1800">
                <a:solidFill>
                  <a:srgbClr val="3366FF"/>
                </a:solidFill>
              </a:rPr>
              <a:t>t3=index</a:t>
            </a:r>
          </a:p>
          <a:p>
            <a:r>
              <a:rPr lang="en-US" sz="1800">
                <a:solidFill>
                  <a:srgbClr val="3366FF"/>
                </a:solidFill>
              </a:rPr>
              <a:t>t4=regression</a:t>
            </a:r>
          </a:p>
          <a:p>
            <a:r>
              <a:rPr lang="en-US" sz="1800">
                <a:solidFill>
                  <a:srgbClr val="3366FF"/>
                </a:solidFill>
              </a:rPr>
              <a:t>t5=likelihood</a:t>
            </a:r>
          </a:p>
          <a:p>
            <a:r>
              <a:rPr lang="en-US" sz="1800">
                <a:solidFill>
                  <a:srgbClr val="3366FF"/>
                </a:solidFill>
              </a:rPr>
              <a:t>t6=linear</a:t>
            </a:r>
          </a:p>
        </p:txBody>
      </p:sp>
      <p:sp>
        <p:nvSpPr>
          <p:cNvPr id="313348" name="Rectangle 4"/>
          <p:cNvSpPr>
            <a:spLocks noChangeArrowheads="1"/>
          </p:cNvSpPr>
          <p:nvPr/>
        </p:nvSpPr>
        <p:spPr bwMode="auto">
          <a:xfrm>
            <a:off x="2667000" y="304800"/>
            <a:ext cx="6096000" cy="1143000"/>
          </a:xfrm>
          <a:prstGeom prst="rect">
            <a:avLst/>
          </a:prstGeom>
          <a:noFill/>
          <a:ln w="9525">
            <a:noFill/>
            <a:miter lim="800000"/>
            <a:headEnd/>
            <a:tailEnd/>
          </a:ln>
          <a:effectLst/>
        </p:spPr>
        <p:txBody>
          <a:bodyPr lIns="92075" tIns="46038" rIns="92075" bIns="46038" anchor="ctr"/>
          <a:lstStyle/>
          <a:p>
            <a:pPr>
              <a:lnSpc>
                <a:spcPct val="70000"/>
              </a:lnSpc>
            </a:pPr>
            <a:r>
              <a:rPr kumimoji="1" lang="en-US" sz="4800" b="1">
                <a:solidFill>
                  <a:schemeClr val="tx2"/>
                </a:solidFill>
                <a:latin typeface="Arial Narrow" pitchFamily="34" charset="0"/>
              </a:rPr>
              <a:t>Documents as bags of keywords (another eg)</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p:txBody>
          <a:bodyPr/>
          <a:lstStyle/>
          <a:p>
            <a:r>
              <a:rPr lang="en-US"/>
              <a:t>Jaccard Similarity Metric</a:t>
            </a:r>
          </a:p>
        </p:txBody>
      </p:sp>
      <p:sp>
        <p:nvSpPr>
          <p:cNvPr id="312323" name="Rectangle 3"/>
          <p:cNvSpPr>
            <a:spLocks noGrp="1" noChangeArrowheads="1"/>
          </p:cNvSpPr>
          <p:nvPr>
            <p:ph type="body" idx="1"/>
          </p:nvPr>
        </p:nvSpPr>
        <p:spPr>
          <a:xfrm>
            <a:off x="1600200" y="1676400"/>
            <a:ext cx="7391400" cy="4800600"/>
          </a:xfrm>
        </p:spPr>
        <p:txBody>
          <a:bodyPr/>
          <a:lstStyle/>
          <a:p>
            <a:pPr lvl="1">
              <a:lnSpc>
                <a:spcPct val="80000"/>
              </a:lnSpc>
            </a:pPr>
            <a:r>
              <a:rPr lang="en-US" sz="2000" dirty="0" smtClean="0"/>
              <a:t>Estimates </a:t>
            </a:r>
            <a:r>
              <a:rPr lang="en-US" sz="2000" dirty="0"/>
              <a:t>the degree of overlap between sets (or bags)</a:t>
            </a:r>
          </a:p>
          <a:p>
            <a:pPr lvl="1">
              <a:lnSpc>
                <a:spcPct val="80000"/>
              </a:lnSpc>
            </a:pPr>
            <a:endParaRPr lang="en-US" sz="2000" dirty="0"/>
          </a:p>
          <a:p>
            <a:pPr lvl="1">
              <a:lnSpc>
                <a:spcPct val="80000"/>
              </a:lnSpc>
            </a:pPr>
            <a:endParaRPr lang="en-US" sz="2000" dirty="0"/>
          </a:p>
          <a:p>
            <a:pPr lvl="1">
              <a:lnSpc>
                <a:spcPct val="80000"/>
              </a:lnSpc>
            </a:pPr>
            <a:endParaRPr lang="en-US" sz="2000" dirty="0"/>
          </a:p>
          <a:p>
            <a:pPr lvl="1">
              <a:lnSpc>
                <a:spcPct val="80000"/>
              </a:lnSpc>
            </a:pPr>
            <a:endParaRPr lang="en-US" sz="2000" dirty="0"/>
          </a:p>
          <a:p>
            <a:pPr lvl="1">
              <a:lnSpc>
                <a:spcPct val="80000"/>
              </a:lnSpc>
            </a:pPr>
            <a:endParaRPr lang="en-US" sz="2000" dirty="0"/>
          </a:p>
          <a:p>
            <a:pPr lvl="1">
              <a:lnSpc>
                <a:spcPct val="80000"/>
              </a:lnSpc>
            </a:pPr>
            <a:r>
              <a:rPr lang="en-US" sz="2000" dirty="0"/>
              <a:t>For bags, intersection and union are defined in terms of max &amp; min</a:t>
            </a:r>
          </a:p>
          <a:p>
            <a:pPr lvl="2">
              <a:lnSpc>
                <a:spcPct val="80000"/>
              </a:lnSpc>
            </a:pPr>
            <a:r>
              <a:rPr lang="en-US" sz="1800" dirty="0"/>
              <a:t>If A has 5 oranges and 8 apples and B has 3 oranges and 12 apples</a:t>
            </a:r>
          </a:p>
          <a:p>
            <a:pPr lvl="2">
              <a:lnSpc>
                <a:spcPct val="80000"/>
              </a:lnSpc>
            </a:pPr>
            <a:r>
              <a:rPr lang="en-US" sz="1800" dirty="0"/>
              <a:t>A .intersection. B is 3 oranges and 8 apples</a:t>
            </a:r>
          </a:p>
          <a:p>
            <a:pPr lvl="2">
              <a:lnSpc>
                <a:spcPct val="80000"/>
              </a:lnSpc>
            </a:pPr>
            <a:r>
              <a:rPr lang="en-US" sz="1800" dirty="0"/>
              <a:t>A .union. B is 5 oranges and 12 apples</a:t>
            </a:r>
          </a:p>
          <a:p>
            <a:pPr lvl="2">
              <a:lnSpc>
                <a:spcPct val="80000"/>
              </a:lnSpc>
            </a:pPr>
            <a:r>
              <a:rPr lang="en-US" sz="1800" dirty="0" err="1"/>
              <a:t>Jaccard</a:t>
            </a:r>
            <a:r>
              <a:rPr lang="en-US" sz="1800" dirty="0"/>
              <a:t> similarity is  (3+8)/(5 +12)= 11/17</a:t>
            </a:r>
          </a:p>
        </p:txBody>
      </p:sp>
      <p:pic>
        <p:nvPicPr>
          <p:cNvPr id="312324" name="Picture 4"/>
          <p:cNvPicPr>
            <a:picLocks noChangeAspect="1" noChangeArrowheads="1"/>
          </p:cNvPicPr>
          <p:nvPr/>
        </p:nvPicPr>
        <p:blipFill>
          <a:blip r:embed="rId3" cstate="print"/>
          <a:srcRect/>
          <a:stretch>
            <a:fillRect/>
          </a:stretch>
        </p:blipFill>
        <p:spPr bwMode="auto">
          <a:xfrm>
            <a:off x="3124200" y="2133600"/>
            <a:ext cx="3733800" cy="996950"/>
          </a:xfrm>
          <a:prstGeom prst="rect">
            <a:avLst/>
          </a:prstGeom>
          <a:noFill/>
          <a:ln w="9525">
            <a:noFill/>
            <a:miter lim="800000"/>
            <a:headEnd/>
            <a:tailEnd/>
          </a:ln>
          <a:effectLst/>
        </p:spPr>
      </p:pic>
      <p:sp>
        <p:nvSpPr>
          <p:cNvPr id="5" name="TextBox 4"/>
          <p:cNvSpPr txBox="1"/>
          <p:nvPr/>
        </p:nvSpPr>
        <p:spPr>
          <a:xfrm>
            <a:off x="6628568" y="2209800"/>
            <a:ext cx="2515432" cy="830997"/>
          </a:xfrm>
          <a:prstGeom prst="rect">
            <a:avLst/>
          </a:prstGeom>
          <a:solidFill>
            <a:srgbClr val="FFFF00"/>
          </a:solidFill>
        </p:spPr>
        <p:txBody>
          <a:bodyPr wrap="none" rtlCol="0">
            <a:spAutoFit/>
          </a:bodyPr>
          <a:lstStyle/>
          <a:p>
            <a:r>
              <a:rPr lang="en-US" dirty="0" smtClean="0"/>
              <a:t>Can be used</a:t>
            </a:r>
          </a:p>
          <a:p>
            <a:r>
              <a:rPr lang="en-US" dirty="0" smtClean="0"/>
              <a:t> with set semantics</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610" name="Picture 2" descr="rao-13"/>
          <p:cNvPicPr>
            <a:picLocks noChangeAspect="1" noChangeArrowheads="1"/>
          </p:cNvPicPr>
          <p:nvPr/>
        </p:nvPicPr>
        <p:blipFill>
          <a:blip r:embed="rId3" cstate="print"/>
          <a:srcRect/>
          <a:stretch>
            <a:fillRect/>
          </a:stretch>
        </p:blipFill>
        <p:spPr bwMode="auto">
          <a:xfrm>
            <a:off x="76200" y="1981200"/>
            <a:ext cx="5257800" cy="3694113"/>
          </a:xfrm>
          <a:prstGeom prst="rect">
            <a:avLst/>
          </a:prstGeom>
          <a:noFill/>
        </p:spPr>
      </p:pic>
      <p:sp>
        <p:nvSpPr>
          <p:cNvPr id="324611" name="Text Box 3"/>
          <p:cNvSpPr txBox="1">
            <a:spLocks noChangeArrowheads="1"/>
          </p:cNvSpPr>
          <p:nvPr/>
        </p:nvSpPr>
        <p:spPr bwMode="auto">
          <a:xfrm>
            <a:off x="5943600" y="1676400"/>
            <a:ext cx="2590800" cy="1739900"/>
          </a:xfrm>
          <a:prstGeom prst="rect">
            <a:avLst/>
          </a:prstGeom>
          <a:noFill/>
          <a:ln w="9525">
            <a:noFill/>
            <a:miter lim="800000"/>
            <a:headEnd/>
            <a:tailEnd/>
          </a:ln>
          <a:effectLst/>
        </p:spPr>
        <p:txBody>
          <a:bodyPr>
            <a:spAutoFit/>
          </a:bodyPr>
          <a:lstStyle/>
          <a:p>
            <a:r>
              <a:rPr lang="en-US" sz="1800">
                <a:solidFill>
                  <a:srgbClr val="3366FF"/>
                </a:solidFill>
              </a:rPr>
              <a:t>t1= database</a:t>
            </a:r>
          </a:p>
          <a:p>
            <a:r>
              <a:rPr lang="en-US" sz="1800">
                <a:solidFill>
                  <a:srgbClr val="3366FF"/>
                </a:solidFill>
              </a:rPr>
              <a:t>t2=SQL</a:t>
            </a:r>
          </a:p>
          <a:p>
            <a:r>
              <a:rPr lang="en-US" sz="1800">
                <a:solidFill>
                  <a:srgbClr val="3366FF"/>
                </a:solidFill>
              </a:rPr>
              <a:t>t3=index</a:t>
            </a:r>
          </a:p>
          <a:p>
            <a:r>
              <a:rPr lang="en-US" sz="1800">
                <a:solidFill>
                  <a:srgbClr val="3366FF"/>
                </a:solidFill>
              </a:rPr>
              <a:t>t4=regression</a:t>
            </a:r>
          </a:p>
          <a:p>
            <a:r>
              <a:rPr lang="en-US" sz="1800">
                <a:solidFill>
                  <a:srgbClr val="3366FF"/>
                </a:solidFill>
              </a:rPr>
              <a:t>t5=likelihood</a:t>
            </a:r>
          </a:p>
          <a:p>
            <a:r>
              <a:rPr lang="en-US" sz="1800">
                <a:solidFill>
                  <a:srgbClr val="3366FF"/>
                </a:solidFill>
              </a:rPr>
              <a:t>t6=linear</a:t>
            </a:r>
          </a:p>
        </p:txBody>
      </p:sp>
      <p:sp>
        <p:nvSpPr>
          <p:cNvPr id="324612" name="Rectangle 4"/>
          <p:cNvSpPr>
            <a:spLocks noChangeArrowheads="1"/>
          </p:cNvSpPr>
          <p:nvPr/>
        </p:nvSpPr>
        <p:spPr bwMode="auto">
          <a:xfrm>
            <a:off x="2667000" y="304800"/>
            <a:ext cx="6096000" cy="1143000"/>
          </a:xfrm>
          <a:prstGeom prst="rect">
            <a:avLst/>
          </a:prstGeom>
          <a:noFill/>
          <a:ln w="9525">
            <a:noFill/>
            <a:miter lim="800000"/>
            <a:headEnd/>
            <a:tailEnd/>
          </a:ln>
          <a:effectLst/>
        </p:spPr>
        <p:txBody>
          <a:bodyPr lIns="92075" tIns="46038" rIns="92075" bIns="46038" anchor="ctr"/>
          <a:lstStyle/>
          <a:p>
            <a:pPr>
              <a:lnSpc>
                <a:spcPct val="70000"/>
              </a:lnSpc>
            </a:pPr>
            <a:r>
              <a:rPr kumimoji="1" lang="en-US" sz="4800" b="1">
                <a:solidFill>
                  <a:schemeClr val="tx2"/>
                </a:solidFill>
                <a:latin typeface="Arial Narrow" pitchFamily="34" charset="0"/>
              </a:rPr>
              <a:t>Documents as bags of keywords (another eg)</a:t>
            </a:r>
          </a:p>
        </p:txBody>
      </p:sp>
      <p:sp>
        <p:nvSpPr>
          <p:cNvPr id="324613" name="Text Box 5"/>
          <p:cNvSpPr txBox="1">
            <a:spLocks noChangeArrowheads="1"/>
          </p:cNvSpPr>
          <p:nvPr/>
        </p:nvSpPr>
        <p:spPr bwMode="auto">
          <a:xfrm>
            <a:off x="5394325" y="3775075"/>
            <a:ext cx="3576638" cy="1552575"/>
          </a:xfrm>
          <a:prstGeom prst="rect">
            <a:avLst/>
          </a:prstGeom>
          <a:noFill/>
          <a:ln w="9525">
            <a:noFill/>
            <a:miter lim="800000"/>
            <a:headEnd/>
            <a:tailEnd/>
          </a:ln>
          <a:effectLst/>
        </p:spPr>
        <p:txBody>
          <a:bodyPr wrap="none">
            <a:spAutoFit/>
          </a:bodyPr>
          <a:lstStyle/>
          <a:p>
            <a:r>
              <a:rPr lang="en-US"/>
              <a:t>Similarity(d1,d2)</a:t>
            </a:r>
          </a:p>
          <a:p>
            <a:endParaRPr lang="en-US"/>
          </a:p>
          <a:p>
            <a:r>
              <a:rPr lang="en-US"/>
              <a:t>= (24+10+5)/32+21+9+3+3</a:t>
            </a:r>
          </a:p>
          <a:p>
            <a:r>
              <a:rPr lang="en-US"/>
              <a:t>=0.57</a:t>
            </a:r>
          </a:p>
        </p:txBody>
      </p:sp>
      <p:sp>
        <p:nvSpPr>
          <p:cNvPr id="324614" name="Text Box 6"/>
          <p:cNvSpPr txBox="1">
            <a:spLocks noChangeArrowheads="1"/>
          </p:cNvSpPr>
          <p:nvPr/>
        </p:nvSpPr>
        <p:spPr bwMode="auto">
          <a:xfrm>
            <a:off x="157163" y="5715000"/>
            <a:ext cx="8986837" cy="1187450"/>
          </a:xfrm>
          <a:prstGeom prst="rect">
            <a:avLst/>
          </a:prstGeom>
          <a:noFill/>
          <a:ln w="9525">
            <a:noFill/>
            <a:miter lim="800000"/>
            <a:headEnd/>
            <a:tailEnd/>
          </a:ln>
          <a:effectLst/>
        </p:spPr>
        <p:txBody>
          <a:bodyPr wrap="none">
            <a:spAutoFit/>
          </a:bodyPr>
          <a:lstStyle/>
          <a:p>
            <a:r>
              <a:rPr lang="en-US" dirty="0"/>
              <a:t>What about d1 and  d1d1 (which is a twice concatenated version of d1)?</a:t>
            </a:r>
          </a:p>
          <a:p>
            <a:r>
              <a:rPr lang="en-US" dirty="0"/>
              <a:t>          --need to normalize the bags (e.g. divide </a:t>
            </a:r>
            <a:r>
              <a:rPr lang="en-US" dirty="0" err="1"/>
              <a:t>coeffs</a:t>
            </a:r>
            <a:r>
              <a:rPr lang="en-US" dirty="0"/>
              <a:t> by bag size)</a:t>
            </a:r>
          </a:p>
          <a:p>
            <a:pPr lvl="3"/>
            <a:r>
              <a:rPr lang="en-US" dirty="0"/>
              <a:t>--Also can better differentiate the </a:t>
            </a:r>
            <a:r>
              <a:rPr lang="en-US" dirty="0" err="1"/>
              <a:t>ceffs</a:t>
            </a:r>
            <a:r>
              <a:rPr lang="en-US" dirty="0"/>
              <a:t> (</a:t>
            </a:r>
            <a:r>
              <a:rPr lang="en-US" dirty="0" err="1"/>
              <a:t>tf</a:t>
            </a:r>
            <a:r>
              <a:rPr lang="en-US" dirty="0"/>
              <a:t>/</a:t>
            </a:r>
            <a:r>
              <a:rPr lang="en-US" dirty="0" err="1"/>
              <a:t>idf</a:t>
            </a:r>
            <a:r>
              <a:rPr lang="en-US" dirty="0"/>
              <a:t> metrics)</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19400" y="381000"/>
            <a:ext cx="5342553" cy="769441"/>
          </a:xfrm>
          <a:prstGeom prst="rect">
            <a:avLst/>
          </a:prstGeom>
          <a:noFill/>
        </p:spPr>
        <p:txBody>
          <a:bodyPr wrap="none" rtlCol="0">
            <a:spAutoFit/>
          </a:bodyPr>
          <a:lstStyle/>
          <a:p>
            <a:r>
              <a:rPr lang="en-US" sz="4400" dirty="0" smtClean="0"/>
              <a:t>The Effect of Bag Size</a:t>
            </a:r>
            <a:endParaRPr lang="en-US" sz="4400" dirty="0"/>
          </a:p>
        </p:txBody>
      </p:sp>
      <p:sp>
        <p:nvSpPr>
          <p:cNvPr id="5" name="TextBox 4"/>
          <p:cNvSpPr txBox="1"/>
          <p:nvPr/>
        </p:nvSpPr>
        <p:spPr>
          <a:xfrm>
            <a:off x="762000" y="1676400"/>
            <a:ext cx="7082388" cy="2308324"/>
          </a:xfrm>
          <a:prstGeom prst="rect">
            <a:avLst/>
          </a:prstGeom>
          <a:noFill/>
        </p:spPr>
        <p:txBody>
          <a:bodyPr wrap="none" rtlCol="0">
            <a:spAutoFit/>
          </a:bodyPr>
          <a:lstStyle/>
          <a:p>
            <a:r>
              <a:rPr lang="en-US" dirty="0" smtClean="0"/>
              <a:t>If you have  2 bags. Bag1: 5 apples, 8 oranges</a:t>
            </a:r>
          </a:p>
          <a:p>
            <a:r>
              <a:rPr lang="en-US" dirty="0" smtClean="0"/>
              <a:t>                                 Bag2: 9 apples, 4 oranges</a:t>
            </a:r>
          </a:p>
          <a:p>
            <a:r>
              <a:rPr lang="en-US" dirty="0" err="1" smtClean="0"/>
              <a:t>Jaccard</a:t>
            </a:r>
            <a:r>
              <a:rPr lang="en-US" dirty="0" smtClean="0"/>
              <a:t>:  (5+4)/(9+8)=9/17</a:t>
            </a:r>
          </a:p>
          <a:p>
            <a:endParaRPr lang="en-US" dirty="0" smtClean="0"/>
          </a:p>
          <a:p>
            <a:r>
              <a:rPr lang="en-US" dirty="0" smtClean="0"/>
              <a:t>If you triple the size of bag1:  15 apples, 24 oranges</a:t>
            </a:r>
          </a:p>
          <a:p>
            <a:r>
              <a:rPr lang="en-US" dirty="0" smtClean="0"/>
              <a:t>  </a:t>
            </a:r>
            <a:r>
              <a:rPr lang="en-US" dirty="0" err="1" smtClean="0"/>
              <a:t>Jaccard</a:t>
            </a:r>
            <a:r>
              <a:rPr lang="en-US" dirty="0" smtClean="0"/>
              <a:t>:  (9+4)/(15+24)= 13/29 –Similarity changed…</a:t>
            </a:r>
          </a:p>
        </p:txBody>
      </p:sp>
      <p:sp>
        <p:nvSpPr>
          <p:cNvPr id="6" name="TextBox 5"/>
          <p:cNvSpPr txBox="1"/>
          <p:nvPr/>
        </p:nvSpPr>
        <p:spPr>
          <a:xfrm>
            <a:off x="609600" y="4419600"/>
            <a:ext cx="8339206" cy="1938992"/>
          </a:xfrm>
          <a:prstGeom prst="rect">
            <a:avLst/>
          </a:prstGeom>
          <a:noFill/>
        </p:spPr>
        <p:txBody>
          <a:bodyPr wrap="none" rtlCol="0">
            <a:spAutoFit/>
          </a:bodyPr>
          <a:lstStyle/>
          <a:p>
            <a:r>
              <a:rPr lang="en-US" dirty="0" smtClean="0"/>
              <a:t>How do we stop this? </a:t>
            </a:r>
          </a:p>
          <a:p>
            <a:r>
              <a:rPr lang="en-US" dirty="0" smtClean="0"/>
              <a:t>   Normalize all bags to the same size..</a:t>
            </a:r>
          </a:p>
          <a:p>
            <a:r>
              <a:rPr lang="en-US" dirty="0" smtClean="0"/>
              <a:t>   Bag of 5 apples and 8 oranges could be normalized as</a:t>
            </a:r>
          </a:p>
          <a:p>
            <a:r>
              <a:rPr lang="en-US" dirty="0" smtClean="0"/>
              <a:t>               5/(5+8),  8/(5+8)</a:t>
            </a:r>
          </a:p>
          <a:p>
            <a:r>
              <a:rPr lang="en-US" dirty="0" smtClean="0"/>
              <a:t>This way, doubling the bag size doesn’t change its representation..</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6226" name="Picture 2"/>
          <p:cNvPicPr>
            <a:picLocks noChangeAspect="1" noChangeArrowheads="1"/>
          </p:cNvPicPr>
          <p:nvPr/>
        </p:nvPicPr>
        <p:blipFill>
          <a:blip r:embed="rId2" cstate="print"/>
          <a:srcRect l="8750" t="23923" r="40625" b="450"/>
          <a:stretch>
            <a:fillRect/>
          </a:stretch>
        </p:blipFill>
        <p:spPr bwMode="auto">
          <a:xfrm>
            <a:off x="0" y="0"/>
            <a:ext cx="3733800" cy="6776156"/>
          </a:xfrm>
          <a:prstGeom prst="rect">
            <a:avLst/>
          </a:prstGeom>
          <a:noFill/>
          <a:ln w="9525">
            <a:noFill/>
            <a:miter lim="800000"/>
            <a:headEnd/>
            <a:tailEnd/>
          </a:ln>
        </p:spPr>
      </p:pic>
      <p:pic>
        <p:nvPicPr>
          <p:cNvPr id="436227" name="Picture 3"/>
          <p:cNvPicPr>
            <a:picLocks noChangeAspect="1" noChangeArrowheads="1"/>
          </p:cNvPicPr>
          <p:nvPr/>
        </p:nvPicPr>
        <p:blipFill>
          <a:blip r:embed="rId3" cstate="print"/>
          <a:srcRect l="8462" r="7692" b="308"/>
          <a:stretch>
            <a:fillRect/>
          </a:stretch>
        </p:blipFill>
        <p:spPr bwMode="auto">
          <a:xfrm>
            <a:off x="3657600" y="1524000"/>
            <a:ext cx="5486400" cy="4077050"/>
          </a:xfrm>
          <a:prstGeom prst="rect">
            <a:avLst/>
          </a:prstGeom>
          <a:noFill/>
          <a:ln w="9525">
            <a:noFill/>
            <a:miter lim="800000"/>
            <a:headEnd/>
            <a:tailEnd/>
          </a:ln>
        </p:spPr>
      </p:pic>
      <p:sp>
        <p:nvSpPr>
          <p:cNvPr id="5" name="TextBox 4"/>
          <p:cNvSpPr txBox="1"/>
          <p:nvPr/>
        </p:nvSpPr>
        <p:spPr>
          <a:xfrm>
            <a:off x="5791200" y="685800"/>
            <a:ext cx="577402" cy="461665"/>
          </a:xfrm>
          <a:prstGeom prst="rect">
            <a:avLst/>
          </a:prstGeom>
          <a:noFill/>
        </p:spPr>
        <p:txBody>
          <a:bodyPr wrap="none" rtlCol="0">
            <a:spAutoFit/>
          </a:bodyPr>
          <a:lstStyle/>
          <a:p>
            <a:r>
              <a:rPr lang="en-US" smtClean="0"/>
              <a:t>9/6</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36226"/>
                                        </p:tgtEl>
                                        <p:attrNameLst>
                                          <p:attrName>style.visibility</p:attrName>
                                        </p:attrNameLst>
                                      </p:cBhvr>
                                      <p:to>
                                        <p:strVal val="visible"/>
                                      </p:to>
                                    </p:set>
                                    <p:animEffect transition="in" filter="blinds(horizontal)">
                                      <p:cBhvr>
                                        <p:cTn id="7" dur="500"/>
                                        <p:tgtEl>
                                          <p:spTgt spid="4362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36227"/>
                                        </p:tgtEl>
                                        <p:attrNameLst>
                                          <p:attrName>style.visibility</p:attrName>
                                        </p:attrNameLst>
                                      </p:cBhvr>
                                      <p:to>
                                        <p:strVal val="visible"/>
                                      </p:to>
                                    </p:set>
                                    <p:animEffect transition="in" filter="blinds(horizontal)">
                                      <p:cBhvr>
                                        <p:cTn id="12" dur="500"/>
                                        <p:tgtEl>
                                          <p:spTgt spid="436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p:txBody>
          <a:bodyPr/>
          <a:lstStyle/>
          <a:p>
            <a:r>
              <a:rPr lang="en-US"/>
              <a:t>Marginal (Residual) Relevance</a:t>
            </a:r>
          </a:p>
        </p:txBody>
      </p:sp>
      <p:sp>
        <p:nvSpPr>
          <p:cNvPr id="450563" name="Rectangle 3"/>
          <p:cNvSpPr>
            <a:spLocks noGrp="1" noChangeArrowheads="1"/>
          </p:cNvSpPr>
          <p:nvPr>
            <p:ph type="body" idx="1"/>
          </p:nvPr>
        </p:nvSpPr>
        <p:spPr/>
        <p:txBody>
          <a:bodyPr/>
          <a:lstStyle/>
          <a:p>
            <a:pPr>
              <a:lnSpc>
                <a:spcPct val="80000"/>
              </a:lnSpc>
            </a:pPr>
            <a:r>
              <a:rPr lang="en-US" sz="1400"/>
              <a:t>It is clear that the first document returned should be the one most similar to the query</a:t>
            </a:r>
          </a:p>
          <a:p>
            <a:pPr>
              <a:lnSpc>
                <a:spcPct val="80000"/>
              </a:lnSpc>
            </a:pPr>
            <a:r>
              <a:rPr lang="en-US" sz="1400"/>
              <a:t>How about the second…and top-10 documents?</a:t>
            </a:r>
          </a:p>
          <a:p>
            <a:pPr lvl="1">
              <a:lnSpc>
                <a:spcPct val="80000"/>
              </a:lnSpc>
            </a:pPr>
            <a:r>
              <a:rPr lang="en-US" sz="1300"/>
              <a:t>If we have near-duplicate documents, you would think the user wouldn’t want to see all copies!</a:t>
            </a:r>
          </a:p>
          <a:p>
            <a:pPr lvl="1">
              <a:lnSpc>
                <a:spcPct val="80000"/>
              </a:lnSpc>
            </a:pPr>
            <a:r>
              <a:rPr lang="en-US" sz="1300"/>
              <a:t>If there seem to be different clusters of documents that are all close to the query, it is best to hedge your bets by returning one document from each cluster (e.g. given a query “bush”, you may want to return one page on republican bush, one on Kalahari bushmen and one on rose bush etc..)</a:t>
            </a:r>
          </a:p>
          <a:p>
            <a:pPr>
              <a:lnSpc>
                <a:spcPct val="80000"/>
              </a:lnSpc>
            </a:pPr>
            <a:r>
              <a:rPr lang="en-US" sz="1400"/>
              <a:t>Insight: If you are returning top-K documents, they should simultaneously satisfy two constraints:</a:t>
            </a:r>
          </a:p>
          <a:p>
            <a:pPr lvl="1">
              <a:lnSpc>
                <a:spcPct val="80000"/>
              </a:lnSpc>
            </a:pPr>
            <a:r>
              <a:rPr lang="en-US" sz="1300"/>
              <a:t>They are as similar as possible to the query</a:t>
            </a:r>
          </a:p>
          <a:p>
            <a:pPr lvl="1">
              <a:lnSpc>
                <a:spcPct val="80000"/>
              </a:lnSpc>
            </a:pPr>
            <a:r>
              <a:rPr lang="en-US" sz="1300"/>
              <a:t>They are as </a:t>
            </a:r>
            <a:r>
              <a:rPr lang="en-US" sz="1300" i="1"/>
              <a:t>dissimilar</a:t>
            </a:r>
            <a:r>
              <a:rPr lang="en-US" sz="1300"/>
              <a:t> as possible from each other</a:t>
            </a:r>
          </a:p>
          <a:p>
            <a:pPr>
              <a:lnSpc>
                <a:spcPct val="80000"/>
              </a:lnSpc>
            </a:pPr>
            <a:r>
              <a:rPr lang="en-US" sz="1400"/>
              <a:t>Most search engines do care about this “result diversity”</a:t>
            </a:r>
          </a:p>
          <a:p>
            <a:pPr lvl="1">
              <a:lnSpc>
                <a:spcPct val="80000"/>
              </a:lnSpc>
            </a:pPr>
            <a:r>
              <a:rPr lang="en-US" sz="1300"/>
              <a:t>They don’t necessarily do it by directly solving the optimization problem. One idea is to take top-100 documents that are similar to they query and then </a:t>
            </a:r>
            <a:r>
              <a:rPr lang="en-US" sz="1300" i="1" u="sng"/>
              <a:t>cluster</a:t>
            </a:r>
            <a:r>
              <a:rPr lang="en-US" sz="1300"/>
              <a:t> them. You can then give one representative document from each cluster</a:t>
            </a:r>
          </a:p>
          <a:p>
            <a:pPr lvl="2">
              <a:lnSpc>
                <a:spcPct val="80000"/>
              </a:lnSpc>
            </a:pPr>
            <a:r>
              <a:rPr lang="en-US" sz="1200"/>
              <a:t>Example: Vivisimo.com</a:t>
            </a:r>
          </a:p>
          <a:p>
            <a:pPr lvl="1">
              <a:lnSpc>
                <a:spcPct val="80000"/>
              </a:lnSpc>
            </a:pPr>
            <a:endParaRPr lang="en-US" sz="130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914400" y="304800"/>
            <a:ext cx="6858000" cy="685800"/>
          </a:xfrm>
          <a:prstGeom prst="rect">
            <a:avLst/>
          </a:prstGeom>
          <a:noFill/>
          <a:ln w="9525">
            <a:noFill/>
            <a:miter lim="800000"/>
            <a:headEnd/>
            <a:tailEnd/>
          </a:ln>
          <a:effectLst/>
        </p:spPr>
        <p:txBody>
          <a:bodyPr lIns="92075" tIns="46038" rIns="92075" bIns="46038" anchor="ctr"/>
          <a:lstStyle/>
          <a:p>
            <a:pPr algn="ctr">
              <a:lnSpc>
                <a:spcPct val="70000"/>
              </a:lnSpc>
            </a:pPr>
            <a:r>
              <a:rPr kumimoji="1" lang="pt-BR" sz="3600" b="1">
                <a:solidFill>
                  <a:schemeClr val="tx2"/>
                </a:solidFill>
                <a:latin typeface="Arial Narrow" pitchFamily="34" charset="0"/>
              </a:rPr>
              <a:t>The Vector Model</a:t>
            </a:r>
            <a:endParaRPr kumimoji="1" lang="pt-BR" sz="4800" b="1">
              <a:solidFill>
                <a:schemeClr val="tx2"/>
              </a:solidFill>
              <a:latin typeface="Arial Narrow" pitchFamily="34" charset="0"/>
            </a:endParaRPr>
          </a:p>
        </p:txBody>
      </p:sp>
      <p:sp>
        <p:nvSpPr>
          <p:cNvPr id="169987" name="Rectangle 3"/>
          <p:cNvSpPr>
            <a:spLocks noChangeArrowheads="1"/>
          </p:cNvSpPr>
          <p:nvPr/>
        </p:nvSpPr>
        <p:spPr bwMode="auto">
          <a:xfrm>
            <a:off x="457200" y="1143000"/>
            <a:ext cx="8686800" cy="4114800"/>
          </a:xfrm>
          <a:prstGeom prst="rect">
            <a:avLst/>
          </a:prstGeom>
          <a:noFill/>
          <a:ln w="9525">
            <a:noFill/>
            <a:miter lim="800000"/>
            <a:headEnd/>
            <a:tailEnd/>
          </a:ln>
          <a:effectLst/>
        </p:spPr>
        <p:txBody>
          <a:bodyPr lIns="92075" tIns="46038" rIns="92075" bIns="46038"/>
          <a:lstStyle/>
          <a:p>
            <a:pPr marL="342900" indent="-342900">
              <a:spcBef>
                <a:spcPct val="20000"/>
              </a:spcBef>
              <a:buClr>
                <a:schemeClr val="hlink"/>
              </a:buClr>
              <a:buSzPct val="50000"/>
              <a:buFont typeface="Monotype Sorts" pitchFamily="2" charset="2"/>
              <a:buChar char="n"/>
            </a:pPr>
            <a:r>
              <a:rPr kumimoji="1" lang="pt-BR" sz="2800">
                <a:latin typeface="Arial" charset="0"/>
              </a:rPr>
              <a:t>Use of binary weights is too limiting</a:t>
            </a:r>
          </a:p>
          <a:p>
            <a:pPr marL="742950" lvl="1" indent="-285750">
              <a:spcBef>
                <a:spcPct val="20000"/>
              </a:spcBef>
              <a:buClr>
                <a:schemeClr val="tx2"/>
              </a:buClr>
              <a:buSzPct val="75000"/>
              <a:buFont typeface="Monotype Sorts" pitchFamily="2" charset="2"/>
              <a:buChar char="u"/>
            </a:pPr>
            <a:r>
              <a:rPr kumimoji="1" lang="pt-BR" sz="2600">
                <a:latin typeface="Arial" charset="0"/>
              </a:rPr>
              <a:t>Non-binary weights provide consideration for partial matches</a:t>
            </a:r>
          </a:p>
          <a:p>
            <a:pPr marL="342900" indent="-342900">
              <a:spcBef>
                <a:spcPct val="20000"/>
              </a:spcBef>
              <a:buClr>
                <a:schemeClr val="hlink"/>
              </a:buClr>
              <a:buSzPct val="50000"/>
              <a:buFont typeface="Monotype Sorts" pitchFamily="2" charset="2"/>
              <a:buChar char="n"/>
            </a:pPr>
            <a:r>
              <a:rPr kumimoji="1" lang="pt-BR" sz="2800">
                <a:latin typeface="Arial" charset="0"/>
              </a:rPr>
              <a:t>These term weights are used to compute a </a:t>
            </a:r>
            <a:r>
              <a:rPr kumimoji="1" lang="pt-BR" sz="2800" i="1">
                <a:latin typeface="Arial" charset="0"/>
              </a:rPr>
              <a:t>degree of similarity</a:t>
            </a:r>
            <a:r>
              <a:rPr kumimoji="1" lang="pt-BR" sz="2800">
                <a:latin typeface="Arial" charset="0"/>
              </a:rPr>
              <a:t> between a query and each document</a:t>
            </a:r>
          </a:p>
          <a:p>
            <a:pPr marL="342900" indent="-342900">
              <a:spcBef>
                <a:spcPct val="20000"/>
              </a:spcBef>
              <a:buClr>
                <a:schemeClr val="hlink"/>
              </a:buClr>
              <a:buSzPct val="50000"/>
              <a:buFont typeface="Monotype Sorts" pitchFamily="2" charset="2"/>
              <a:buChar char="n"/>
            </a:pPr>
            <a:r>
              <a:rPr kumimoji="1" lang="pt-BR" sz="2800">
                <a:latin typeface="Arial" charset="0"/>
              </a:rPr>
              <a:t>Ranked set of documents provides for better matching</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914400" y="152400"/>
            <a:ext cx="6858000" cy="685800"/>
          </a:xfrm>
          <a:prstGeom prst="rect">
            <a:avLst/>
          </a:prstGeom>
          <a:noFill/>
          <a:ln w="9525">
            <a:noFill/>
            <a:miter lim="800000"/>
            <a:headEnd/>
            <a:tailEnd/>
          </a:ln>
          <a:effectLst/>
        </p:spPr>
        <p:txBody>
          <a:bodyPr lIns="92075" tIns="46038" rIns="92075" bIns="46038" anchor="ctr"/>
          <a:lstStyle/>
          <a:p>
            <a:pPr algn="ctr">
              <a:lnSpc>
                <a:spcPct val="70000"/>
              </a:lnSpc>
            </a:pPr>
            <a:r>
              <a:rPr kumimoji="1" lang="pt-BR" sz="3600" b="1">
                <a:solidFill>
                  <a:schemeClr val="tx2"/>
                </a:solidFill>
                <a:latin typeface="Arial Narrow" pitchFamily="34" charset="0"/>
              </a:rPr>
              <a:t>The Vector Model</a:t>
            </a:r>
            <a:endParaRPr kumimoji="1" lang="pt-BR" sz="4800" b="1">
              <a:solidFill>
                <a:schemeClr val="tx2"/>
              </a:solidFill>
              <a:latin typeface="Arial Narrow" pitchFamily="34" charset="0"/>
            </a:endParaRPr>
          </a:p>
        </p:txBody>
      </p:sp>
      <p:sp>
        <p:nvSpPr>
          <p:cNvPr id="171011" name="Rectangle 3"/>
          <p:cNvSpPr>
            <a:spLocks noChangeArrowheads="1"/>
          </p:cNvSpPr>
          <p:nvPr/>
        </p:nvSpPr>
        <p:spPr bwMode="auto">
          <a:xfrm>
            <a:off x="457200" y="609600"/>
            <a:ext cx="6477000" cy="4114800"/>
          </a:xfrm>
          <a:prstGeom prst="rect">
            <a:avLst/>
          </a:prstGeom>
          <a:noFill/>
          <a:ln w="9525">
            <a:noFill/>
            <a:miter lim="800000"/>
            <a:headEnd/>
            <a:tailEnd/>
          </a:ln>
          <a:effectLst/>
        </p:spPr>
        <p:txBody>
          <a:bodyPr lIns="92075" tIns="46038" rIns="92075" bIns="46038"/>
          <a:lstStyle/>
          <a:p>
            <a:pPr marL="342900" indent="-342900">
              <a:spcBef>
                <a:spcPct val="20000"/>
              </a:spcBef>
              <a:buClr>
                <a:schemeClr val="hlink"/>
              </a:buClr>
              <a:buSzPct val="50000"/>
              <a:buFont typeface="Monotype Sorts" pitchFamily="2" charset="2"/>
              <a:buChar char="n"/>
            </a:pPr>
            <a:r>
              <a:rPr kumimoji="1" lang="pt-BR">
                <a:latin typeface="Arial" charset="0"/>
              </a:rPr>
              <a:t>Documents/Queries bags are seen as Vectors over keyword space</a:t>
            </a:r>
            <a:endParaRPr kumimoji="1" lang="pt-BR" sz="2500" i="1">
              <a:latin typeface="Arial" charset="0"/>
              <a:sym typeface="Symbol" pitchFamily="18" charset="2"/>
            </a:endParaRPr>
          </a:p>
          <a:p>
            <a:pPr marL="742950" lvl="1" indent="-285750">
              <a:spcBef>
                <a:spcPct val="20000"/>
              </a:spcBef>
              <a:buClr>
                <a:schemeClr val="tx2"/>
              </a:buClr>
              <a:buSzPct val="75000"/>
              <a:buFont typeface="Monotype Sorts" pitchFamily="2" charset="2"/>
              <a:buChar char="u"/>
            </a:pPr>
            <a:r>
              <a:rPr kumimoji="1" lang="pt-BR" i="1">
                <a:latin typeface="Arial" charset="0"/>
                <a:sym typeface="Symbol" pitchFamily="18" charset="2"/>
              </a:rPr>
              <a:t>vec(dj) = (w1j, w2j, ..., wtj)			vec(q) = (w1q, w2q, ..., wtq)</a:t>
            </a:r>
          </a:p>
          <a:p>
            <a:pPr marL="1600200" lvl="3" indent="-228600">
              <a:spcBef>
                <a:spcPct val="20000"/>
              </a:spcBef>
              <a:buClr>
                <a:schemeClr val="tx2"/>
              </a:buClr>
              <a:buSzPct val="100000"/>
              <a:buFontTx/>
              <a:buChar char="•"/>
            </a:pPr>
            <a:r>
              <a:rPr kumimoji="1" lang="pt-BR" sz="1800" i="1">
                <a:latin typeface="Arial" charset="0"/>
                <a:sym typeface="Symbol" pitchFamily="18" charset="2"/>
              </a:rPr>
              <a:t>wiq &gt;= 0  </a:t>
            </a:r>
            <a:r>
              <a:rPr kumimoji="1" lang="pt-BR" sz="1800">
                <a:latin typeface="Arial" charset="0"/>
                <a:sym typeface="Symbol" pitchFamily="18" charset="2"/>
              </a:rPr>
              <a:t>associated with the pair  </a:t>
            </a:r>
            <a:r>
              <a:rPr kumimoji="1" lang="pt-BR" sz="1800" i="1">
                <a:latin typeface="Arial" charset="0"/>
                <a:sym typeface="Symbol" pitchFamily="18" charset="2"/>
              </a:rPr>
              <a:t>(ki,q)</a:t>
            </a:r>
          </a:p>
          <a:p>
            <a:pPr marL="2057400" lvl="4" indent="-228600">
              <a:spcBef>
                <a:spcPct val="20000"/>
              </a:spcBef>
              <a:buClr>
                <a:schemeClr val="hlink"/>
              </a:buClr>
              <a:buSzPct val="100000"/>
              <a:buFontTx/>
              <a:buChar char="–"/>
            </a:pPr>
            <a:r>
              <a:rPr kumimoji="1" lang="pt-BR" sz="2000" i="1">
                <a:latin typeface="Arial" charset="0"/>
              </a:rPr>
              <a:t>wij &gt; 0  </a:t>
            </a:r>
            <a:r>
              <a:rPr kumimoji="1" lang="pt-BR" sz="2000">
                <a:latin typeface="Arial" charset="0"/>
              </a:rPr>
              <a:t>whenever  </a:t>
            </a:r>
            <a:r>
              <a:rPr kumimoji="1" lang="pt-BR" sz="2000" i="1">
                <a:latin typeface="Arial" charset="0"/>
              </a:rPr>
              <a:t>ki </a:t>
            </a:r>
            <a:r>
              <a:rPr kumimoji="1" lang="pt-BR" sz="2000" i="1">
                <a:latin typeface="Arial" charset="0"/>
                <a:sym typeface="Symbol" pitchFamily="18" charset="2"/>
              </a:rPr>
              <a:t>  dj</a:t>
            </a:r>
          </a:p>
          <a:p>
            <a:pPr marL="742950" lvl="1" indent="-285750">
              <a:spcBef>
                <a:spcPct val="20000"/>
              </a:spcBef>
              <a:buClr>
                <a:schemeClr val="tx2"/>
              </a:buClr>
              <a:buSzPct val="75000"/>
              <a:buFont typeface="Monotype Sorts" pitchFamily="2" charset="2"/>
              <a:buChar char="u"/>
            </a:pPr>
            <a:r>
              <a:rPr kumimoji="1" lang="pt-BR">
                <a:latin typeface="Arial" charset="0"/>
              </a:rPr>
              <a:t>To each term  </a:t>
            </a:r>
            <a:r>
              <a:rPr kumimoji="1" lang="pt-BR" i="1">
                <a:latin typeface="Arial" charset="0"/>
              </a:rPr>
              <a:t>ki  </a:t>
            </a:r>
            <a:r>
              <a:rPr kumimoji="1" lang="pt-BR">
                <a:latin typeface="Arial" charset="0"/>
              </a:rPr>
              <a:t>is associated a unitary vector </a:t>
            </a:r>
            <a:r>
              <a:rPr kumimoji="1" lang="pt-BR" i="1">
                <a:latin typeface="Arial" charset="0"/>
              </a:rPr>
              <a:t>vec(i)</a:t>
            </a:r>
          </a:p>
          <a:p>
            <a:pPr marL="1143000" lvl="2" indent="-228600">
              <a:spcBef>
                <a:spcPct val="20000"/>
              </a:spcBef>
              <a:buClr>
                <a:schemeClr val="hlink"/>
              </a:buClr>
              <a:buSzPct val="65000"/>
              <a:buFont typeface="Monotype Sorts" pitchFamily="2" charset="2"/>
              <a:buChar char="F"/>
            </a:pPr>
            <a:r>
              <a:rPr kumimoji="1" lang="pt-BR" sz="2200">
                <a:latin typeface="Arial" charset="0"/>
              </a:rPr>
              <a:t>The unitary vectors </a:t>
            </a:r>
            <a:r>
              <a:rPr kumimoji="1" lang="pt-BR" sz="2200" i="1">
                <a:latin typeface="Arial" charset="0"/>
              </a:rPr>
              <a:t>vec(i)  </a:t>
            </a:r>
            <a:r>
              <a:rPr kumimoji="1" lang="pt-BR" sz="2200">
                <a:latin typeface="Arial" charset="0"/>
              </a:rPr>
              <a:t>and</a:t>
            </a:r>
            <a:r>
              <a:rPr kumimoji="1" lang="pt-BR" sz="2200" i="1">
                <a:latin typeface="Arial" charset="0"/>
              </a:rPr>
              <a:t> vec(j) </a:t>
            </a:r>
            <a:r>
              <a:rPr kumimoji="1" lang="pt-BR" sz="2200">
                <a:latin typeface="Arial" charset="0"/>
              </a:rPr>
              <a:t> are assumed to be orthonormal  (i.e., index terms are assumed to occur independently within the documents)</a:t>
            </a:r>
          </a:p>
          <a:p>
            <a:pPr marL="2057400" lvl="4" indent="-228600">
              <a:spcBef>
                <a:spcPct val="20000"/>
              </a:spcBef>
              <a:buClr>
                <a:schemeClr val="hlink"/>
              </a:buClr>
              <a:buSzPct val="100000"/>
              <a:buFontTx/>
              <a:buChar char="–"/>
            </a:pPr>
            <a:r>
              <a:rPr kumimoji="1" lang="pt-BR" sz="2000">
                <a:solidFill>
                  <a:srgbClr val="FF3300"/>
                </a:solidFill>
                <a:latin typeface="Arial" charset="0"/>
              </a:rPr>
              <a:t>Is this Reasonable??????</a:t>
            </a:r>
          </a:p>
          <a:p>
            <a:pPr marL="342900" indent="-342900">
              <a:spcBef>
                <a:spcPct val="20000"/>
              </a:spcBef>
              <a:buClr>
                <a:schemeClr val="hlink"/>
              </a:buClr>
              <a:buSzPct val="50000"/>
              <a:buFont typeface="Monotype Sorts" pitchFamily="2" charset="2"/>
              <a:buChar char="n"/>
            </a:pPr>
            <a:r>
              <a:rPr kumimoji="1" lang="pt-BR">
                <a:latin typeface="Arial" charset="0"/>
              </a:rPr>
              <a:t>The </a:t>
            </a:r>
            <a:r>
              <a:rPr kumimoji="1" lang="pt-BR" i="1">
                <a:latin typeface="Arial" charset="0"/>
              </a:rPr>
              <a:t>t</a:t>
            </a:r>
            <a:r>
              <a:rPr kumimoji="1" lang="pt-BR">
                <a:latin typeface="Arial" charset="0"/>
              </a:rPr>
              <a:t> unitary vectors </a:t>
            </a:r>
            <a:r>
              <a:rPr kumimoji="1" lang="pt-BR" i="1">
                <a:latin typeface="Arial" charset="0"/>
              </a:rPr>
              <a:t>vec(i)</a:t>
            </a:r>
            <a:r>
              <a:rPr kumimoji="1" lang="pt-BR">
                <a:latin typeface="Arial" charset="0"/>
              </a:rPr>
              <a:t> form an orthonormal basis for a t-dimensional space</a:t>
            </a:r>
          </a:p>
        </p:txBody>
      </p:sp>
      <p:sp>
        <p:nvSpPr>
          <p:cNvPr id="171012" name="Text Box 4"/>
          <p:cNvSpPr txBox="1">
            <a:spLocks noChangeArrowheads="1"/>
          </p:cNvSpPr>
          <p:nvPr/>
        </p:nvSpPr>
        <p:spPr bwMode="auto">
          <a:xfrm rot="-2061639">
            <a:off x="6172200" y="1371600"/>
            <a:ext cx="3048000" cy="1520825"/>
          </a:xfrm>
          <a:prstGeom prst="rect">
            <a:avLst/>
          </a:prstGeom>
          <a:solidFill>
            <a:schemeClr val="accent2"/>
          </a:solidFill>
          <a:ln w="9525">
            <a:noFill/>
            <a:miter lim="800000"/>
            <a:headEnd/>
            <a:tailEnd/>
          </a:ln>
          <a:effectLst/>
        </p:spPr>
        <p:txBody>
          <a:bodyPr>
            <a:spAutoFit/>
          </a:bodyPr>
          <a:lstStyle/>
          <a:p>
            <a:pPr lvl="1">
              <a:spcBef>
                <a:spcPct val="20000"/>
              </a:spcBef>
              <a:buClr>
                <a:schemeClr val="tx2"/>
              </a:buClr>
              <a:buSzPct val="75000"/>
              <a:buFont typeface="Monotype Sorts" pitchFamily="2" charset="2"/>
              <a:buChar char="u"/>
            </a:pPr>
            <a:r>
              <a:rPr kumimoji="1" lang="en-US" sz="1800">
                <a:latin typeface="Arial" charset="0"/>
              </a:rPr>
              <a:t>Each vector holds a place for </a:t>
            </a:r>
            <a:r>
              <a:rPr kumimoji="1" lang="en-US" sz="1800">
                <a:solidFill>
                  <a:schemeClr val="tx2"/>
                </a:solidFill>
                <a:latin typeface="Arial" charset="0"/>
              </a:rPr>
              <a:t>every</a:t>
            </a:r>
            <a:r>
              <a:rPr kumimoji="1" lang="en-US" sz="1800">
                <a:latin typeface="Arial" charset="0"/>
              </a:rPr>
              <a:t> term in the collection</a:t>
            </a:r>
          </a:p>
          <a:p>
            <a:pPr lvl="1">
              <a:spcBef>
                <a:spcPct val="20000"/>
              </a:spcBef>
              <a:buClr>
                <a:schemeClr val="tx2"/>
              </a:buClr>
              <a:buSzPct val="75000"/>
              <a:buFont typeface="Monotype Sorts" pitchFamily="2" charset="2"/>
              <a:buChar char="u"/>
            </a:pPr>
            <a:r>
              <a:rPr kumimoji="1" lang="en-US" sz="1800">
                <a:latin typeface="Arial" charset="0"/>
              </a:rPr>
              <a:t>Therefore, most vectors are sparse</a:t>
            </a:r>
          </a:p>
        </p:txBody>
      </p:sp>
      <p:pic>
        <p:nvPicPr>
          <p:cNvPr id="171013" name="Picture 5" descr="vector-space"/>
          <p:cNvPicPr>
            <a:picLocks noChangeAspect="1" noChangeArrowheads="1"/>
          </p:cNvPicPr>
          <p:nvPr/>
        </p:nvPicPr>
        <p:blipFill>
          <a:blip r:embed="rId3" cstate="print"/>
          <a:srcRect/>
          <a:stretch>
            <a:fillRect/>
          </a:stretch>
        </p:blipFill>
        <p:spPr bwMode="auto">
          <a:xfrm>
            <a:off x="6781800" y="3886200"/>
            <a:ext cx="2238375" cy="23622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2034" name="Picture 2" descr="rao-13"/>
          <p:cNvPicPr>
            <a:picLocks noChangeAspect="1" noChangeArrowheads="1"/>
          </p:cNvPicPr>
          <p:nvPr/>
        </p:nvPicPr>
        <p:blipFill>
          <a:blip r:embed="rId3" cstate="print"/>
          <a:srcRect/>
          <a:stretch>
            <a:fillRect/>
          </a:stretch>
        </p:blipFill>
        <p:spPr bwMode="auto">
          <a:xfrm>
            <a:off x="76200" y="1981200"/>
            <a:ext cx="5257800" cy="3694113"/>
          </a:xfrm>
          <a:prstGeom prst="rect">
            <a:avLst/>
          </a:prstGeom>
          <a:noFill/>
        </p:spPr>
      </p:pic>
      <p:sp>
        <p:nvSpPr>
          <p:cNvPr id="172035" name="Text Box 3"/>
          <p:cNvSpPr txBox="1">
            <a:spLocks noChangeArrowheads="1"/>
          </p:cNvSpPr>
          <p:nvPr/>
        </p:nvSpPr>
        <p:spPr bwMode="auto">
          <a:xfrm>
            <a:off x="5791200" y="3429000"/>
            <a:ext cx="2590800" cy="1739900"/>
          </a:xfrm>
          <a:prstGeom prst="rect">
            <a:avLst/>
          </a:prstGeom>
          <a:noFill/>
          <a:ln w="9525">
            <a:noFill/>
            <a:miter lim="800000"/>
            <a:headEnd/>
            <a:tailEnd/>
          </a:ln>
          <a:effectLst/>
        </p:spPr>
        <p:txBody>
          <a:bodyPr>
            <a:spAutoFit/>
          </a:bodyPr>
          <a:lstStyle/>
          <a:p>
            <a:r>
              <a:rPr lang="en-US" sz="1800">
                <a:solidFill>
                  <a:srgbClr val="3366FF"/>
                </a:solidFill>
              </a:rPr>
              <a:t>t1= database</a:t>
            </a:r>
          </a:p>
          <a:p>
            <a:r>
              <a:rPr lang="en-US" sz="1800">
                <a:solidFill>
                  <a:srgbClr val="3366FF"/>
                </a:solidFill>
              </a:rPr>
              <a:t>t2=SQL</a:t>
            </a:r>
          </a:p>
          <a:p>
            <a:r>
              <a:rPr lang="en-US" sz="1800">
                <a:solidFill>
                  <a:srgbClr val="3366FF"/>
                </a:solidFill>
              </a:rPr>
              <a:t>t3=index</a:t>
            </a:r>
          </a:p>
          <a:p>
            <a:r>
              <a:rPr lang="en-US" sz="1800">
                <a:solidFill>
                  <a:srgbClr val="3366FF"/>
                </a:solidFill>
              </a:rPr>
              <a:t>t4=regression</a:t>
            </a:r>
          </a:p>
          <a:p>
            <a:r>
              <a:rPr lang="en-US" sz="1800">
                <a:solidFill>
                  <a:srgbClr val="3366FF"/>
                </a:solidFill>
              </a:rPr>
              <a:t>t5=likelihood</a:t>
            </a:r>
          </a:p>
          <a:p>
            <a:r>
              <a:rPr lang="en-US" sz="1800">
                <a:solidFill>
                  <a:srgbClr val="3366FF"/>
                </a:solidFill>
              </a:rPr>
              <a:t>t6=linear</a:t>
            </a:r>
          </a:p>
        </p:txBody>
      </p:sp>
      <p:sp>
        <p:nvSpPr>
          <p:cNvPr id="172036" name="Rectangle 4"/>
          <p:cNvSpPr>
            <a:spLocks noChangeArrowheads="1"/>
          </p:cNvSpPr>
          <p:nvPr/>
        </p:nvSpPr>
        <p:spPr bwMode="auto">
          <a:xfrm>
            <a:off x="2819400" y="609600"/>
            <a:ext cx="6096000" cy="1143000"/>
          </a:xfrm>
          <a:prstGeom prst="rect">
            <a:avLst/>
          </a:prstGeom>
          <a:noFill/>
          <a:ln w="9525">
            <a:noFill/>
            <a:miter lim="800000"/>
            <a:headEnd/>
            <a:tailEnd/>
          </a:ln>
          <a:effectLst/>
        </p:spPr>
        <p:txBody>
          <a:bodyPr lIns="92075" tIns="46038" rIns="92075" bIns="46038" anchor="ctr"/>
          <a:lstStyle/>
          <a:p>
            <a:pPr>
              <a:lnSpc>
                <a:spcPct val="70000"/>
              </a:lnSpc>
            </a:pPr>
            <a:r>
              <a:rPr kumimoji="1" lang="en-US" sz="4800" b="1">
                <a:solidFill>
                  <a:schemeClr val="tx2"/>
                </a:solidFill>
                <a:latin typeface="Arial Narrow" pitchFamily="34" charset="0"/>
              </a:rPr>
              <a:t>Vector Space Example</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a:t>Vector Space Example</a:t>
            </a:r>
          </a:p>
        </p:txBody>
      </p:sp>
      <p:sp>
        <p:nvSpPr>
          <p:cNvPr id="173059" name="Rectangle 3"/>
          <p:cNvSpPr>
            <a:spLocks noGrp="1" noChangeArrowheads="1"/>
          </p:cNvSpPr>
          <p:nvPr>
            <p:ph type="body" sz="half" idx="1"/>
          </p:nvPr>
        </p:nvSpPr>
        <p:spPr>
          <a:xfrm>
            <a:off x="381000" y="1981200"/>
            <a:ext cx="4114800" cy="4114800"/>
          </a:xfrm>
        </p:spPr>
        <p:txBody>
          <a:bodyPr/>
          <a:lstStyle/>
          <a:p>
            <a:pPr>
              <a:lnSpc>
                <a:spcPct val="90000"/>
              </a:lnSpc>
              <a:buFont typeface="Monotype Sorts" pitchFamily="2" charset="2"/>
              <a:buNone/>
            </a:pPr>
            <a:r>
              <a:rPr lang="en-US" sz="1600"/>
              <a:t>a: System and human system engineering testing of EPS</a:t>
            </a:r>
          </a:p>
          <a:p>
            <a:pPr>
              <a:lnSpc>
                <a:spcPct val="90000"/>
              </a:lnSpc>
              <a:buFont typeface="Monotype Sorts" pitchFamily="2" charset="2"/>
              <a:buNone/>
            </a:pPr>
            <a:r>
              <a:rPr lang="en-US" sz="1600"/>
              <a:t>b: A survey of user opinion of computer system response time </a:t>
            </a:r>
          </a:p>
          <a:p>
            <a:pPr>
              <a:lnSpc>
                <a:spcPct val="90000"/>
              </a:lnSpc>
              <a:buFont typeface="Monotype Sorts" pitchFamily="2" charset="2"/>
              <a:buNone/>
            </a:pPr>
            <a:r>
              <a:rPr lang="en-US" sz="1600"/>
              <a:t>c: The EPS user interface management system </a:t>
            </a:r>
          </a:p>
          <a:p>
            <a:pPr>
              <a:lnSpc>
                <a:spcPct val="90000"/>
              </a:lnSpc>
              <a:buFont typeface="Monotype Sorts" pitchFamily="2" charset="2"/>
              <a:buNone/>
            </a:pPr>
            <a:r>
              <a:rPr lang="en-US" sz="1600"/>
              <a:t>d: Human machine interface for ABC computer applications </a:t>
            </a:r>
          </a:p>
          <a:p>
            <a:pPr>
              <a:lnSpc>
                <a:spcPct val="90000"/>
              </a:lnSpc>
              <a:buFont typeface="Monotype Sorts" pitchFamily="2" charset="2"/>
              <a:buNone/>
            </a:pPr>
            <a:r>
              <a:rPr lang="en-US" sz="1600"/>
              <a:t>e: Relation of user perceived response time to error measurement </a:t>
            </a:r>
          </a:p>
          <a:p>
            <a:pPr>
              <a:lnSpc>
                <a:spcPct val="90000"/>
              </a:lnSpc>
              <a:buFont typeface="Monotype Sorts" pitchFamily="2" charset="2"/>
              <a:buNone/>
            </a:pPr>
            <a:r>
              <a:rPr lang="en-US" sz="1600"/>
              <a:t>f: The generation of random, binary, ordered trees </a:t>
            </a:r>
          </a:p>
          <a:p>
            <a:pPr>
              <a:lnSpc>
                <a:spcPct val="90000"/>
              </a:lnSpc>
              <a:buFont typeface="Monotype Sorts" pitchFamily="2" charset="2"/>
              <a:buNone/>
            </a:pPr>
            <a:r>
              <a:rPr lang="en-US" sz="1600"/>
              <a:t>g: The intersection graph of paths in trees </a:t>
            </a:r>
          </a:p>
          <a:p>
            <a:pPr>
              <a:lnSpc>
                <a:spcPct val="90000"/>
              </a:lnSpc>
              <a:buFont typeface="Monotype Sorts" pitchFamily="2" charset="2"/>
              <a:buNone/>
            </a:pPr>
            <a:r>
              <a:rPr lang="en-US" sz="1600"/>
              <a:t>h: Graph minors IV: Widths of trees and well-quasi-ordering </a:t>
            </a:r>
          </a:p>
          <a:p>
            <a:pPr>
              <a:lnSpc>
                <a:spcPct val="90000"/>
              </a:lnSpc>
              <a:buFont typeface="Monotype Sorts" pitchFamily="2" charset="2"/>
              <a:buNone/>
            </a:pPr>
            <a:r>
              <a:rPr lang="en-US" sz="1600"/>
              <a:t>i: Graph minors: A survey </a:t>
            </a:r>
          </a:p>
        </p:txBody>
      </p:sp>
      <p:graphicFrame>
        <p:nvGraphicFramePr>
          <p:cNvPr id="173060" name="Object 4"/>
          <p:cNvGraphicFramePr>
            <a:graphicFrameLocks noChangeAspect="1"/>
          </p:cNvGraphicFramePr>
          <p:nvPr/>
        </p:nvGraphicFramePr>
        <p:xfrm>
          <a:off x="4703763" y="1789113"/>
          <a:ext cx="4030662" cy="3798887"/>
        </p:xfrm>
        <a:graphic>
          <a:graphicData uri="http://schemas.openxmlformats.org/presentationml/2006/ole">
            <p:oleObj spid="_x0000_s173060" name="Worksheet" r:id="rId4" imgW="4826160" imgH="4545000" progId="Excel.Sheet.8">
              <p:embed/>
            </p:oleObj>
          </a:graphicData>
        </a:graphic>
      </p:graphicFrame>
    </p:spTree>
  </p:cSld>
  <p:clrMapOvr>
    <a:masterClrMapping/>
  </p:clrMapOvr>
  <p:transition advTm="13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en-US"/>
              <a:t>Measuring Performance</a:t>
            </a:r>
          </a:p>
        </p:txBody>
      </p:sp>
      <p:sp>
        <p:nvSpPr>
          <p:cNvPr id="190467" name="Rectangle 3"/>
          <p:cNvSpPr>
            <a:spLocks noGrp="1" noChangeArrowheads="1"/>
          </p:cNvSpPr>
          <p:nvPr>
            <p:ph type="body" sz="half" idx="1"/>
          </p:nvPr>
        </p:nvSpPr>
        <p:spPr>
          <a:xfrm>
            <a:off x="457200" y="1981200"/>
            <a:ext cx="3962400" cy="4114800"/>
          </a:xfrm>
        </p:spPr>
        <p:txBody>
          <a:bodyPr/>
          <a:lstStyle/>
          <a:p>
            <a:r>
              <a:rPr lang="en-US" sz="2400"/>
              <a:t>Precision</a:t>
            </a:r>
          </a:p>
          <a:p>
            <a:pPr lvl="1"/>
            <a:r>
              <a:rPr lang="en-US" sz="2200"/>
              <a:t>Proportion of selected items that are correct</a:t>
            </a:r>
          </a:p>
          <a:p>
            <a:pPr lvl="1"/>
            <a:endParaRPr lang="en-US" sz="2200"/>
          </a:p>
          <a:p>
            <a:r>
              <a:rPr lang="en-US" sz="2400"/>
              <a:t>Recall</a:t>
            </a:r>
          </a:p>
          <a:p>
            <a:pPr lvl="1"/>
            <a:r>
              <a:rPr lang="en-US" sz="2200"/>
              <a:t>Proportion of target items that were selected</a:t>
            </a:r>
          </a:p>
          <a:p>
            <a:r>
              <a:rPr lang="en-US" sz="2400"/>
              <a:t>Precision-Recall curve</a:t>
            </a:r>
          </a:p>
          <a:p>
            <a:pPr lvl="1"/>
            <a:r>
              <a:rPr lang="en-US" sz="2200"/>
              <a:t>Shows tradeoff</a:t>
            </a:r>
          </a:p>
        </p:txBody>
      </p:sp>
      <p:sp>
        <p:nvSpPr>
          <p:cNvPr id="190468" name="Rectangle 4"/>
          <p:cNvSpPr>
            <a:spLocks noChangeArrowheads="1"/>
          </p:cNvSpPr>
          <p:nvPr/>
        </p:nvSpPr>
        <p:spPr bwMode="auto">
          <a:xfrm>
            <a:off x="5486400" y="1676400"/>
            <a:ext cx="2667000" cy="1905000"/>
          </a:xfrm>
          <a:prstGeom prst="rect">
            <a:avLst/>
          </a:prstGeom>
          <a:noFill/>
          <a:ln w="9525">
            <a:solidFill>
              <a:schemeClr val="tx1"/>
            </a:solidFill>
            <a:miter lim="800000"/>
            <a:headEnd/>
            <a:tailEnd/>
          </a:ln>
          <a:effectLst/>
        </p:spPr>
        <p:txBody>
          <a:bodyPr wrap="none" anchor="ctr"/>
          <a:lstStyle/>
          <a:p>
            <a:endParaRPr lang="en-US"/>
          </a:p>
        </p:txBody>
      </p:sp>
      <p:sp>
        <p:nvSpPr>
          <p:cNvPr id="190469" name="Oval 5" descr="Light downward diagonal"/>
          <p:cNvSpPr>
            <a:spLocks noChangeArrowheads="1"/>
          </p:cNvSpPr>
          <p:nvPr/>
        </p:nvSpPr>
        <p:spPr bwMode="auto">
          <a:xfrm>
            <a:off x="5791200" y="1981200"/>
            <a:ext cx="1371600" cy="1371600"/>
          </a:xfrm>
          <a:prstGeom prst="ellipse">
            <a:avLst/>
          </a:prstGeom>
          <a:noFill/>
          <a:ln w="9525">
            <a:solidFill>
              <a:srgbClr val="00CC00"/>
            </a:solidFill>
            <a:round/>
            <a:headEnd/>
            <a:tailEnd/>
          </a:ln>
          <a:effectLst/>
        </p:spPr>
        <p:txBody>
          <a:bodyPr wrap="none" anchor="ctr"/>
          <a:lstStyle/>
          <a:p>
            <a:endParaRPr lang="en-US"/>
          </a:p>
        </p:txBody>
      </p:sp>
      <p:sp>
        <p:nvSpPr>
          <p:cNvPr id="190470" name="Oval 6" descr="Light upward diagonal"/>
          <p:cNvSpPr>
            <a:spLocks noChangeArrowheads="1"/>
          </p:cNvSpPr>
          <p:nvPr/>
        </p:nvSpPr>
        <p:spPr bwMode="auto">
          <a:xfrm>
            <a:off x="6477000" y="1981200"/>
            <a:ext cx="1371600" cy="1371600"/>
          </a:xfrm>
          <a:prstGeom prst="ellipse">
            <a:avLst/>
          </a:prstGeom>
          <a:noFill/>
          <a:ln w="9525">
            <a:solidFill>
              <a:srgbClr val="FF0000"/>
            </a:solidFill>
            <a:round/>
            <a:headEnd/>
            <a:tailEnd/>
          </a:ln>
          <a:effectLst/>
        </p:spPr>
        <p:txBody>
          <a:bodyPr wrap="none" anchor="ctr"/>
          <a:lstStyle/>
          <a:p>
            <a:endParaRPr lang="en-US"/>
          </a:p>
        </p:txBody>
      </p:sp>
      <p:sp>
        <p:nvSpPr>
          <p:cNvPr id="190471" name="Text Box 7"/>
          <p:cNvSpPr txBox="1">
            <a:spLocks noChangeArrowheads="1"/>
          </p:cNvSpPr>
          <p:nvPr/>
        </p:nvSpPr>
        <p:spPr bwMode="auto">
          <a:xfrm>
            <a:off x="5638800" y="1752600"/>
            <a:ext cx="361950" cy="366713"/>
          </a:xfrm>
          <a:prstGeom prst="rect">
            <a:avLst/>
          </a:prstGeom>
          <a:noFill/>
          <a:ln w="9525">
            <a:noFill/>
            <a:miter lim="800000"/>
            <a:headEnd/>
            <a:tailEnd/>
          </a:ln>
          <a:effectLst/>
        </p:spPr>
        <p:txBody>
          <a:bodyPr wrap="none" anchor="ctr">
            <a:spAutoFit/>
          </a:bodyPr>
          <a:lstStyle/>
          <a:p>
            <a:pPr algn="ctr"/>
            <a:r>
              <a:rPr lang="en-US" sz="1800"/>
              <a:t>tn</a:t>
            </a:r>
          </a:p>
        </p:txBody>
      </p:sp>
      <p:sp>
        <p:nvSpPr>
          <p:cNvPr id="190472" name="Text Box 8"/>
          <p:cNvSpPr txBox="1">
            <a:spLocks noChangeArrowheads="1"/>
          </p:cNvSpPr>
          <p:nvPr/>
        </p:nvSpPr>
        <p:spPr bwMode="auto">
          <a:xfrm>
            <a:off x="6019800" y="2514600"/>
            <a:ext cx="374650" cy="366713"/>
          </a:xfrm>
          <a:prstGeom prst="rect">
            <a:avLst/>
          </a:prstGeom>
          <a:noFill/>
          <a:ln w="9525">
            <a:noFill/>
            <a:miter lim="800000"/>
            <a:headEnd/>
            <a:tailEnd/>
          </a:ln>
          <a:effectLst/>
        </p:spPr>
        <p:txBody>
          <a:bodyPr wrap="none" anchor="ctr">
            <a:spAutoFit/>
          </a:bodyPr>
          <a:lstStyle/>
          <a:p>
            <a:pPr algn="ctr"/>
            <a:r>
              <a:rPr lang="en-US" sz="1800"/>
              <a:t>fp</a:t>
            </a:r>
          </a:p>
        </p:txBody>
      </p:sp>
      <p:sp>
        <p:nvSpPr>
          <p:cNvPr id="190473" name="Text Box 9"/>
          <p:cNvSpPr txBox="1">
            <a:spLocks noChangeArrowheads="1"/>
          </p:cNvSpPr>
          <p:nvPr/>
        </p:nvSpPr>
        <p:spPr bwMode="auto">
          <a:xfrm>
            <a:off x="6629400" y="2514600"/>
            <a:ext cx="361950" cy="366713"/>
          </a:xfrm>
          <a:prstGeom prst="rect">
            <a:avLst/>
          </a:prstGeom>
          <a:noFill/>
          <a:ln w="9525">
            <a:noFill/>
            <a:miter lim="800000"/>
            <a:headEnd/>
            <a:tailEnd/>
          </a:ln>
          <a:effectLst/>
        </p:spPr>
        <p:txBody>
          <a:bodyPr wrap="none" anchor="ctr">
            <a:spAutoFit/>
          </a:bodyPr>
          <a:lstStyle/>
          <a:p>
            <a:pPr algn="ctr"/>
            <a:r>
              <a:rPr lang="en-US" sz="1800"/>
              <a:t>tp</a:t>
            </a:r>
          </a:p>
        </p:txBody>
      </p:sp>
      <p:sp>
        <p:nvSpPr>
          <p:cNvPr id="190474" name="Text Box 10"/>
          <p:cNvSpPr txBox="1">
            <a:spLocks noChangeArrowheads="1"/>
          </p:cNvSpPr>
          <p:nvPr/>
        </p:nvSpPr>
        <p:spPr bwMode="auto">
          <a:xfrm>
            <a:off x="7315200" y="2514600"/>
            <a:ext cx="374650" cy="366713"/>
          </a:xfrm>
          <a:prstGeom prst="rect">
            <a:avLst/>
          </a:prstGeom>
          <a:noFill/>
          <a:ln w="9525">
            <a:noFill/>
            <a:miter lim="800000"/>
            <a:headEnd/>
            <a:tailEnd/>
          </a:ln>
          <a:effectLst/>
        </p:spPr>
        <p:txBody>
          <a:bodyPr wrap="none" anchor="ctr">
            <a:spAutoFit/>
          </a:bodyPr>
          <a:lstStyle/>
          <a:p>
            <a:pPr algn="ctr"/>
            <a:r>
              <a:rPr lang="en-US" sz="1800"/>
              <a:t>fn</a:t>
            </a:r>
          </a:p>
        </p:txBody>
      </p:sp>
      <p:sp>
        <p:nvSpPr>
          <p:cNvPr id="190475" name="Text Box 11"/>
          <p:cNvSpPr txBox="1">
            <a:spLocks noChangeArrowheads="1"/>
          </p:cNvSpPr>
          <p:nvPr/>
        </p:nvSpPr>
        <p:spPr bwMode="auto">
          <a:xfrm>
            <a:off x="5486400" y="3657600"/>
            <a:ext cx="2873375" cy="457200"/>
          </a:xfrm>
          <a:prstGeom prst="rect">
            <a:avLst/>
          </a:prstGeom>
          <a:noFill/>
          <a:ln w="9525">
            <a:noFill/>
            <a:miter lim="800000"/>
            <a:headEnd/>
            <a:tailEnd/>
          </a:ln>
          <a:effectLst/>
        </p:spPr>
        <p:txBody>
          <a:bodyPr wrap="none" anchor="ctr">
            <a:spAutoFit/>
          </a:bodyPr>
          <a:lstStyle/>
          <a:p>
            <a:r>
              <a:rPr lang="en-US">
                <a:solidFill>
                  <a:srgbClr val="00CC00"/>
                </a:solidFill>
              </a:rPr>
              <a:t>System returned these</a:t>
            </a:r>
          </a:p>
        </p:txBody>
      </p:sp>
      <p:sp>
        <p:nvSpPr>
          <p:cNvPr id="190476" name="Text Box 12"/>
          <p:cNvSpPr txBox="1">
            <a:spLocks noChangeArrowheads="1"/>
          </p:cNvSpPr>
          <p:nvPr/>
        </p:nvSpPr>
        <p:spPr bwMode="auto">
          <a:xfrm>
            <a:off x="6457950" y="1371600"/>
            <a:ext cx="2686050" cy="457200"/>
          </a:xfrm>
          <a:prstGeom prst="rect">
            <a:avLst/>
          </a:prstGeom>
          <a:noFill/>
          <a:ln w="9525">
            <a:noFill/>
            <a:miter lim="800000"/>
            <a:headEnd/>
            <a:tailEnd/>
          </a:ln>
          <a:effectLst/>
        </p:spPr>
        <p:txBody>
          <a:bodyPr wrap="none" anchor="ctr">
            <a:spAutoFit/>
          </a:bodyPr>
          <a:lstStyle/>
          <a:p>
            <a:r>
              <a:rPr lang="en-US">
                <a:solidFill>
                  <a:srgbClr val="FF0000"/>
                </a:solidFill>
              </a:rPr>
              <a:t>Actual relevant docs</a:t>
            </a:r>
          </a:p>
        </p:txBody>
      </p:sp>
      <p:graphicFrame>
        <p:nvGraphicFramePr>
          <p:cNvPr id="190477" name="Object 13"/>
          <p:cNvGraphicFramePr>
            <a:graphicFrameLocks noChangeAspect="1"/>
          </p:cNvGraphicFramePr>
          <p:nvPr/>
        </p:nvGraphicFramePr>
        <p:xfrm>
          <a:off x="2514600" y="1752600"/>
          <a:ext cx="931863" cy="812800"/>
        </p:xfrm>
        <a:graphic>
          <a:graphicData uri="http://schemas.openxmlformats.org/presentationml/2006/ole">
            <p:oleObj spid="_x0000_s190477" name="Equation" r:id="rId4" imgW="482400" imgH="419040" progId="Equation.3">
              <p:embed/>
            </p:oleObj>
          </a:graphicData>
        </a:graphic>
      </p:graphicFrame>
      <p:graphicFrame>
        <p:nvGraphicFramePr>
          <p:cNvPr id="190478" name="Object 14"/>
          <p:cNvGraphicFramePr>
            <a:graphicFrameLocks noChangeAspect="1"/>
          </p:cNvGraphicFramePr>
          <p:nvPr/>
        </p:nvGraphicFramePr>
        <p:xfrm>
          <a:off x="2133600" y="3276600"/>
          <a:ext cx="931863" cy="812800"/>
        </p:xfrm>
        <a:graphic>
          <a:graphicData uri="http://schemas.openxmlformats.org/presentationml/2006/ole">
            <p:oleObj spid="_x0000_s190478" name="Equation" r:id="rId5" imgW="482400" imgH="419040" progId="Equation.3">
              <p:embed/>
            </p:oleObj>
          </a:graphicData>
        </a:graphic>
      </p:graphicFrame>
      <p:sp>
        <p:nvSpPr>
          <p:cNvPr id="190479" name="Oval 15"/>
          <p:cNvSpPr>
            <a:spLocks noChangeArrowheads="1"/>
          </p:cNvSpPr>
          <p:nvPr/>
        </p:nvSpPr>
        <p:spPr bwMode="auto">
          <a:xfrm>
            <a:off x="2438400" y="2209800"/>
            <a:ext cx="1066800" cy="381000"/>
          </a:xfrm>
          <a:prstGeom prst="ellipse">
            <a:avLst/>
          </a:prstGeom>
          <a:noFill/>
          <a:ln w="9525">
            <a:solidFill>
              <a:srgbClr val="00CC00"/>
            </a:solidFill>
            <a:round/>
            <a:headEnd/>
            <a:tailEnd/>
          </a:ln>
          <a:effectLst/>
        </p:spPr>
        <p:txBody>
          <a:bodyPr wrap="none" anchor="ctr"/>
          <a:lstStyle/>
          <a:p>
            <a:endParaRPr lang="en-US"/>
          </a:p>
        </p:txBody>
      </p:sp>
      <p:sp>
        <p:nvSpPr>
          <p:cNvPr id="190480" name="Oval 16"/>
          <p:cNvSpPr>
            <a:spLocks noChangeArrowheads="1"/>
          </p:cNvSpPr>
          <p:nvPr/>
        </p:nvSpPr>
        <p:spPr bwMode="auto">
          <a:xfrm>
            <a:off x="2057400" y="3733800"/>
            <a:ext cx="1143000" cy="381000"/>
          </a:xfrm>
          <a:prstGeom prst="ellipse">
            <a:avLst/>
          </a:prstGeom>
          <a:noFill/>
          <a:ln w="9525">
            <a:solidFill>
              <a:srgbClr val="FF0000"/>
            </a:solidFill>
            <a:round/>
            <a:headEnd/>
            <a:tailEnd/>
          </a:ln>
          <a:effectLst/>
        </p:spPr>
        <p:txBody>
          <a:bodyPr wrap="none" anchor="ctr"/>
          <a:lstStyle/>
          <a:p>
            <a:endParaRPr lang="en-US"/>
          </a:p>
        </p:txBody>
      </p:sp>
      <p:sp>
        <p:nvSpPr>
          <p:cNvPr id="190481" name="Line 17"/>
          <p:cNvSpPr>
            <a:spLocks noChangeShapeType="1"/>
          </p:cNvSpPr>
          <p:nvPr/>
        </p:nvSpPr>
        <p:spPr bwMode="auto">
          <a:xfrm>
            <a:off x="5715000" y="4648200"/>
            <a:ext cx="0" cy="1447800"/>
          </a:xfrm>
          <a:prstGeom prst="line">
            <a:avLst/>
          </a:prstGeom>
          <a:noFill/>
          <a:ln w="9525">
            <a:solidFill>
              <a:schemeClr val="tx1"/>
            </a:solidFill>
            <a:round/>
            <a:headEnd/>
            <a:tailEnd/>
          </a:ln>
          <a:effectLst/>
        </p:spPr>
        <p:txBody>
          <a:bodyPr wrap="none" anchor="ctr"/>
          <a:lstStyle/>
          <a:p>
            <a:endParaRPr lang="en-US"/>
          </a:p>
        </p:txBody>
      </p:sp>
      <p:sp>
        <p:nvSpPr>
          <p:cNvPr id="190482" name="Line 18"/>
          <p:cNvSpPr>
            <a:spLocks noChangeShapeType="1"/>
          </p:cNvSpPr>
          <p:nvPr/>
        </p:nvSpPr>
        <p:spPr bwMode="auto">
          <a:xfrm>
            <a:off x="5410200" y="5791200"/>
            <a:ext cx="2514600" cy="0"/>
          </a:xfrm>
          <a:prstGeom prst="line">
            <a:avLst/>
          </a:prstGeom>
          <a:noFill/>
          <a:ln w="9525">
            <a:solidFill>
              <a:schemeClr val="tx1"/>
            </a:solidFill>
            <a:round/>
            <a:headEnd/>
            <a:tailEnd/>
          </a:ln>
          <a:effectLst/>
        </p:spPr>
        <p:txBody>
          <a:bodyPr wrap="none" anchor="ctr"/>
          <a:lstStyle/>
          <a:p>
            <a:endParaRPr lang="en-US"/>
          </a:p>
        </p:txBody>
      </p:sp>
      <p:sp>
        <p:nvSpPr>
          <p:cNvPr id="190483" name="Text Box 19"/>
          <p:cNvSpPr txBox="1">
            <a:spLocks noChangeArrowheads="1"/>
          </p:cNvSpPr>
          <p:nvPr/>
        </p:nvSpPr>
        <p:spPr bwMode="auto">
          <a:xfrm>
            <a:off x="6991350" y="5791200"/>
            <a:ext cx="768350" cy="366713"/>
          </a:xfrm>
          <a:prstGeom prst="rect">
            <a:avLst/>
          </a:prstGeom>
          <a:noFill/>
          <a:ln w="9525">
            <a:noFill/>
            <a:miter lim="800000"/>
            <a:headEnd/>
            <a:tailEnd/>
          </a:ln>
          <a:effectLst/>
        </p:spPr>
        <p:txBody>
          <a:bodyPr wrap="none" anchor="ctr">
            <a:spAutoFit/>
          </a:bodyPr>
          <a:lstStyle/>
          <a:p>
            <a:pPr algn="ctr"/>
            <a:r>
              <a:rPr lang="en-US" sz="1800"/>
              <a:t>Recall</a:t>
            </a:r>
          </a:p>
        </p:txBody>
      </p:sp>
      <p:sp>
        <p:nvSpPr>
          <p:cNvPr id="190484" name="Text Box 20"/>
          <p:cNvSpPr txBox="1">
            <a:spLocks noChangeArrowheads="1"/>
          </p:cNvSpPr>
          <p:nvPr/>
        </p:nvSpPr>
        <p:spPr bwMode="auto">
          <a:xfrm>
            <a:off x="4724400" y="4572000"/>
            <a:ext cx="1035050" cy="366713"/>
          </a:xfrm>
          <a:prstGeom prst="rect">
            <a:avLst/>
          </a:prstGeom>
          <a:noFill/>
          <a:ln w="9525">
            <a:noFill/>
            <a:miter lim="800000"/>
            <a:headEnd/>
            <a:tailEnd/>
          </a:ln>
          <a:effectLst/>
        </p:spPr>
        <p:txBody>
          <a:bodyPr wrap="none" anchor="ctr">
            <a:spAutoFit/>
          </a:bodyPr>
          <a:lstStyle/>
          <a:p>
            <a:pPr algn="ctr"/>
            <a:r>
              <a:rPr lang="en-US" sz="1800"/>
              <a:t>Precision</a:t>
            </a:r>
          </a:p>
        </p:txBody>
      </p:sp>
      <p:sp>
        <p:nvSpPr>
          <p:cNvPr id="190485" name="Freeform 21"/>
          <p:cNvSpPr>
            <a:spLocks/>
          </p:cNvSpPr>
          <p:nvPr/>
        </p:nvSpPr>
        <p:spPr bwMode="auto">
          <a:xfrm rot="-10709281">
            <a:off x="5791200" y="4800600"/>
            <a:ext cx="1760538" cy="819150"/>
          </a:xfrm>
          <a:custGeom>
            <a:avLst/>
            <a:gdLst/>
            <a:ahLst/>
            <a:cxnLst>
              <a:cxn ang="0">
                <a:pos x="0" y="0"/>
              </a:cxn>
              <a:cxn ang="0">
                <a:pos x="332" y="14"/>
              </a:cxn>
              <a:cxn ang="0">
                <a:pos x="650" y="106"/>
              </a:cxn>
              <a:cxn ang="0">
                <a:pos x="742" y="142"/>
              </a:cxn>
              <a:cxn ang="0">
                <a:pos x="918" y="283"/>
              </a:cxn>
              <a:cxn ang="0">
                <a:pos x="932" y="304"/>
              </a:cxn>
              <a:cxn ang="0">
                <a:pos x="974" y="346"/>
              </a:cxn>
              <a:cxn ang="0">
                <a:pos x="1031" y="403"/>
              </a:cxn>
              <a:cxn ang="0">
                <a:pos x="1073" y="459"/>
              </a:cxn>
              <a:cxn ang="0">
                <a:pos x="1109" y="516"/>
              </a:cxn>
            </a:cxnLst>
            <a:rect l="0" t="0" r="r" b="b"/>
            <a:pathLst>
              <a:path w="1109" h="516">
                <a:moveTo>
                  <a:pt x="0" y="0"/>
                </a:moveTo>
                <a:cubicBezTo>
                  <a:pt x="22" y="1"/>
                  <a:pt x="299" y="12"/>
                  <a:pt x="332" y="14"/>
                </a:cubicBezTo>
                <a:cubicBezTo>
                  <a:pt x="443" y="22"/>
                  <a:pt x="546" y="72"/>
                  <a:pt x="650" y="106"/>
                </a:cubicBezTo>
                <a:cubicBezTo>
                  <a:pt x="679" y="125"/>
                  <a:pt x="710" y="130"/>
                  <a:pt x="742" y="142"/>
                </a:cubicBezTo>
                <a:cubicBezTo>
                  <a:pt x="802" y="187"/>
                  <a:pt x="865" y="230"/>
                  <a:pt x="918" y="283"/>
                </a:cubicBezTo>
                <a:cubicBezTo>
                  <a:pt x="924" y="289"/>
                  <a:pt x="926" y="298"/>
                  <a:pt x="932" y="304"/>
                </a:cubicBezTo>
                <a:cubicBezTo>
                  <a:pt x="945" y="319"/>
                  <a:pt x="960" y="332"/>
                  <a:pt x="974" y="346"/>
                </a:cubicBezTo>
                <a:cubicBezTo>
                  <a:pt x="994" y="365"/>
                  <a:pt x="1013" y="379"/>
                  <a:pt x="1031" y="403"/>
                </a:cubicBezTo>
                <a:cubicBezTo>
                  <a:pt x="1045" y="422"/>
                  <a:pt x="1073" y="459"/>
                  <a:pt x="1073" y="459"/>
                </a:cubicBezTo>
                <a:cubicBezTo>
                  <a:pt x="1081" y="483"/>
                  <a:pt x="1098" y="494"/>
                  <a:pt x="1109" y="516"/>
                </a:cubicBezTo>
              </a:path>
            </a:pathLst>
          </a:custGeom>
          <a:noFill/>
          <a:ln w="9525" cap="flat" cmpd="sng">
            <a:solidFill>
              <a:schemeClr val="tx1"/>
            </a:solidFill>
            <a:prstDash val="solid"/>
            <a:round/>
            <a:headEnd/>
            <a:tailEnd/>
          </a:ln>
          <a:effectLst/>
        </p:spPr>
        <p:txBody>
          <a:bodyPr wrap="none" anchor="ctr"/>
          <a:lstStyle/>
          <a:p>
            <a:endParaRPr lang="en-US"/>
          </a:p>
        </p:txBody>
      </p:sp>
      <p:sp>
        <p:nvSpPr>
          <p:cNvPr id="190486" name="Line 22"/>
          <p:cNvSpPr>
            <a:spLocks noChangeShapeType="1"/>
          </p:cNvSpPr>
          <p:nvPr/>
        </p:nvSpPr>
        <p:spPr bwMode="auto">
          <a:xfrm flipV="1">
            <a:off x="5715000" y="3200400"/>
            <a:ext cx="304800" cy="609600"/>
          </a:xfrm>
          <a:prstGeom prst="line">
            <a:avLst/>
          </a:prstGeom>
          <a:noFill/>
          <a:ln w="9525">
            <a:solidFill>
              <a:schemeClr val="tx1"/>
            </a:solidFill>
            <a:round/>
            <a:headEnd/>
            <a:tailEnd type="triangle" w="med" len="med"/>
          </a:ln>
          <a:effectLst/>
        </p:spPr>
        <p:txBody>
          <a:bodyPr/>
          <a:lstStyle/>
          <a:p>
            <a:endParaRPr lang="en-US"/>
          </a:p>
        </p:txBody>
      </p:sp>
      <p:sp>
        <p:nvSpPr>
          <p:cNvPr id="190487" name="Line 23"/>
          <p:cNvSpPr>
            <a:spLocks noChangeShapeType="1"/>
          </p:cNvSpPr>
          <p:nvPr/>
        </p:nvSpPr>
        <p:spPr bwMode="auto">
          <a:xfrm flipH="1">
            <a:off x="7696200" y="1752600"/>
            <a:ext cx="609600" cy="457200"/>
          </a:xfrm>
          <a:prstGeom prst="line">
            <a:avLst/>
          </a:prstGeom>
          <a:noFill/>
          <a:ln w="9525">
            <a:solidFill>
              <a:schemeClr val="tx1"/>
            </a:solidFill>
            <a:round/>
            <a:headEnd/>
            <a:tailEnd type="triangle" w="med" len="med"/>
          </a:ln>
          <a:effectLst/>
        </p:spPr>
        <p:txBody>
          <a:bodyPr/>
          <a:lstStyle/>
          <a:p>
            <a:endParaRPr lang="en-US"/>
          </a:p>
        </p:txBody>
      </p:sp>
      <p:sp>
        <p:nvSpPr>
          <p:cNvPr id="190488" name="Text Box 24"/>
          <p:cNvSpPr txBox="1">
            <a:spLocks noChangeArrowheads="1"/>
          </p:cNvSpPr>
          <p:nvPr/>
        </p:nvSpPr>
        <p:spPr bwMode="auto">
          <a:xfrm>
            <a:off x="746125" y="5908675"/>
            <a:ext cx="4360863" cy="822325"/>
          </a:xfrm>
          <a:prstGeom prst="rect">
            <a:avLst/>
          </a:prstGeom>
          <a:noFill/>
          <a:ln w="9525">
            <a:noFill/>
            <a:miter lim="800000"/>
            <a:headEnd/>
            <a:tailEnd/>
          </a:ln>
          <a:effectLst/>
        </p:spPr>
        <p:txBody>
          <a:bodyPr wrap="none">
            <a:spAutoFit/>
          </a:bodyPr>
          <a:lstStyle/>
          <a:p>
            <a:r>
              <a:rPr lang="en-US">
                <a:solidFill>
                  <a:srgbClr val="0000FF"/>
                </a:solidFill>
              </a:rPr>
              <a:t>Why don’t we use precision/recall</a:t>
            </a:r>
          </a:p>
          <a:p>
            <a:r>
              <a:rPr lang="en-US">
                <a:solidFill>
                  <a:srgbClr val="0000FF"/>
                </a:solidFill>
              </a:rPr>
              <a:t> measurements for databases?</a:t>
            </a:r>
          </a:p>
        </p:txBody>
      </p:sp>
      <p:sp>
        <p:nvSpPr>
          <p:cNvPr id="190489" name="Text Box 25"/>
          <p:cNvSpPr txBox="1">
            <a:spLocks noChangeArrowheads="1"/>
          </p:cNvSpPr>
          <p:nvPr/>
        </p:nvSpPr>
        <p:spPr bwMode="auto">
          <a:xfrm>
            <a:off x="0" y="0"/>
            <a:ext cx="6191250" cy="822325"/>
          </a:xfrm>
          <a:prstGeom prst="rect">
            <a:avLst/>
          </a:prstGeom>
          <a:solidFill>
            <a:schemeClr val="accent2"/>
          </a:solidFill>
          <a:ln w="9525">
            <a:noFill/>
            <a:miter lim="800000"/>
            <a:headEnd/>
            <a:tailEnd/>
          </a:ln>
          <a:effectLst/>
        </p:spPr>
        <p:txBody>
          <a:bodyPr wrap="none">
            <a:spAutoFit/>
          </a:bodyPr>
          <a:lstStyle/>
          <a:p>
            <a:r>
              <a:rPr lang="en-US" dirty="0"/>
              <a:t>1.0 precision ~ Soundness ~ nothing but the truth</a:t>
            </a:r>
          </a:p>
          <a:p>
            <a:r>
              <a:rPr lang="en-US" dirty="0"/>
              <a:t>1.0 recall       ~ Completeness ~ whole truth</a:t>
            </a:r>
          </a:p>
        </p:txBody>
      </p:sp>
      <p:sp>
        <p:nvSpPr>
          <p:cNvPr id="190490" name="Text Box 26"/>
          <p:cNvSpPr txBox="1">
            <a:spLocks noChangeArrowheads="1"/>
          </p:cNvSpPr>
          <p:nvPr/>
        </p:nvSpPr>
        <p:spPr bwMode="auto">
          <a:xfrm>
            <a:off x="228600" y="1371600"/>
            <a:ext cx="5270500" cy="466725"/>
          </a:xfrm>
          <a:prstGeom prst="rect">
            <a:avLst/>
          </a:prstGeom>
          <a:solidFill>
            <a:schemeClr val="accent1"/>
          </a:solidFill>
          <a:ln w="9525">
            <a:solidFill>
              <a:schemeClr val="hlink"/>
            </a:solidFill>
            <a:miter lim="800000"/>
            <a:headEnd/>
            <a:tailEnd/>
          </a:ln>
          <a:effectLst/>
        </p:spPr>
        <p:txBody>
          <a:bodyPr wrap="none">
            <a:spAutoFit/>
          </a:bodyPr>
          <a:lstStyle/>
          <a:p>
            <a:r>
              <a:rPr lang="en-US"/>
              <a:t>Analogy: Swearing-in witnesses in courts</a:t>
            </a:r>
          </a:p>
        </p:txBody>
      </p:sp>
      <p:sp>
        <p:nvSpPr>
          <p:cNvPr id="27" name="TextBox 26"/>
          <p:cNvSpPr txBox="1"/>
          <p:nvPr/>
        </p:nvSpPr>
        <p:spPr>
          <a:xfrm>
            <a:off x="6172200" y="4267200"/>
            <a:ext cx="2807179" cy="830997"/>
          </a:xfrm>
          <a:prstGeom prst="rect">
            <a:avLst/>
          </a:prstGeom>
          <a:noFill/>
        </p:spPr>
        <p:txBody>
          <a:bodyPr wrap="none" rtlCol="0">
            <a:spAutoFit/>
          </a:bodyPr>
          <a:lstStyle/>
          <a:p>
            <a:r>
              <a:rPr lang="en-US" dirty="0" smtClean="0"/>
              <a:t>Whose absence</a:t>
            </a:r>
          </a:p>
          <a:p>
            <a:r>
              <a:rPr lang="en-US" dirty="0" smtClean="0"/>
              <a:t>  can the users sense?</a:t>
            </a:r>
          </a:p>
        </p:txBody>
      </p:sp>
    </p:spTree>
  </p:cSld>
  <p:clrMapOvr>
    <a:masterClrMapping/>
  </p:clrMapOvr>
  <p:transition advTm="1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0489"/>
                                        </p:tgtEl>
                                        <p:attrNameLst>
                                          <p:attrName>style.visibility</p:attrName>
                                        </p:attrNameLst>
                                      </p:cBhvr>
                                      <p:to>
                                        <p:strVal val="visible"/>
                                      </p:to>
                                    </p:set>
                                    <p:animEffect transition="in" filter="blinds(horizontal)">
                                      <p:cBhvr>
                                        <p:cTn id="7" dur="500"/>
                                        <p:tgtEl>
                                          <p:spTgt spid="19048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0488"/>
                                        </p:tgtEl>
                                        <p:attrNameLst>
                                          <p:attrName>style.visibility</p:attrName>
                                        </p:attrNameLst>
                                      </p:cBhvr>
                                      <p:to>
                                        <p:strVal val="visible"/>
                                      </p:to>
                                    </p:set>
                                    <p:animEffect transition="in" filter="blinds(horizontal)">
                                      <p:cBhvr>
                                        <p:cTn id="17" dur="500"/>
                                        <p:tgtEl>
                                          <p:spTgt spid="19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88" grpId="0"/>
      <p:bldP spid="190489" grpId="0" animBg="1"/>
      <p:bldP spid="2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228600" y="381000"/>
            <a:ext cx="8686800" cy="838200"/>
          </a:xfrm>
        </p:spPr>
        <p:txBody>
          <a:bodyPr/>
          <a:lstStyle/>
          <a:p>
            <a:pPr>
              <a:lnSpc>
                <a:spcPct val="120000"/>
              </a:lnSpc>
            </a:pPr>
            <a:r>
              <a:rPr lang="en-US" sz="4000" b="0"/>
              <a:t>Similarity Function</a:t>
            </a:r>
          </a:p>
        </p:txBody>
      </p:sp>
      <p:sp>
        <p:nvSpPr>
          <p:cNvPr id="175107" name="Rectangle 3"/>
          <p:cNvSpPr>
            <a:spLocks noGrp="1" noChangeArrowheads="1"/>
          </p:cNvSpPr>
          <p:nvPr>
            <p:ph type="body" idx="1"/>
          </p:nvPr>
        </p:nvSpPr>
        <p:spPr>
          <a:xfrm>
            <a:off x="304800" y="1447800"/>
            <a:ext cx="8686800" cy="5105400"/>
          </a:xfrm>
        </p:spPr>
        <p:txBody>
          <a:bodyPr/>
          <a:lstStyle/>
          <a:p>
            <a:pPr marL="609600" indent="-609600">
              <a:lnSpc>
                <a:spcPct val="110000"/>
              </a:lnSpc>
              <a:buFont typeface="Monotype Sorts" pitchFamily="2" charset="2"/>
              <a:buNone/>
            </a:pPr>
            <a:r>
              <a:rPr lang="en-US" b="1"/>
              <a:t>The </a:t>
            </a:r>
            <a:r>
              <a:rPr lang="en-US" b="1">
                <a:solidFill>
                  <a:srgbClr val="3333FF"/>
                </a:solidFill>
              </a:rPr>
              <a:t>similarity</a:t>
            </a:r>
            <a:r>
              <a:rPr lang="en-US" b="1"/>
              <a:t> or closeness of a document </a:t>
            </a:r>
          </a:p>
          <a:p>
            <a:pPr marL="1371600" lvl="2" indent="-457200">
              <a:lnSpc>
                <a:spcPct val="110000"/>
              </a:lnSpc>
              <a:buFont typeface="Monotype Sorts" pitchFamily="2" charset="2"/>
              <a:buNone/>
            </a:pPr>
            <a:r>
              <a:rPr lang="en-US" b="1">
                <a:solidFill>
                  <a:srgbClr val="FF3300"/>
                </a:solidFill>
              </a:rPr>
              <a:t>d = ( w</a:t>
            </a:r>
            <a:r>
              <a:rPr lang="en-US" b="1" baseline="-25000">
                <a:solidFill>
                  <a:srgbClr val="FF3300"/>
                </a:solidFill>
              </a:rPr>
              <a:t>1</a:t>
            </a:r>
            <a:r>
              <a:rPr lang="en-US" b="1">
                <a:solidFill>
                  <a:srgbClr val="FF3300"/>
                </a:solidFill>
              </a:rPr>
              <a:t>, …, w</a:t>
            </a:r>
            <a:r>
              <a:rPr lang="en-US" b="1" baseline="-25000">
                <a:solidFill>
                  <a:srgbClr val="FF3300"/>
                </a:solidFill>
              </a:rPr>
              <a:t>i</a:t>
            </a:r>
            <a:r>
              <a:rPr lang="en-US" b="1">
                <a:solidFill>
                  <a:srgbClr val="FF3300"/>
                </a:solidFill>
              </a:rPr>
              <a:t>, …, w</a:t>
            </a:r>
            <a:r>
              <a:rPr lang="en-US" b="1" baseline="-25000">
                <a:solidFill>
                  <a:srgbClr val="FF3300"/>
                </a:solidFill>
              </a:rPr>
              <a:t>n</a:t>
            </a:r>
            <a:r>
              <a:rPr lang="en-US" b="1">
                <a:solidFill>
                  <a:srgbClr val="FF3300"/>
                </a:solidFill>
              </a:rPr>
              <a:t> ) </a:t>
            </a:r>
          </a:p>
          <a:p>
            <a:pPr marL="609600" indent="-609600">
              <a:lnSpc>
                <a:spcPct val="110000"/>
              </a:lnSpc>
              <a:buFont typeface="Monotype Sorts" pitchFamily="2" charset="2"/>
              <a:buNone/>
            </a:pPr>
            <a:r>
              <a:rPr lang="en-US" b="1"/>
              <a:t>with respect to a query (or another document)  </a:t>
            </a:r>
          </a:p>
          <a:p>
            <a:pPr marL="1371600" lvl="2" indent="-457200">
              <a:lnSpc>
                <a:spcPct val="110000"/>
              </a:lnSpc>
              <a:buFont typeface="Monotype Sorts" pitchFamily="2" charset="2"/>
              <a:buNone/>
            </a:pPr>
            <a:r>
              <a:rPr lang="en-US" b="1">
                <a:solidFill>
                  <a:srgbClr val="FF3300"/>
                </a:solidFill>
              </a:rPr>
              <a:t>q =  ( q</a:t>
            </a:r>
            <a:r>
              <a:rPr lang="en-US" b="1" baseline="-25000">
                <a:solidFill>
                  <a:srgbClr val="FF3300"/>
                </a:solidFill>
              </a:rPr>
              <a:t>1</a:t>
            </a:r>
            <a:r>
              <a:rPr lang="en-US" b="1">
                <a:solidFill>
                  <a:srgbClr val="FF3300"/>
                </a:solidFill>
              </a:rPr>
              <a:t>, …, q</a:t>
            </a:r>
            <a:r>
              <a:rPr lang="en-US" b="1" baseline="-25000">
                <a:solidFill>
                  <a:srgbClr val="FF3300"/>
                </a:solidFill>
              </a:rPr>
              <a:t>i</a:t>
            </a:r>
            <a:r>
              <a:rPr lang="en-US" b="1">
                <a:solidFill>
                  <a:srgbClr val="FF3300"/>
                </a:solidFill>
              </a:rPr>
              <a:t>, …, q</a:t>
            </a:r>
            <a:r>
              <a:rPr lang="en-US" b="1" baseline="-25000">
                <a:solidFill>
                  <a:srgbClr val="FF3300"/>
                </a:solidFill>
              </a:rPr>
              <a:t>n</a:t>
            </a:r>
            <a:r>
              <a:rPr lang="en-US" b="1">
                <a:solidFill>
                  <a:srgbClr val="FF3300"/>
                </a:solidFill>
              </a:rPr>
              <a:t> ) </a:t>
            </a:r>
          </a:p>
          <a:p>
            <a:pPr marL="609600" indent="-609600">
              <a:lnSpc>
                <a:spcPct val="110000"/>
              </a:lnSpc>
              <a:buFont typeface="Monotype Sorts" pitchFamily="2" charset="2"/>
              <a:buNone/>
            </a:pPr>
            <a:r>
              <a:rPr lang="en-US" b="1"/>
              <a:t>is computed using a </a:t>
            </a:r>
            <a:r>
              <a:rPr lang="en-US" b="1">
                <a:solidFill>
                  <a:srgbClr val="3333FF"/>
                </a:solidFill>
              </a:rPr>
              <a:t>similarity (distance) function</a:t>
            </a:r>
            <a:r>
              <a:rPr lang="en-US" b="1"/>
              <a:t>.</a:t>
            </a:r>
          </a:p>
          <a:p>
            <a:pPr marL="609600" indent="-609600">
              <a:lnSpc>
                <a:spcPct val="110000"/>
              </a:lnSpc>
              <a:buFont typeface="Monotype Sorts" pitchFamily="2" charset="2"/>
              <a:buNone/>
            </a:pPr>
            <a:r>
              <a:rPr lang="en-US" b="1"/>
              <a:t>Many similarity functions exist </a:t>
            </a:r>
          </a:p>
          <a:p>
            <a:pPr marL="609600" indent="-609600">
              <a:lnSpc>
                <a:spcPct val="110000"/>
              </a:lnSpc>
              <a:buFont typeface="Monotype Sorts" pitchFamily="2" charset="2"/>
              <a:buNone/>
            </a:pPr>
            <a:r>
              <a:rPr lang="en-US" b="1"/>
              <a:t>  Eucledian distance, dot product, normalized dot product (cosine-theta)</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US"/>
              <a:t>Eucledian distance</a:t>
            </a:r>
          </a:p>
        </p:txBody>
      </p:sp>
      <p:sp>
        <p:nvSpPr>
          <p:cNvPr id="176131" name="Rectangle 3"/>
          <p:cNvSpPr>
            <a:spLocks noGrp="1" noChangeArrowheads="1"/>
          </p:cNvSpPr>
          <p:nvPr>
            <p:ph type="body" idx="1"/>
          </p:nvPr>
        </p:nvSpPr>
        <p:spPr/>
        <p:txBody>
          <a:bodyPr/>
          <a:lstStyle/>
          <a:p>
            <a:r>
              <a:rPr lang="en-US"/>
              <a:t>Given two document vectors d1 and d2</a:t>
            </a:r>
          </a:p>
          <a:p>
            <a:r>
              <a:rPr lang="en-US"/>
              <a:t> </a:t>
            </a:r>
          </a:p>
        </p:txBody>
      </p:sp>
      <p:graphicFrame>
        <p:nvGraphicFramePr>
          <p:cNvPr id="176132" name="Object 4"/>
          <p:cNvGraphicFramePr>
            <a:graphicFrameLocks noChangeAspect="1"/>
          </p:cNvGraphicFramePr>
          <p:nvPr/>
        </p:nvGraphicFramePr>
        <p:xfrm>
          <a:off x="3581400" y="3232150"/>
          <a:ext cx="4724400" cy="938213"/>
        </p:xfrm>
        <a:graphic>
          <a:graphicData uri="http://schemas.openxmlformats.org/presentationml/2006/ole">
            <p:oleObj spid="_x0000_s176132" name="Equation" r:id="rId4" imgW="1981080" imgH="393480" progId="Equation.3">
              <p:embed/>
            </p:oleObj>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228600" y="381000"/>
            <a:ext cx="8686800" cy="838200"/>
          </a:xfrm>
        </p:spPr>
        <p:txBody>
          <a:bodyPr/>
          <a:lstStyle/>
          <a:p>
            <a:pPr>
              <a:lnSpc>
                <a:spcPct val="120000"/>
              </a:lnSpc>
            </a:pPr>
            <a:r>
              <a:rPr lang="en-US" sz="4000" b="0"/>
              <a:t>Dot Product distance</a:t>
            </a:r>
          </a:p>
        </p:txBody>
      </p:sp>
      <p:sp>
        <p:nvSpPr>
          <p:cNvPr id="177155" name="Rectangle 3"/>
          <p:cNvSpPr>
            <a:spLocks noGrp="1" noChangeArrowheads="1"/>
          </p:cNvSpPr>
          <p:nvPr>
            <p:ph type="body" idx="1"/>
          </p:nvPr>
        </p:nvSpPr>
        <p:spPr>
          <a:xfrm>
            <a:off x="304800" y="1371600"/>
            <a:ext cx="8534400" cy="5105400"/>
          </a:xfrm>
        </p:spPr>
        <p:txBody>
          <a:bodyPr/>
          <a:lstStyle/>
          <a:p>
            <a:pPr marL="609600" indent="-609600">
              <a:lnSpc>
                <a:spcPct val="110000"/>
              </a:lnSpc>
              <a:buFontTx/>
              <a:buNone/>
            </a:pPr>
            <a:r>
              <a:rPr lang="en-US" sz="2400" b="1"/>
              <a:t>sim(q, d) = dot(q, d) = q</a:t>
            </a:r>
            <a:r>
              <a:rPr lang="en-US" sz="2400" b="1" baseline="-25000"/>
              <a:t>1 </a:t>
            </a:r>
            <a:r>
              <a:rPr lang="en-US" sz="2400" b="1">
                <a:sym typeface="Symbol" pitchFamily="18" charset="2"/>
              </a:rPr>
              <a:t> w</a:t>
            </a:r>
            <a:r>
              <a:rPr lang="en-US" sz="2400" b="1" baseline="-25000"/>
              <a:t>1 </a:t>
            </a:r>
            <a:r>
              <a:rPr lang="en-US" sz="2400" b="1"/>
              <a:t>+ … + q</a:t>
            </a:r>
            <a:r>
              <a:rPr lang="en-US" sz="2400" b="1" baseline="-25000"/>
              <a:t>n </a:t>
            </a:r>
            <a:r>
              <a:rPr lang="en-US" sz="2400" b="1">
                <a:sym typeface="Symbol" pitchFamily="18" charset="2"/>
              </a:rPr>
              <a:t></a:t>
            </a:r>
            <a:r>
              <a:rPr lang="en-US" sz="2400" b="1" baseline="-25000"/>
              <a:t> </a:t>
            </a:r>
            <a:r>
              <a:rPr lang="en-US" sz="2400" b="1"/>
              <a:t>w</a:t>
            </a:r>
            <a:r>
              <a:rPr lang="en-US" sz="2400" b="1" baseline="-25000"/>
              <a:t>n</a:t>
            </a:r>
          </a:p>
          <a:p>
            <a:pPr marL="609600" indent="-609600">
              <a:lnSpc>
                <a:spcPct val="110000"/>
              </a:lnSpc>
              <a:buFont typeface="Monotype Sorts" pitchFamily="2" charset="2"/>
              <a:buNone/>
            </a:pPr>
            <a:r>
              <a:rPr lang="en-US" sz="2400" b="1"/>
              <a:t>   </a:t>
            </a:r>
            <a:r>
              <a:rPr lang="en-US" sz="2400" b="1">
                <a:solidFill>
                  <a:srgbClr val="3366FF"/>
                </a:solidFill>
              </a:rPr>
              <a:t>Example: Suppose  d = (0.2, 0, 0.3, 1) and </a:t>
            </a:r>
          </a:p>
          <a:p>
            <a:pPr marL="609600" indent="-609600">
              <a:lnSpc>
                <a:spcPct val="110000"/>
              </a:lnSpc>
              <a:buFont typeface="Monotype Sorts" pitchFamily="2" charset="2"/>
              <a:buNone/>
            </a:pPr>
            <a:r>
              <a:rPr lang="en-US" sz="2400" b="1">
                <a:solidFill>
                  <a:srgbClr val="3366FF"/>
                </a:solidFill>
              </a:rPr>
              <a:t>                     q = (0.75, 0.75, 0, 1), then    </a:t>
            </a:r>
          </a:p>
          <a:p>
            <a:pPr marL="609600" indent="-609600">
              <a:lnSpc>
                <a:spcPct val="110000"/>
              </a:lnSpc>
              <a:buFont typeface="Monotype Sorts" pitchFamily="2" charset="2"/>
              <a:buNone/>
            </a:pPr>
            <a:r>
              <a:rPr lang="en-US" sz="2400" b="1">
                <a:solidFill>
                  <a:srgbClr val="3366FF"/>
                </a:solidFill>
              </a:rPr>
              <a:t>           sim(q, d) = 0.15 + 0 + 0 + 1 = 1.15</a:t>
            </a:r>
          </a:p>
          <a:p>
            <a:pPr marL="609600" indent="-609600">
              <a:lnSpc>
                <a:spcPct val="110000"/>
              </a:lnSpc>
              <a:buFont typeface="Monotype Sorts" pitchFamily="2" charset="2"/>
              <a:buNone/>
            </a:pPr>
            <a:r>
              <a:rPr lang="en-US" sz="2400" b="1"/>
              <a:t>Observations of the dot product function.</a:t>
            </a:r>
          </a:p>
          <a:p>
            <a:pPr marL="609600" indent="-609600">
              <a:lnSpc>
                <a:spcPct val="110000"/>
              </a:lnSpc>
            </a:pPr>
            <a:r>
              <a:rPr lang="en-US" sz="2000" b="1">
                <a:solidFill>
                  <a:schemeClr val="hlink"/>
                </a:solidFill>
              </a:rPr>
              <a:t>Documents having more terms in common with a query tend to have higher similarities with the query.</a:t>
            </a:r>
          </a:p>
          <a:p>
            <a:pPr marL="609600" indent="-609600">
              <a:lnSpc>
                <a:spcPct val="110000"/>
              </a:lnSpc>
            </a:pPr>
            <a:r>
              <a:rPr lang="en-US" sz="2000" b="1">
                <a:solidFill>
                  <a:schemeClr val="hlink"/>
                </a:solidFill>
              </a:rPr>
              <a:t>For terms that appear in both q and d, those with higher weights contribute more to sim(q, d) than those with lower weights.</a:t>
            </a:r>
          </a:p>
          <a:p>
            <a:pPr marL="609600" indent="-609600">
              <a:lnSpc>
                <a:spcPct val="110000"/>
              </a:lnSpc>
            </a:pPr>
            <a:r>
              <a:rPr lang="en-US" sz="2000" b="1">
                <a:solidFill>
                  <a:schemeClr val="hlink"/>
                </a:solidFill>
              </a:rPr>
              <a:t>It favors long documents over short documents.</a:t>
            </a:r>
          </a:p>
          <a:p>
            <a:pPr marL="609600" indent="-609600">
              <a:lnSpc>
                <a:spcPct val="110000"/>
              </a:lnSpc>
            </a:pPr>
            <a:r>
              <a:rPr lang="en-US" sz="2000" b="1">
                <a:solidFill>
                  <a:schemeClr val="hlink"/>
                </a:solidFill>
              </a:rPr>
              <a:t>The computed similarities have no clear upper bound.</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914400" y="152400"/>
            <a:ext cx="6858000" cy="685800"/>
          </a:xfrm>
          <a:prstGeom prst="rect">
            <a:avLst/>
          </a:prstGeom>
          <a:noFill/>
          <a:ln w="9525">
            <a:noFill/>
            <a:miter lim="800000"/>
            <a:headEnd/>
            <a:tailEnd/>
          </a:ln>
          <a:effectLst/>
        </p:spPr>
        <p:txBody>
          <a:bodyPr lIns="92075" tIns="46038" rIns="92075" bIns="46038" anchor="ctr"/>
          <a:lstStyle/>
          <a:p>
            <a:pPr algn="ctr">
              <a:lnSpc>
                <a:spcPct val="70000"/>
              </a:lnSpc>
            </a:pPr>
            <a:r>
              <a:rPr kumimoji="1" lang="pt-BR" sz="3600" b="1">
                <a:solidFill>
                  <a:schemeClr val="tx2"/>
                </a:solidFill>
                <a:latin typeface="Arial Narrow" pitchFamily="34" charset="0"/>
              </a:rPr>
              <a:t>A normalized similarity metric</a:t>
            </a:r>
            <a:endParaRPr kumimoji="1" lang="pt-BR" sz="4800" b="1">
              <a:solidFill>
                <a:schemeClr val="tx2"/>
              </a:solidFill>
              <a:latin typeface="Arial Narrow" pitchFamily="34" charset="0"/>
            </a:endParaRPr>
          </a:p>
        </p:txBody>
      </p:sp>
      <p:sp>
        <p:nvSpPr>
          <p:cNvPr id="178179" name="Rectangle 3"/>
          <p:cNvSpPr>
            <a:spLocks noChangeArrowheads="1"/>
          </p:cNvSpPr>
          <p:nvPr/>
        </p:nvSpPr>
        <p:spPr bwMode="auto">
          <a:xfrm>
            <a:off x="228600" y="3124200"/>
            <a:ext cx="5562600" cy="4114800"/>
          </a:xfrm>
          <a:prstGeom prst="rect">
            <a:avLst/>
          </a:prstGeom>
          <a:noFill/>
          <a:ln w="9525">
            <a:noFill/>
            <a:miter lim="800000"/>
            <a:headEnd/>
            <a:tailEnd/>
          </a:ln>
          <a:effectLst/>
        </p:spPr>
        <p:txBody>
          <a:bodyPr lIns="92075" tIns="46038" rIns="92075" bIns="46038"/>
          <a:lstStyle/>
          <a:p>
            <a:pPr marL="342900" indent="-342900">
              <a:spcBef>
                <a:spcPct val="20000"/>
              </a:spcBef>
              <a:buClr>
                <a:schemeClr val="hlink"/>
              </a:buClr>
              <a:buSzPct val="50000"/>
              <a:buFont typeface="Monotype Sorts" pitchFamily="2" charset="2"/>
              <a:buChar char="n"/>
            </a:pPr>
            <a:r>
              <a:rPr kumimoji="1" lang="pt-BR" sz="2000" i="1">
                <a:latin typeface="Arial" charset="0"/>
              </a:rPr>
              <a:t>Sim(q,dj)  =  cos(</a:t>
            </a:r>
            <a:r>
              <a:rPr kumimoji="1" lang="pt-BR" sz="2000" i="1">
                <a:latin typeface="Arial" charset="0"/>
                <a:sym typeface="Symbol" pitchFamily="18" charset="2"/>
              </a:rPr>
              <a:t>)						</a:t>
            </a:r>
          </a:p>
          <a:p>
            <a:pPr marL="342900" indent="-342900">
              <a:spcBef>
                <a:spcPct val="20000"/>
              </a:spcBef>
              <a:buClr>
                <a:schemeClr val="hlink"/>
              </a:buClr>
              <a:buSzPct val="50000"/>
              <a:buFont typeface="Monotype Sorts" pitchFamily="2" charset="2"/>
              <a:buNone/>
            </a:pPr>
            <a:r>
              <a:rPr kumimoji="1" lang="pt-BR" sz="2000" i="1">
                <a:latin typeface="Arial" charset="0"/>
                <a:sym typeface="Symbol" pitchFamily="18" charset="2"/>
              </a:rPr>
              <a:t>		= [vec(dj)   vec(q)]  /  |dj| *  |q|	</a:t>
            </a:r>
          </a:p>
          <a:p>
            <a:pPr marL="342900" indent="-342900">
              <a:spcBef>
                <a:spcPct val="20000"/>
              </a:spcBef>
              <a:buClr>
                <a:schemeClr val="hlink"/>
              </a:buClr>
              <a:buSzPct val="50000"/>
              <a:buFont typeface="Monotype Sorts" pitchFamily="2" charset="2"/>
              <a:buNone/>
            </a:pPr>
            <a:r>
              <a:rPr kumimoji="1" lang="pt-BR" sz="2000" i="1">
                <a:latin typeface="Arial" charset="0"/>
                <a:sym typeface="Symbol" pitchFamily="18" charset="2"/>
              </a:rPr>
              <a:t>			 =  [  wij * wiq]  /  |dj| * |q|</a:t>
            </a:r>
          </a:p>
          <a:p>
            <a:pPr marL="342900" indent="-342900">
              <a:spcBef>
                <a:spcPct val="20000"/>
              </a:spcBef>
              <a:buClr>
                <a:schemeClr val="hlink"/>
              </a:buClr>
              <a:buSzPct val="50000"/>
              <a:buFont typeface="Monotype Sorts" pitchFamily="2" charset="2"/>
              <a:buChar char="n"/>
            </a:pPr>
            <a:r>
              <a:rPr kumimoji="1" lang="pt-BR" sz="2000">
                <a:latin typeface="Arial" charset="0"/>
                <a:sym typeface="Symbol" pitchFamily="18" charset="2"/>
              </a:rPr>
              <a:t>Since  </a:t>
            </a:r>
            <a:r>
              <a:rPr kumimoji="1" lang="pt-BR" sz="2000" i="1">
                <a:latin typeface="Arial" charset="0"/>
                <a:sym typeface="Symbol" pitchFamily="18" charset="2"/>
              </a:rPr>
              <a:t>wij &gt; 0  </a:t>
            </a:r>
            <a:r>
              <a:rPr kumimoji="1" lang="pt-BR" sz="2000">
                <a:latin typeface="Arial" charset="0"/>
                <a:sym typeface="Symbol" pitchFamily="18" charset="2"/>
              </a:rPr>
              <a:t>and  </a:t>
            </a:r>
            <a:r>
              <a:rPr kumimoji="1" lang="pt-BR" sz="2000" i="1">
                <a:latin typeface="Arial" charset="0"/>
                <a:sym typeface="Symbol" pitchFamily="18" charset="2"/>
              </a:rPr>
              <a:t>wiq &gt; 0,  			</a:t>
            </a:r>
          </a:p>
          <a:p>
            <a:pPr marL="1143000" lvl="2" indent="-228600">
              <a:spcBef>
                <a:spcPct val="20000"/>
              </a:spcBef>
              <a:buClr>
                <a:schemeClr val="hlink"/>
              </a:buClr>
              <a:buSzPct val="65000"/>
              <a:buFont typeface="Monotype Sorts" pitchFamily="2" charset="2"/>
              <a:buNone/>
            </a:pPr>
            <a:r>
              <a:rPr kumimoji="1" lang="pt-BR" sz="2000" i="1">
                <a:latin typeface="Arial" charset="0"/>
                <a:sym typeface="Symbol" pitchFamily="18" charset="2"/>
              </a:rPr>
              <a:t>0 &lt;= sim(q,dj) &lt;=1	</a:t>
            </a:r>
          </a:p>
          <a:p>
            <a:pPr marL="342900" indent="-342900">
              <a:spcBef>
                <a:spcPct val="20000"/>
              </a:spcBef>
              <a:buClr>
                <a:schemeClr val="hlink"/>
              </a:buClr>
              <a:buSzPct val="50000"/>
              <a:buFont typeface="Monotype Sorts" pitchFamily="2" charset="2"/>
              <a:buChar char="n"/>
            </a:pPr>
            <a:r>
              <a:rPr kumimoji="1" lang="pt-BR" sz="2000">
                <a:latin typeface="Arial" charset="0"/>
                <a:sym typeface="Symbol" pitchFamily="18" charset="2"/>
              </a:rPr>
              <a:t>A document is retrieved even if it matches the query terms only partially</a:t>
            </a:r>
          </a:p>
          <a:p>
            <a:pPr marL="342900" indent="-342900">
              <a:spcBef>
                <a:spcPct val="20000"/>
              </a:spcBef>
              <a:buClr>
                <a:schemeClr val="hlink"/>
              </a:buClr>
              <a:buSzPct val="50000"/>
              <a:buFont typeface="Monotype Sorts" pitchFamily="2" charset="2"/>
              <a:buChar char="n"/>
            </a:pPr>
            <a:endParaRPr kumimoji="1" lang="pt-BR" sz="2000" i="1">
              <a:latin typeface="Arial" charset="0"/>
            </a:endParaRPr>
          </a:p>
        </p:txBody>
      </p:sp>
      <p:cxnSp>
        <p:nvCxnSpPr>
          <p:cNvPr id="178180" name="AutoShape 4"/>
          <p:cNvCxnSpPr>
            <a:cxnSpLocks noChangeShapeType="1"/>
          </p:cNvCxnSpPr>
          <p:nvPr/>
        </p:nvCxnSpPr>
        <p:spPr bwMode="auto">
          <a:xfrm>
            <a:off x="838200" y="2667000"/>
            <a:ext cx="2286000" cy="0"/>
          </a:xfrm>
          <a:prstGeom prst="straightConnector1">
            <a:avLst/>
          </a:prstGeom>
          <a:noFill/>
          <a:ln w="9525">
            <a:solidFill>
              <a:srgbClr val="000000"/>
            </a:solidFill>
            <a:round/>
            <a:headEnd/>
            <a:tailEnd type="triangle" w="med" len="med"/>
          </a:ln>
          <a:effectLst/>
        </p:spPr>
      </p:cxnSp>
      <p:cxnSp>
        <p:nvCxnSpPr>
          <p:cNvPr id="178181" name="AutoShape 5"/>
          <p:cNvCxnSpPr>
            <a:cxnSpLocks noChangeShapeType="1"/>
          </p:cNvCxnSpPr>
          <p:nvPr/>
        </p:nvCxnSpPr>
        <p:spPr bwMode="auto">
          <a:xfrm flipV="1">
            <a:off x="838200" y="914400"/>
            <a:ext cx="0" cy="1752600"/>
          </a:xfrm>
          <a:prstGeom prst="straightConnector1">
            <a:avLst/>
          </a:prstGeom>
          <a:noFill/>
          <a:ln w="9525">
            <a:solidFill>
              <a:srgbClr val="000000"/>
            </a:solidFill>
            <a:round/>
            <a:headEnd/>
            <a:tailEnd type="triangle" w="med" len="med"/>
          </a:ln>
          <a:effectLst/>
        </p:spPr>
      </p:cxnSp>
      <p:cxnSp>
        <p:nvCxnSpPr>
          <p:cNvPr id="178182" name="AutoShape 6"/>
          <p:cNvCxnSpPr>
            <a:cxnSpLocks noChangeShapeType="1"/>
          </p:cNvCxnSpPr>
          <p:nvPr/>
        </p:nvCxnSpPr>
        <p:spPr bwMode="auto">
          <a:xfrm flipV="1">
            <a:off x="838200" y="2209800"/>
            <a:ext cx="1676400" cy="457200"/>
          </a:xfrm>
          <a:prstGeom prst="straightConnector1">
            <a:avLst/>
          </a:prstGeom>
          <a:noFill/>
          <a:ln w="25400">
            <a:solidFill>
              <a:schemeClr val="tx1"/>
            </a:solidFill>
            <a:round/>
            <a:headEnd/>
            <a:tailEnd type="triangle" w="med" len="med"/>
          </a:ln>
          <a:effectLst/>
        </p:spPr>
      </p:cxnSp>
      <p:cxnSp>
        <p:nvCxnSpPr>
          <p:cNvPr id="178183" name="AutoShape 7"/>
          <p:cNvCxnSpPr>
            <a:cxnSpLocks noChangeShapeType="1"/>
          </p:cNvCxnSpPr>
          <p:nvPr/>
        </p:nvCxnSpPr>
        <p:spPr bwMode="auto">
          <a:xfrm flipV="1">
            <a:off x="838200" y="1371600"/>
            <a:ext cx="990600" cy="1295400"/>
          </a:xfrm>
          <a:prstGeom prst="straightConnector1">
            <a:avLst/>
          </a:prstGeom>
          <a:noFill/>
          <a:ln w="25400">
            <a:solidFill>
              <a:srgbClr val="FF0000"/>
            </a:solidFill>
            <a:round/>
            <a:headEnd/>
            <a:tailEnd type="triangle" w="med" len="med"/>
          </a:ln>
          <a:effectLst/>
        </p:spPr>
      </p:cxnSp>
      <p:sp>
        <p:nvSpPr>
          <p:cNvPr id="178184" name="Text Box 8"/>
          <p:cNvSpPr txBox="1">
            <a:spLocks noChangeArrowheads="1"/>
          </p:cNvSpPr>
          <p:nvPr/>
        </p:nvSpPr>
        <p:spPr bwMode="auto">
          <a:xfrm>
            <a:off x="2971800" y="2743200"/>
            <a:ext cx="241300" cy="336550"/>
          </a:xfrm>
          <a:prstGeom prst="rect">
            <a:avLst/>
          </a:prstGeom>
          <a:noFill/>
          <a:ln w="9525">
            <a:noFill/>
            <a:miter lim="800000"/>
            <a:headEnd/>
            <a:tailEnd/>
          </a:ln>
          <a:effectLst/>
        </p:spPr>
        <p:txBody>
          <a:bodyPr wrap="none">
            <a:spAutoFit/>
          </a:bodyPr>
          <a:lstStyle/>
          <a:p>
            <a:r>
              <a:rPr lang="pt-BR" sz="1600" b="1">
                <a:solidFill>
                  <a:schemeClr val="bg2"/>
                </a:solidFill>
              </a:rPr>
              <a:t>i</a:t>
            </a:r>
          </a:p>
        </p:txBody>
      </p:sp>
      <p:sp>
        <p:nvSpPr>
          <p:cNvPr id="178185" name="Text Box 9"/>
          <p:cNvSpPr txBox="1">
            <a:spLocks noChangeArrowheads="1"/>
          </p:cNvSpPr>
          <p:nvPr/>
        </p:nvSpPr>
        <p:spPr bwMode="auto">
          <a:xfrm>
            <a:off x="533400" y="685800"/>
            <a:ext cx="252413" cy="336550"/>
          </a:xfrm>
          <a:prstGeom prst="rect">
            <a:avLst/>
          </a:prstGeom>
          <a:noFill/>
          <a:ln w="9525">
            <a:noFill/>
            <a:miter lim="800000"/>
            <a:headEnd/>
            <a:tailEnd/>
          </a:ln>
          <a:effectLst/>
        </p:spPr>
        <p:txBody>
          <a:bodyPr wrap="none">
            <a:spAutoFit/>
          </a:bodyPr>
          <a:lstStyle/>
          <a:p>
            <a:r>
              <a:rPr lang="pt-BR" sz="1600" b="1">
                <a:solidFill>
                  <a:schemeClr val="bg2"/>
                </a:solidFill>
              </a:rPr>
              <a:t>j</a:t>
            </a:r>
          </a:p>
        </p:txBody>
      </p:sp>
      <p:sp>
        <p:nvSpPr>
          <p:cNvPr id="178186" name="Text Box 10"/>
          <p:cNvSpPr txBox="1">
            <a:spLocks noChangeArrowheads="1"/>
          </p:cNvSpPr>
          <p:nvPr/>
        </p:nvSpPr>
        <p:spPr bwMode="auto">
          <a:xfrm>
            <a:off x="1447800" y="1066800"/>
            <a:ext cx="365125" cy="336550"/>
          </a:xfrm>
          <a:prstGeom prst="rect">
            <a:avLst/>
          </a:prstGeom>
          <a:noFill/>
          <a:ln w="9525">
            <a:noFill/>
            <a:miter lim="800000"/>
            <a:headEnd/>
            <a:tailEnd/>
          </a:ln>
          <a:effectLst/>
        </p:spPr>
        <p:txBody>
          <a:bodyPr wrap="none">
            <a:spAutoFit/>
          </a:bodyPr>
          <a:lstStyle/>
          <a:p>
            <a:r>
              <a:rPr lang="pt-BR" sz="1600" b="1">
                <a:solidFill>
                  <a:srgbClr val="FF0000"/>
                </a:solidFill>
              </a:rPr>
              <a:t>dj</a:t>
            </a:r>
          </a:p>
        </p:txBody>
      </p:sp>
      <p:sp>
        <p:nvSpPr>
          <p:cNvPr id="178187" name="Text Box 11"/>
          <p:cNvSpPr txBox="1">
            <a:spLocks noChangeArrowheads="1"/>
          </p:cNvSpPr>
          <p:nvPr/>
        </p:nvSpPr>
        <p:spPr bwMode="auto">
          <a:xfrm>
            <a:off x="2362200" y="2209800"/>
            <a:ext cx="296863" cy="336550"/>
          </a:xfrm>
          <a:prstGeom prst="rect">
            <a:avLst/>
          </a:prstGeom>
          <a:noFill/>
          <a:ln w="9525">
            <a:noFill/>
            <a:miter lim="800000"/>
            <a:headEnd/>
            <a:tailEnd/>
          </a:ln>
          <a:effectLst/>
        </p:spPr>
        <p:txBody>
          <a:bodyPr wrap="none">
            <a:spAutoFit/>
          </a:bodyPr>
          <a:lstStyle/>
          <a:p>
            <a:r>
              <a:rPr lang="pt-BR" sz="1600" b="1"/>
              <a:t>q</a:t>
            </a:r>
          </a:p>
        </p:txBody>
      </p:sp>
      <p:sp>
        <p:nvSpPr>
          <p:cNvPr id="178188" name="AutoShape 12"/>
          <p:cNvSpPr>
            <a:spLocks noChangeArrowheads="1"/>
          </p:cNvSpPr>
          <p:nvPr/>
        </p:nvSpPr>
        <p:spPr bwMode="auto">
          <a:xfrm>
            <a:off x="1295400" y="2057400"/>
            <a:ext cx="152400" cy="457200"/>
          </a:xfrm>
          <a:prstGeom prst="curvedLeftArrow">
            <a:avLst>
              <a:gd name="adj1" fmla="val 60000"/>
              <a:gd name="adj2" fmla="val 120000"/>
              <a:gd name="adj3" fmla="val 33333"/>
            </a:avLst>
          </a:prstGeom>
          <a:solidFill>
            <a:schemeClr val="tx2"/>
          </a:solidFill>
          <a:ln w="9525">
            <a:solidFill>
              <a:schemeClr val="tx1"/>
            </a:solidFill>
            <a:miter lim="800000"/>
            <a:headEnd/>
            <a:tailEnd/>
          </a:ln>
          <a:effectLst/>
        </p:spPr>
        <p:txBody>
          <a:bodyPr wrap="none" anchor="ctr"/>
          <a:lstStyle/>
          <a:p>
            <a:endParaRPr lang="en-US"/>
          </a:p>
        </p:txBody>
      </p:sp>
      <p:sp>
        <p:nvSpPr>
          <p:cNvPr id="178189" name="Text Box 13"/>
          <p:cNvSpPr txBox="1">
            <a:spLocks noChangeArrowheads="1"/>
          </p:cNvSpPr>
          <p:nvPr/>
        </p:nvSpPr>
        <p:spPr bwMode="auto">
          <a:xfrm>
            <a:off x="1447800" y="1905000"/>
            <a:ext cx="409575" cy="457200"/>
          </a:xfrm>
          <a:prstGeom prst="rect">
            <a:avLst/>
          </a:prstGeom>
          <a:noFill/>
          <a:ln w="9525">
            <a:noFill/>
            <a:miter lim="800000"/>
            <a:headEnd/>
            <a:tailEnd/>
          </a:ln>
          <a:effectLst/>
        </p:spPr>
        <p:txBody>
          <a:bodyPr wrap="none">
            <a:spAutoFit/>
          </a:bodyPr>
          <a:lstStyle/>
          <a:p>
            <a:r>
              <a:rPr lang="pt-BR">
                <a:solidFill>
                  <a:schemeClr val="tx2"/>
                </a:solidFill>
                <a:sym typeface="Symbol" pitchFamily="18" charset="2"/>
              </a:rPr>
              <a:t></a:t>
            </a:r>
          </a:p>
        </p:txBody>
      </p:sp>
      <p:pic>
        <p:nvPicPr>
          <p:cNvPr id="178190" name="Picture 14"/>
          <p:cNvPicPr>
            <a:picLocks noChangeAspect="1" noChangeArrowheads="1"/>
          </p:cNvPicPr>
          <p:nvPr/>
        </p:nvPicPr>
        <p:blipFill>
          <a:blip r:embed="rId3" cstate="print"/>
          <a:srcRect/>
          <a:stretch>
            <a:fillRect/>
          </a:stretch>
        </p:blipFill>
        <p:spPr bwMode="auto">
          <a:xfrm>
            <a:off x="4343400" y="838200"/>
            <a:ext cx="4675188" cy="26431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descr="rao-13"/>
          <p:cNvPicPr>
            <a:picLocks noChangeAspect="1" noChangeArrowheads="1"/>
          </p:cNvPicPr>
          <p:nvPr/>
        </p:nvPicPr>
        <p:blipFill>
          <a:blip r:embed="rId3" cstate="print"/>
          <a:srcRect/>
          <a:stretch>
            <a:fillRect/>
          </a:stretch>
        </p:blipFill>
        <p:spPr bwMode="auto">
          <a:xfrm>
            <a:off x="0" y="533400"/>
            <a:ext cx="3278188" cy="2463800"/>
          </a:xfrm>
          <a:prstGeom prst="rect">
            <a:avLst/>
          </a:prstGeom>
          <a:noFill/>
        </p:spPr>
      </p:pic>
      <p:sp>
        <p:nvSpPr>
          <p:cNvPr id="179203" name="Text Box 3"/>
          <p:cNvSpPr txBox="1">
            <a:spLocks noChangeArrowheads="1"/>
          </p:cNvSpPr>
          <p:nvPr/>
        </p:nvSpPr>
        <p:spPr bwMode="auto">
          <a:xfrm>
            <a:off x="457200" y="2971800"/>
            <a:ext cx="1430338" cy="1739900"/>
          </a:xfrm>
          <a:prstGeom prst="rect">
            <a:avLst/>
          </a:prstGeom>
          <a:noFill/>
          <a:ln w="9525">
            <a:noFill/>
            <a:miter lim="800000"/>
            <a:headEnd/>
            <a:tailEnd/>
          </a:ln>
          <a:effectLst/>
        </p:spPr>
        <p:txBody>
          <a:bodyPr wrap="none">
            <a:spAutoFit/>
          </a:bodyPr>
          <a:lstStyle/>
          <a:p>
            <a:r>
              <a:rPr lang="en-US" sz="1800">
                <a:solidFill>
                  <a:srgbClr val="3366FF"/>
                </a:solidFill>
              </a:rPr>
              <a:t>t1= database</a:t>
            </a:r>
          </a:p>
          <a:p>
            <a:r>
              <a:rPr lang="en-US" sz="1800">
                <a:solidFill>
                  <a:srgbClr val="3366FF"/>
                </a:solidFill>
              </a:rPr>
              <a:t>t2=SQL</a:t>
            </a:r>
          </a:p>
          <a:p>
            <a:r>
              <a:rPr lang="en-US" sz="1800">
                <a:solidFill>
                  <a:srgbClr val="3366FF"/>
                </a:solidFill>
              </a:rPr>
              <a:t>t3=index</a:t>
            </a:r>
          </a:p>
          <a:p>
            <a:r>
              <a:rPr lang="en-US" sz="1800">
                <a:solidFill>
                  <a:srgbClr val="3366FF"/>
                </a:solidFill>
              </a:rPr>
              <a:t>t4=regression</a:t>
            </a:r>
          </a:p>
          <a:p>
            <a:r>
              <a:rPr lang="en-US" sz="1800">
                <a:solidFill>
                  <a:srgbClr val="3366FF"/>
                </a:solidFill>
              </a:rPr>
              <a:t>t5=likelihood</a:t>
            </a:r>
          </a:p>
          <a:p>
            <a:r>
              <a:rPr lang="en-US" sz="1800">
                <a:solidFill>
                  <a:srgbClr val="3366FF"/>
                </a:solidFill>
              </a:rPr>
              <a:t>t6=linear</a:t>
            </a:r>
          </a:p>
        </p:txBody>
      </p:sp>
      <p:grpSp>
        <p:nvGrpSpPr>
          <p:cNvPr id="179204" name="Group 4"/>
          <p:cNvGrpSpPr>
            <a:grpSpLocks/>
          </p:cNvGrpSpPr>
          <p:nvPr/>
        </p:nvGrpSpPr>
        <p:grpSpPr bwMode="auto">
          <a:xfrm>
            <a:off x="3505200" y="152400"/>
            <a:ext cx="5429250" cy="6553200"/>
            <a:chOff x="2208" y="96"/>
            <a:chExt cx="3420" cy="4128"/>
          </a:xfrm>
        </p:grpSpPr>
        <p:pic>
          <p:nvPicPr>
            <p:cNvPr id="179205" name="Picture 5" descr="rao-12"/>
            <p:cNvPicPr>
              <a:picLocks noChangeAspect="1" noChangeArrowheads="1"/>
            </p:cNvPicPr>
            <p:nvPr/>
          </p:nvPicPr>
          <p:blipFill>
            <a:blip r:embed="rId4" cstate="print"/>
            <a:srcRect/>
            <a:stretch>
              <a:fillRect/>
            </a:stretch>
          </p:blipFill>
          <p:spPr bwMode="auto">
            <a:xfrm>
              <a:off x="2208" y="96"/>
              <a:ext cx="3420" cy="4128"/>
            </a:xfrm>
            <a:prstGeom prst="rect">
              <a:avLst/>
            </a:prstGeom>
            <a:noFill/>
          </p:spPr>
        </p:pic>
        <p:sp>
          <p:nvSpPr>
            <p:cNvPr id="179206" name="Text Box 6"/>
            <p:cNvSpPr txBox="1">
              <a:spLocks noChangeArrowheads="1"/>
            </p:cNvSpPr>
            <p:nvPr/>
          </p:nvSpPr>
          <p:spPr bwMode="auto">
            <a:xfrm>
              <a:off x="2246" y="1226"/>
              <a:ext cx="882" cy="288"/>
            </a:xfrm>
            <a:prstGeom prst="rect">
              <a:avLst/>
            </a:prstGeom>
            <a:noFill/>
            <a:ln w="9525">
              <a:noFill/>
              <a:miter lim="800000"/>
              <a:headEnd/>
              <a:tailEnd/>
            </a:ln>
            <a:effectLst/>
          </p:spPr>
          <p:txBody>
            <a:bodyPr wrap="none">
              <a:spAutoFit/>
            </a:bodyPr>
            <a:lstStyle/>
            <a:p>
              <a:r>
                <a:rPr lang="en-US"/>
                <a:t>Eucledian</a:t>
              </a:r>
            </a:p>
          </p:txBody>
        </p:sp>
        <p:sp>
          <p:nvSpPr>
            <p:cNvPr id="179207" name="Text Box 7"/>
            <p:cNvSpPr txBox="1">
              <a:spLocks noChangeArrowheads="1"/>
            </p:cNvSpPr>
            <p:nvPr/>
          </p:nvSpPr>
          <p:spPr bwMode="auto">
            <a:xfrm>
              <a:off x="2256" y="2876"/>
              <a:ext cx="649" cy="288"/>
            </a:xfrm>
            <a:prstGeom prst="rect">
              <a:avLst/>
            </a:prstGeom>
            <a:noFill/>
            <a:ln w="9525">
              <a:noFill/>
              <a:miter lim="800000"/>
              <a:headEnd/>
              <a:tailEnd/>
            </a:ln>
            <a:effectLst/>
          </p:spPr>
          <p:txBody>
            <a:bodyPr wrap="none">
              <a:spAutoFit/>
            </a:bodyPr>
            <a:lstStyle/>
            <a:p>
              <a:r>
                <a:rPr lang="en-US"/>
                <a:t>Cosine</a:t>
              </a:r>
              <a:endParaRPr lang="en-US">
                <a:latin typeface="Symbol" pitchFamily="18" charset="2"/>
              </a:endParaRPr>
            </a:p>
          </p:txBody>
        </p:sp>
      </p:grpSp>
      <p:sp>
        <p:nvSpPr>
          <p:cNvPr id="179208" name="Text Box 8"/>
          <p:cNvSpPr txBox="1">
            <a:spLocks noChangeArrowheads="1"/>
          </p:cNvSpPr>
          <p:nvPr/>
        </p:nvSpPr>
        <p:spPr bwMode="auto">
          <a:xfrm>
            <a:off x="441325" y="5451475"/>
            <a:ext cx="3590925" cy="822325"/>
          </a:xfrm>
          <a:prstGeom prst="rect">
            <a:avLst/>
          </a:prstGeom>
          <a:noFill/>
          <a:ln w="9525">
            <a:noFill/>
            <a:miter lim="800000"/>
            <a:headEnd/>
            <a:tailEnd/>
          </a:ln>
          <a:effectLst/>
        </p:spPr>
        <p:txBody>
          <a:bodyPr wrap="none">
            <a:spAutoFit/>
          </a:bodyPr>
          <a:lstStyle/>
          <a:p>
            <a:r>
              <a:rPr lang="en-US"/>
              <a:t>Comparison of Eucledian</a:t>
            </a:r>
          </a:p>
          <a:p>
            <a:r>
              <a:rPr lang="en-US"/>
              <a:t>and Cosine distance metrics</a:t>
            </a:r>
          </a:p>
        </p:txBody>
      </p:sp>
      <p:sp>
        <p:nvSpPr>
          <p:cNvPr id="179209" name="Rectangle 9"/>
          <p:cNvSpPr>
            <a:spLocks noChangeArrowheads="1"/>
          </p:cNvSpPr>
          <p:nvPr/>
        </p:nvSpPr>
        <p:spPr bwMode="auto">
          <a:xfrm>
            <a:off x="990600" y="914400"/>
            <a:ext cx="990600" cy="990600"/>
          </a:xfrm>
          <a:prstGeom prst="rect">
            <a:avLst/>
          </a:prstGeom>
          <a:noFill/>
          <a:ln w="28575">
            <a:solidFill>
              <a:srgbClr val="FF3300"/>
            </a:solidFill>
            <a:miter lim="800000"/>
            <a:headEnd/>
            <a:tailEnd/>
          </a:ln>
          <a:effectLst/>
        </p:spPr>
        <p:txBody>
          <a:bodyPr wrap="none" anchor="ctr"/>
          <a:lstStyle/>
          <a:p>
            <a:endParaRPr lang="en-US"/>
          </a:p>
        </p:txBody>
      </p:sp>
      <p:sp>
        <p:nvSpPr>
          <p:cNvPr id="179210" name="Rectangle 10"/>
          <p:cNvSpPr>
            <a:spLocks noChangeArrowheads="1"/>
          </p:cNvSpPr>
          <p:nvPr/>
        </p:nvSpPr>
        <p:spPr bwMode="auto">
          <a:xfrm>
            <a:off x="1981200" y="1905000"/>
            <a:ext cx="990600" cy="990600"/>
          </a:xfrm>
          <a:prstGeom prst="rect">
            <a:avLst/>
          </a:prstGeom>
          <a:noFill/>
          <a:ln w="28575">
            <a:solidFill>
              <a:srgbClr val="0000FF"/>
            </a:solidFill>
            <a:miter lim="800000"/>
            <a:headEnd/>
            <a:tailEnd/>
          </a:ln>
          <a:effectLst/>
        </p:spPr>
        <p:txBody>
          <a:bodyPr wrap="none" anchor="ctr"/>
          <a:lstStyle/>
          <a:p>
            <a:endParaRPr lang="en-US"/>
          </a:p>
        </p:txBody>
      </p:sp>
      <p:sp>
        <p:nvSpPr>
          <p:cNvPr id="179211" name="Text Box 11"/>
          <p:cNvSpPr txBox="1">
            <a:spLocks noChangeArrowheads="1"/>
          </p:cNvSpPr>
          <p:nvPr/>
        </p:nvSpPr>
        <p:spPr bwMode="auto">
          <a:xfrm>
            <a:off x="5241925" y="117475"/>
            <a:ext cx="3146425" cy="457200"/>
          </a:xfrm>
          <a:prstGeom prst="rect">
            <a:avLst/>
          </a:prstGeom>
          <a:noFill/>
          <a:ln w="9525">
            <a:noFill/>
            <a:miter lim="800000"/>
            <a:headEnd/>
            <a:tailEnd/>
          </a:ln>
          <a:effectLst/>
        </p:spPr>
        <p:txBody>
          <a:bodyPr wrap="none">
            <a:spAutoFit/>
          </a:bodyPr>
          <a:lstStyle/>
          <a:p>
            <a:r>
              <a:rPr lang="en-US"/>
              <a:t>Whiter =&gt; more similar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9209"/>
                                        </p:tgtEl>
                                        <p:attrNameLst>
                                          <p:attrName>style.visibility</p:attrName>
                                        </p:attrNameLst>
                                      </p:cBhvr>
                                      <p:to>
                                        <p:strVal val="visible"/>
                                      </p:to>
                                    </p:set>
                                    <p:anim calcmode="lin" valueType="num">
                                      <p:cBhvr additive="base">
                                        <p:cTn id="7" dur="500" fill="hold"/>
                                        <p:tgtEl>
                                          <p:spTgt spid="179209"/>
                                        </p:tgtEl>
                                        <p:attrNameLst>
                                          <p:attrName>ppt_x</p:attrName>
                                        </p:attrNameLst>
                                      </p:cBhvr>
                                      <p:tavLst>
                                        <p:tav tm="0">
                                          <p:val>
                                            <p:strVal val="0-#ppt_w/2"/>
                                          </p:val>
                                        </p:tav>
                                        <p:tav tm="100000">
                                          <p:val>
                                            <p:strVal val="#ppt_x"/>
                                          </p:val>
                                        </p:tav>
                                      </p:tavLst>
                                    </p:anim>
                                    <p:anim calcmode="lin" valueType="num">
                                      <p:cBhvr additive="base">
                                        <p:cTn id="8" dur="500" fill="hold"/>
                                        <p:tgtEl>
                                          <p:spTgt spid="17920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9210"/>
                                        </p:tgtEl>
                                        <p:attrNameLst>
                                          <p:attrName>style.visibility</p:attrName>
                                        </p:attrNameLst>
                                      </p:cBhvr>
                                      <p:to>
                                        <p:strVal val="visible"/>
                                      </p:to>
                                    </p:set>
                                    <p:anim calcmode="lin" valueType="num">
                                      <p:cBhvr additive="base">
                                        <p:cTn id="13" dur="500" fill="hold"/>
                                        <p:tgtEl>
                                          <p:spTgt spid="179210"/>
                                        </p:tgtEl>
                                        <p:attrNameLst>
                                          <p:attrName>ppt_x</p:attrName>
                                        </p:attrNameLst>
                                      </p:cBhvr>
                                      <p:tavLst>
                                        <p:tav tm="0">
                                          <p:val>
                                            <p:strVal val="0-#ppt_w/2"/>
                                          </p:val>
                                        </p:tav>
                                        <p:tav tm="100000">
                                          <p:val>
                                            <p:strVal val="#ppt_x"/>
                                          </p:val>
                                        </p:tav>
                                      </p:tavLst>
                                    </p:anim>
                                    <p:anim calcmode="lin" valueType="num">
                                      <p:cBhvr additive="base">
                                        <p:cTn id="14" dur="500" fill="hold"/>
                                        <p:tgtEl>
                                          <p:spTgt spid="1792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79204"/>
                                        </p:tgtEl>
                                        <p:attrNameLst>
                                          <p:attrName>style.visibility</p:attrName>
                                        </p:attrNameLst>
                                      </p:cBhvr>
                                      <p:to>
                                        <p:strVal val="visible"/>
                                      </p:to>
                                    </p:set>
                                    <p:anim calcmode="lin" valueType="num">
                                      <p:cBhvr additive="base">
                                        <p:cTn id="19" dur="500" fill="hold"/>
                                        <p:tgtEl>
                                          <p:spTgt spid="179204"/>
                                        </p:tgtEl>
                                        <p:attrNameLst>
                                          <p:attrName>ppt_x</p:attrName>
                                        </p:attrNameLst>
                                      </p:cBhvr>
                                      <p:tavLst>
                                        <p:tav tm="0">
                                          <p:val>
                                            <p:strVal val="0-#ppt_w/2"/>
                                          </p:val>
                                        </p:tav>
                                        <p:tav tm="100000">
                                          <p:val>
                                            <p:strVal val="#ppt_x"/>
                                          </p:val>
                                        </p:tav>
                                      </p:tavLst>
                                    </p:anim>
                                    <p:anim calcmode="lin" valueType="num">
                                      <p:cBhvr additive="base">
                                        <p:cTn id="20" dur="500" fill="hold"/>
                                        <p:tgtEl>
                                          <p:spTgt spid="1792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9" grpId="0" animBg="1"/>
      <p:bldP spid="1792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81000" y="228600"/>
            <a:ext cx="8534400" cy="1143000"/>
          </a:xfrm>
        </p:spPr>
        <p:txBody>
          <a:bodyPr/>
          <a:lstStyle/>
          <a:p>
            <a:r>
              <a:rPr lang="en-US"/>
              <a:t>Answering Queries</a:t>
            </a:r>
          </a:p>
        </p:txBody>
      </p:sp>
      <p:sp>
        <p:nvSpPr>
          <p:cNvPr id="180227" name="Rectangle 3"/>
          <p:cNvSpPr>
            <a:spLocks noGrp="1" noChangeArrowheads="1"/>
          </p:cNvSpPr>
          <p:nvPr>
            <p:ph type="body" sz="half" idx="1"/>
          </p:nvPr>
        </p:nvSpPr>
        <p:spPr>
          <a:xfrm>
            <a:off x="1295400" y="1752600"/>
            <a:ext cx="2987675" cy="4114800"/>
          </a:xfrm>
        </p:spPr>
        <p:txBody>
          <a:bodyPr/>
          <a:lstStyle/>
          <a:p>
            <a:r>
              <a:rPr lang="en-US" sz="2400"/>
              <a:t>Represent query as vector</a:t>
            </a:r>
          </a:p>
          <a:p>
            <a:r>
              <a:rPr lang="en-US" sz="2400"/>
              <a:t>Compute distances to all documents</a:t>
            </a:r>
          </a:p>
          <a:p>
            <a:r>
              <a:rPr lang="en-US" sz="2400"/>
              <a:t>Rank according to distance</a:t>
            </a:r>
          </a:p>
          <a:p>
            <a:r>
              <a:rPr lang="en-US" sz="2400"/>
              <a:t>Example</a:t>
            </a:r>
          </a:p>
          <a:p>
            <a:pPr lvl="1"/>
            <a:r>
              <a:rPr lang="en-US" sz="2200"/>
              <a:t>“database index”</a:t>
            </a:r>
          </a:p>
        </p:txBody>
      </p:sp>
      <p:pic>
        <p:nvPicPr>
          <p:cNvPr id="180228" name="Picture 4" descr="rao-14"/>
          <p:cNvPicPr>
            <a:picLocks noChangeAspect="1" noChangeArrowheads="1"/>
          </p:cNvPicPr>
          <p:nvPr/>
        </p:nvPicPr>
        <p:blipFill>
          <a:blip r:embed="rId3" cstate="print"/>
          <a:srcRect/>
          <a:stretch>
            <a:fillRect/>
          </a:stretch>
        </p:blipFill>
        <p:spPr bwMode="auto">
          <a:xfrm>
            <a:off x="4267200" y="1066800"/>
            <a:ext cx="4760913" cy="5405438"/>
          </a:xfrm>
          <a:prstGeom prst="rect">
            <a:avLst/>
          </a:prstGeom>
          <a:noFill/>
        </p:spPr>
      </p:pic>
      <p:pic>
        <p:nvPicPr>
          <p:cNvPr id="180229" name="Picture 5" descr="rao-13"/>
          <p:cNvPicPr>
            <a:picLocks noChangeAspect="1" noChangeArrowheads="1"/>
          </p:cNvPicPr>
          <p:nvPr/>
        </p:nvPicPr>
        <p:blipFill>
          <a:blip r:embed="rId4" cstate="print"/>
          <a:srcRect/>
          <a:stretch>
            <a:fillRect/>
          </a:stretch>
        </p:blipFill>
        <p:spPr bwMode="auto">
          <a:xfrm>
            <a:off x="4800600" y="990600"/>
            <a:ext cx="3506788" cy="2463800"/>
          </a:xfrm>
          <a:prstGeom prst="rect">
            <a:avLst/>
          </a:prstGeom>
          <a:noFill/>
        </p:spPr>
      </p:pic>
      <p:sp>
        <p:nvSpPr>
          <p:cNvPr id="180230" name="Rectangle 6"/>
          <p:cNvSpPr>
            <a:spLocks noChangeArrowheads="1"/>
          </p:cNvSpPr>
          <p:nvPr/>
        </p:nvSpPr>
        <p:spPr bwMode="auto">
          <a:xfrm>
            <a:off x="6934200" y="3810000"/>
            <a:ext cx="1447800" cy="2667000"/>
          </a:xfrm>
          <a:prstGeom prst="rect">
            <a:avLst/>
          </a:prstGeom>
          <a:solidFill>
            <a:schemeClr val="bg1"/>
          </a:solidFill>
          <a:ln w="9525">
            <a:noFill/>
            <a:miter lim="800000"/>
            <a:headEnd/>
            <a:tailEnd/>
          </a:ln>
          <a:effectLst/>
        </p:spPr>
        <p:txBody>
          <a:bodyPr wrap="none" anchor="ctr"/>
          <a:lstStyle/>
          <a:p>
            <a:endParaRPr lang="en-US"/>
          </a:p>
        </p:txBody>
      </p:sp>
      <p:sp>
        <p:nvSpPr>
          <p:cNvPr id="180231" name="Text Box 7"/>
          <p:cNvSpPr txBox="1">
            <a:spLocks noChangeArrowheads="1"/>
          </p:cNvSpPr>
          <p:nvPr/>
        </p:nvSpPr>
        <p:spPr bwMode="auto">
          <a:xfrm>
            <a:off x="7315200" y="3810000"/>
            <a:ext cx="1430338" cy="1739900"/>
          </a:xfrm>
          <a:prstGeom prst="rect">
            <a:avLst/>
          </a:prstGeom>
          <a:noFill/>
          <a:ln w="9525">
            <a:noFill/>
            <a:miter lim="800000"/>
            <a:headEnd/>
            <a:tailEnd/>
          </a:ln>
          <a:effectLst/>
        </p:spPr>
        <p:txBody>
          <a:bodyPr wrap="none">
            <a:spAutoFit/>
          </a:bodyPr>
          <a:lstStyle/>
          <a:p>
            <a:r>
              <a:rPr lang="en-US" sz="1800">
                <a:solidFill>
                  <a:srgbClr val="3366FF"/>
                </a:solidFill>
              </a:rPr>
              <a:t>t1= database</a:t>
            </a:r>
          </a:p>
          <a:p>
            <a:r>
              <a:rPr lang="en-US" sz="1800">
                <a:solidFill>
                  <a:srgbClr val="3366FF"/>
                </a:solidFill>
              </a:rPr>
              <a:t>t2=SQL</a:t>
            </a:r>
          </a:p>
          <a:p>
            <a:r>
              <a:rPr lang="en-US" sz="1800">
                <a:solidFill>
                  <a:srgbClr val="3366FF"/>
                </a:solidFill>
              </a:rPr>
              <a:t>t3=index</a:t>
            </a:r>
          </a:p>
          <a:p>
            <a:r>
              <a:rPr lang="en-US" sz="1800">
                <a:solidFill>
                  <a:srgbClr val="3366FF"/>
                </a:solidFill>
              </a:rPr>
              <a:t>t4=regression</a:t>
            </a:r>
          </a:p>
          <a:p>
            <a:r>
              <a:rPr lang="en-US" sz="1800">
                <a:solidFill>
                  <a:srgbClr val="3366FF"/>
                </a:solidFill>
              </a:rPr>
              <a:t>t5=likelihood</a:t>
            </a:r>
          </a:p>
          <a:p>
            <a:r>
              <a:rPr lang="en-US" sz="1800">
                <a:solidFill>
                  <a:srgbClr val="3366FF"/>
                </a:solidFill>
              </a:rPr>
              <a:t>t6=linear</a:t>
            </a:r>
          </a:p>
        </p:txBody>
      </p:sp>
      <p:sp>
        <p:nvSpPr>
          <p:cNvPr id="180232" name="Text Box 8"/>
          <p:cNvSpPr txBox="1">
            <a:spLocks noChangeArrowheads="1"/>
          </p:cNvSpPr>
          <p:nvPr/>
        </p:nvSpPr>
        <p:spPr bwMode="auto">
          <a:xfrm>
            <a:off x="1524000" y="6019800"/>
            <a:ext cx="2722563" cy="641350"/>
          </a:xfrm>
          <a:prstGeom prst="rect">
            <a:avLst/>
          </a:prstGeom>
          <a:noFill/>
          <a:ln w="9525">
            <a:noFill/>
            <a:miter lim="800000"/>
            <a:headEnd/>
            <a:tailEnd/>
          </a:ln>
          <a:effectLst/>
        </p:spPr>
        <p:txBody>
          <a:bodyPr wrap="none">
            <a:spAutoFit/>
          </a:bodyPr>
          <a:lstStyle/>
          <a:p>
            <a:r>
              <a:rPr lang="en-US" sz="1800"/>
              <a:t>Given Q={database, index}</a:t>
            </a:r>
          </a:p>
          <a:p>
            <a:r>
              <a:rPr lang="en-US" sz="1800"/>
              <a:t>              = {1,0,1,0,0,0}</a:t>
            </a:r>
          </a:p>
        </p:txBody>
      </p:sp>
      <p:sp>
        <p:nvSpPr>
          <p:cNvPr id="180233" name="Freeform 9"/>
          <p:cNvSpPr>
            <a:spLocks/>
          </p:cNvSpPr>
          <p:nvPr/>
        </p:nvSpPr>
        <p:spPr bwMode="auto">
          <a:xfrm>
            <a:off x="4732338" y="4984750"/>
            <a:ext cx="2474912" cy="298450"/>
          </a:xfrm>
          <a:custGeom>
            <a:avLst/>
            <a:gdLst/>
            <a:ahLst/>
            <a:cxnLst>
              <a:cxn ang="0">
                <a:pos x="1539" y="92"/>
              </a:cxn>
              <a:cxn ang="0">
                <a:pos x="1222" y="74"/>
              </a:cxn>
              <a:cxn ang="0">
                <a:pos x="1157" y="65"/>
              </a:cxn>
              <a:cxn ang="0">
                <a:pos x="1108" y="35"/>
              </a:cxn>
              <a:cxn ang="0">
                <a:pos x="1042" y="30"/>
              </a:cxn>
              <a:cxn ang="0">
                <a:pos x="853" y="4"/>
              </a:cxn>
              <a:cxn ang="0">
                <a:pos x="176" y="8"/>
              </a:cxn>
              <a:cxn ang="0">
                <a:pos x="35" y="52"/>
              </a:cxn>
              <a:cxn ang="0">
                <a:pos x="0" y="114"/>
              </a:cxn>
              <a:cxn ang="0">
                <a:pos x="48" y="158"/>
              </a:cxn>
              <a:cxn ang="0">
                <a:pos x="158" y="175"/>
              </a:cxn>
              <a:cxn ang="0">
                <a:pos x="515" y="153"/>
              </a:cxn>
              <a:cxn ang="0">
                <a:pos x="739" y="149"/>
              </a:cxn>
              <a:cxn ang="0">
                <a:pos x="1293" y="171"/>
              </a:cxn>
              <a:cxn ang="0">
                <a:pos x="1464" y="184"/>
              </a:cxn>
              <a:cxn ang="0">
                <a:pos x="1499" y="175"/>
              </a:cxn>
              <a:cxn ang="0">
                <a:pos x="1526" y="167"/>
              </a:cxn>
              <a:cxn ang="0">
                <a:pos x="1552" y="131"/>
              </a:cxn>
              <a:cxn ang="0">
                <a:pos x="1508" y="109"/>
              </a:cxn>
              <a:cxn ang="0">
                <a:pos x="1513" y="96"/>
              </a:cxn>
              <a:cxn ang="0">
                <a:pos x="1513" y="101"/>
              </a:cxn>
              <a:cxn ang="0">
                <a:pos x="1531" y="124"/>
              </a:cxn>
            </a:cxnLst>
            <a:rect l="0" t="0" r="r" b="b"/>
            <a:pathLst>
              <a:path w="1559" h="188">
                <a:moveTo>
                  <a:pt x="1539" y="92"/>
                </a:moveTo>
                <a:cubicBezTo>
                  <a:pt x="1429" y="61"/>
                  <a:pt x="1368" y="77"/>
                  <a:pt x="1222" y="74"/>
                </a:cubicBezTo>
                <a:cubicBezTo>
                  <a:pt x="1200" y="70"/>
                  <a:pt x="1178" y="70"/>
                  <a:pt x="1157" y="65"/>
                </a:cubicBezTo>
                <a:cubicBezTo>
                  <a:pt x="1128" y="58"/>
                  <a:pt x="1154" y="38"/>
                  <a:pt x="1108" y="35"/>
                </a:cubicBezTo>
                <a:cubicBezTo>
                  <a:pt x="1086" y="33"/>
                  <a:pt x="1064" y="32"/>
                  <a:pt x="1042" y="30"/>
                </a:cubicBezTo>
                <a:cubicBezTo>
                  <a:pt x="983" y="6"/>
                  <a:pt x="914" y="9"/>
                  <a:pt x="853" y="4"/>
                </a:cubicBezTo>
                <a:cubicBezTo>
                  <a:pt x="627" y="8"/>
                  <a:pt x="402" y="0"/>
                  <a:pt x="176" y="8"/>
                </a:cubicBezTo>
                <a:cubicBezTo>
                  <a:pt x="121" y="17"/>
                  <a:pt x="80" y="20"/>
                  <a:pt x="35" y="52"/>
                </a:cubicBezTo>
                <a:cubicBezTo>
                  <a:pt x="23" y="73"/>
                  <a:pt x="11" y="92"/>
                  <a:pt x="0" y="114"/>
                </a:cubicBezTo>
                <a:cubicBezTo>
                  <a:pt x="19" y="152"/>
                  <a:pt x="8" y="151"/>
                  <a:pt x="48" y="158"/>
                </a:cubicBezTo>
                <a:cubicBezTo>
                  <a:pt x="84" y="165"/>
                  <a:pt x="158" y="175"/>
                  <a:pt x="158" y="175"/>
                </a:cubicBezTo>
                <a:cubicBezTo>
                  <a:pt x="277" y="169"/>
                  <a:pt x="396" y="159"/>
                  <a:pt x="515" y="153"/>
                </a:cubicBezTo>
                <a:cubicBezTo>
                  <a:pt x="609" y="131"/>
                  <a:pt x="549" y="142"/>
                  <a:pt x="739" y="149"/>
                </a:cubicBezTo>
                <a:cubicBezTo>
                  <a:pt x="925" y="156"/>
                  <a:pt x="1107" y="166"/>
                  <a:pt x="1293" y="171"/>
                </a:cubicBezTo>
                <a:cubicBezTo>
                  <a:pt x="1353" y="181"/>
                  <a:pt x="1403" y="188"/>
                  <a:pt x="1464" y="184"/>
                </a:cubicBezTo>
                <a:cubicBezTo>
                  <a:pt x="1504" y="177"/>
                  <a:pt x="1471" y="184"/>
                  <a:pt x="1499" y="175"/>
                </a:cubicBezTo>
                <a:cubicBezTo>
                  <a:pt x="1508" y="172"/>
                  <a:pt x="1526" y="167"/>
                  <a:pt x="1526" y="167"/>
                </a:cubicBezTo>
                <a:cubicBezTo>
                  <a:pt x="1541" y="156"/>
                  <a:pt x="1547" y="149"/>
                  <a:pt x="1552" y="131"/>
                </a:cubicBezTo>
                <a:cubicBezTo>
                  <a:pt x="1543" y="92"/>
                  <a:pt x="1559" y="135"/>
                  <a:pt x="1508" y="109"/>
                </a:cubicBezTo>
                <a:cubicBezTo>
                  <a:pt x="1504" y="107"/>
                  <a:pt x="1511" y="100"/>
                  <a:pt x="1513" y="96"/>
                </a:cubicBezTo>
                <a:cubicBezTo>
                  <a:pt x="1514" y="95"/>
                  <a:pt x="1513" y="99"/>
                  <a:pt x="1513" y="101"/>
                </a:cubicBezTo>
                <a:lnTo>
                  <a:pt x="1531" y="124"/>
                </a:lnTo>
              </a:path>
            </a:pathLst>
          </a:custGeom>
          <a:noFill/>
          <a:ln w="28575" cmpd="sng">
            <a:solidFill>
              <a:srgbClr val="FF3300"/>
            </a:solidFill>
            <a:round/>
            <a:headEnd/>
            <a:tailEnd/>
          </a:ln>
          <a:effectLst/>
        </p:spPr>
        <p:txBody>
          <a:bodyPr/>
          <a:lstStyle/>
          <a:p>
            <a:endParaRPr lang="en-US"/>
          </a:p>
        </p:txBody>
      </p:sp>
      <p:sp>
        <p:nvSpPr>
          <p:cNvPr id="180234" name="Rectangle 10"/>
          <p:cNvSpPr>
            <a:spLocks noChangeArrowheads="1"/>
          </p:cNvSpPr>
          <p:nvPr/>
        </p:nvSpPr>
        <p:spPr bwMode="auto">
          <a:xfrm>
            <a:off x="4343400" y="3429000"/>
            <a:ext cx="4648200" cy="457200"/>
          </a:xfrm>
          <a:prstGeom prst="rect">
            <a:avLst/>
          </a:prstGeom>
          <a:solidFill>
            <a:schemeClr val="bg1"/>
          </a:solidFill>
          <a:ln w="9525">
            <a:noFill/>
            <a:miter lim="800000"/>
            <a:headEnd/>
            <a:tailEnd/>
          </a:ln>
          <a:effectLst/>
        </p:spPr>
        <p:txBody>
          <a:bodyPr wrap="none" anchor="ctr"/>
          <a:lstStyle/>
          <a:p>
            <a:endParaRPr lang="en-US"/>
          </a:p>
        </p:txBody>
      </p:sp>
    </p:spTree>
  </p:cSld>
  <p:clrMapOvr>
    <a:masterClrMapping/>
  </p:clrMapOvr>
  <p:transition advTm="1300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ChangeArrowheads="1"/>
          </p:cNvSpPr>
          <p:nvPr/>
        </p:nvSpPr>
        <p:spPr bwMode="auto">
          <a:xfrm>
            <a:off x="914400" y="152400"/>
            <a:ext cx="6858000" cy="685800"/>
          </a:xfrm>
          <a:prstGeom prst="rect">
            <a:avLst/>
          </a:prstGeom>
          <a:noFill/>
          <a:ln w="9525">
            <a:noFill/>
            <a:miter lim="800000"/>
            <a:headEnd/>
            <a:tailEnd/>
          </a:ln>
          <a:effectLst/>
        </p:spPr>
        <p:txBody>
          <a:bodyPr lIns="92075" tIns="46038" rIns="92075" bIns="46038" anchor="ctr"/>
          <a:lstStyle/>
          <a:p>
            <a:pPr algn="ctr">
              <a:lnSpc>
                <a:spcPct val="70000"/>
              </a:lnSpc>
            </a:pPr>
            <a:r>
              <a:rPr kumimoji="1" lang="pt-BR" sz="3600" b="1">
                <a:solidFill>
                  <a:schemeClr val="tx2"/>
                </a:solidFill>
                <a:latin typeface="Arial Narrow" pitchFamily="34" charset="0"/>
              </a:rPr>
              <a:t>Term Weights in the Vector Model</a:t>
            </a:r>
            <a:endParaRPr kumimoji="1" lang="pt-BR" sz="4800" b="1">
              <a:solidFill>
                <a:schemeClr val="tx2"/>
              </a:solidFill>
              <a:latin typeface="Arial Narrow" pitchFamily="34" charset="0"/>
            </a:endParaRPr>
          </a:p>
        </p:txBody>
      </p:sp>
      <p:sp>
        <p:nvSpPr>
          <p:cNvPr id="181251" name="Rectangle 3"/>
          <p:cNvSpPr>
            <a:spLocks noChangeArrowheads="1"/>
          </p:cNvSpPr>
          <p:nvPr/>
        </p:nvSpPr>
        <p:spPr bwMode="auto">
          <a:xfrm>
            <a:off x="0" y="990600"/>
            <a:ext cx="9144000" cy="4114800"/>
          </a:xfrm>
          <a:prstGeom prst="rect">
            <a:avLst/>
          </a:prstGeom>
          <a:noFill/>
          <a:ln w="9525">
            <a:noFill/>
            <a:miter lim="800000"/>
            <a:headEnd/>
            <a:tailEnd/>
          </a:ln>
          <a:effectLst/>
        </p:spPr>
        <p:txBody>
          <a:bodyPr lIns="92075" tIns="46038" rIns="92075" bIns="46038"/>
          <a:lstStyle/>
          <a:p>
            <a:pPr marL="342900" indent="-342900">
              <a:spcBef>
                <a:spcPct val="20000"/>
              </a:spcBef>
              <a:buClr>
                <a:schemeClr val="hlink"/>
              </a:buClr>
              <a:buSzPct val="50000"/>
              <a:buFont typeface="Monotype Sorts" pitchFamily="2" charset="2"/>
              <a:buChar char="n"/>
            </a:pPr>
            <a:r>
              <a:rPr kumimoji="1" lang="pt-BR" sz="2000" i="1" dirty="0">
                <a:latin typeface="Arial" charset="0"/>
              </a:rPr>
              <a:t>Sim(q,dj)  =  </a:t>
            </a:r>
            <a:r>
              <a:rPr kumimoji="1" lang="pt-BR" sz="2000" i="1" dirty="0">
                <a:latin typeface="Arial" charset="0"/>
                <a:sym typeface="Symbol" pitchFamily="18" charset="2"/>
              </a:rPr>
              <a:t>[  wij * wiq]  /  |dj| * |q|</a:t>
            </a:r>
          </a:p>
          <a:p>
            <a:pPr marL="342900" indent="-342900">
              <a:spcBef>
                <a:spcPct val="20000"/>
              </a:spcBef>
              <a:buClr>
                <a:schemeClr val="hlink"/>
              </a:buClr>
              <a:buSzPct val="50000"/>
              <a:buFont typeface="Monotype Sorts" pitchFamily="2" charset="2"/>
              <a:buChar char="n"/>
            </a:pPr>
            <a:r>
              <a:rPr kumimoji="1" lang="pt-BR" sz="2000" dirty="0">
                <a:latin typeface="Arial" charset="0"/>
                <a:sym typeface="Symbol" pitchFamily="18" charset="2"/>
              </a:rPr>
              <a:t>How to compute the weights  </a:t>
            </a:r>
            <a:r>
              <a:rPr kumimoji="1" lang="pt-BR" sz="2000" i="1" dirty="0">
                <a:latin typeface="Arial" charset="0"/>
                <a:sym typeface="Symbol" pitchFamily="18" charset="2"/>
              </a:rPr>
              <a:t>wij  </a:t>
            </a:r>
            <a:r>
              <a:rPr kumimoji="1" lang="pt-BR" sz="2000" dirty="0">
                <a:latin typeface="Arial" charset="0"/>
                <a:sym typeface="Symbol" pitchFamily="18" charset="2"/>
              </a:rPr>
              <a:t>and  </a:t>
            </a:r>
            <a:r>
              <a:rPr kumimoji="1" lang="pt-BR" sz="2000" i="1" dirty="0">
                <a:latin typeface="Arial" charset="0"/>
                <a:sym typeface="Symbol" pitchFamily="18" charset="2"/>
              </a:rPr>
              <a:t>wiq</a:t>
            </a:r>
            <a:r>
              <a:rPr kumimoji="1" lang="pt-BR" sz="2000" dirty="0">
                <a:latin typeface="Arial" charset="0"/>
                <a:sym typeface="Symbol" pitchFamily="18" charset="2"/>
              </a:rPr>
              <a:t> ?</a:t>
            </a:r>
            <a:r>
              <a:rPr kumimoji="1" lang="pt-BR" sz="2000" i="1" dirty="0">
                <a:latin typeface="Arial" charset="0"/>
                <a:sym typeface="Symbol" pitchFamily="18" charset="2"/>
              </a:rPr>
              <a:t>	</a:t>
            </a:r>
          </a:p>
          <a:p>
            <a:pPr marL="742950" lvl="1" indent="-285750">
              <a:spcBef>
                <a:spcPct val="20000"/>
              </a:spcBef>
              <a:buClr>
                <a:schemeClr val="tx2"/>
              </a:buClr>
              <a:buSzPct val="75000"/>
              <a:buFont typeface="Monotype Sorts" pitchFamily="2" charset="2"/>
              <a:buChar char="u"/>
            </a:pPr>
            <a:r>
              <a:rPr kumimoji="1" lang="pt-BR" sz="2000" i="1" dirty="0">
                <a:latin typeface="Arial" charset="0"/>
                <a:sym typeface="Symbol" pitchFamily="18" charset="2"/>
              </a:rPr>
              <a:t>Simple keyword frequencies tend to favor common words </a:t>
            </a:r>
          </a:p>
          <a:p>
            <a:pPr marL="1143000" lvl="2" indent="-228600">
              <a:spcBef>
                <a:spcPct val="20000"/>
              </a:spcBef>
              <a:buClr>
                <a:schemeClr val="hlink"/>
              </a:buClr>
              <a:buSzPct val="65000"/>
              <a:buFont typeface="Monotype Sorts" pitchFamily="2" charset="2"/>
              <a:buChar char="F"/>
            </a:pPr>
            <a:r>
              <a:rPr kumimoji="1" lang="pt-BR" sz="2000" i="1" dirty="0">
                <a:latin typeface="Arial" charset="0"/>
                <a:sym typeface="Symbol" pitchFamily="18" charset="2"/>
              </a:rPr>
              <a:t>E.g. Query: The Computer Tomography</a:t>
            </a:r>
          </a:p>
          <a:p>
            <a:pPr marL="342900" indent="-342900">
              <a:spcBef>
                <a:spcPct val="20000"/>
              </a:spcBef>
              <a:buClr>
                <a:schemeClr val="hlink"/>
              </a:buClr>
              <a:buSzPct val="50000"/>
              <a:buFont typeface="Monotype Sorts" pitchFamily="2" charset="2"/>
              <a:buChar char="n"/>
            </a:pPr>
            <a:r>
              <a:rPr kumimoji="1" lang="pt-BR" sz="2000" dirty="0" smtClean="0">
                <a:solidFill>
                  <a:schemeClr val="bg2">
                    <a:lumMod val="50000"/>
                    <a:lumOff val="50000"/>
                  </a:schemeClr>
                </a:solidFill>
                <a:latin typeface="Arial" charset="0"/>
                <a:sym typeface="Symbol" pitchFamily="18" charset="2"/>
              </a:rPr>
              <a:t>Ideally, a term weighting should solve “Feature Selection Problem” (viewing retrieval as a “classification of documents” into those relevant/irrelevant to the query)</a:t>
            </a:r>
          </a:p>
          <a:p>
            <a:pPr marL="800100" lvl="1" indent="-342900">
              <a:spcBef>
                <a:spcPct val="20000"/>
              </a:spcBef>
              <a:buClr>
                <a:schemeClr val="hlink"/>
              </a:buClr>
              <a:buSzPct val="50000"/>
              <a:buFont typeface="Monotype Sorts" pitchFamily="2" charset="2"/>
              <a:buChar char="n"/>
            </a:pPr>
            <a:r>
              <a:rPr kumimoji="1" lang="pt-BR" sz="2000" dirty="0" smtClean="0">
                <a:solidFill>
                  <a:schemeClr val="bg2">
                    <a:lumMod val="50000"/>
                    <a:lumOff val="50000"/>
                  </a:schemeClr>
                </a:solidFill>
                <a:latin typeface="Arial" charset="0"/>
                <a:sym typeface="Symbol" pitchFamily="18" charset="2"/>
              </a:rPr>
              <a:t>For now, we shall focus on a “one size fits all” solution. </a:t>
            </a:r>
          </a:p>
          <a:p>
            <a:pPr marL="342900" indent="-342900">
              <a:spcBef>
                <a:spcPct val="20000"/>
              </a:spcBef>
              <a:buClr>
                <a:schemeClr val="hlink"/>
              </a:buClr>
              <a:buSzPct val="50000"/>
              <a:buFont typeface="Monotype Sorts" pitchFamily="2" charset="2"/>
              <a:buChar char="n"/>
            </a:pPr>
            <a:r>
              <a:rPr kumimoji="1" lang="pt-BR" sz="2000" dirty="0" smtClean="0">
                <a:latin typeface="Arial" charset="0"/>
                <a:sym typeface="Symbol" pitchFamily="18" charset="2"/>
              </a:rPr>
              <a:t>A </a:t>
            </a:r>
            <a:r>
              <a:rPr kumimoji="1" lang="pt-BR" sz="2000" dirty="0">
                <a:latin typeface="Arial" charset="0"/>
                <a:sym typeface="Symbol" pitchFamily="18" charset="2"/>
              </a:rPr>
              <a:t>good weight must take into account two effects:</a:t>
            </a:r>
          </a:p>
          <a:p>
            <a:pPr marL="742950" lvl="1" indent="-285750">
              <a:spcBef>
                <a:spcPct val="20000"/>
              </a:spcBef>
              <a:buClr>
                <a:schemeClr val="tx2"/>
              </a:buClr>
              <a:buSzPct val="75000"/>
              <a:buFont typeface="Monotype Sorts" pitchFamily="2" charset="2"/>
              <a:buChar char="u"/>
            </a:pPr>
            <a:r>
              <a:rPr kumimoji="1" lang="pt-BR" sz="2000" dirty="0">
                <a:solidFill>
                  <a:srgbClr val="3366FF"/>
                </a:solidFill>
                <a:latin typeface="Arial" charset="0"/>
                <a:sym typeface="Symbol" pitchFamily="18" charset="2"/>
              </a:rPr>
              <a:t>quantification of intra-document contents (similarity)</a:t>
            </a:r>
          </a:p>
          <a:p>
            <a:pPr marL="1143000" lvl="2" indent="-228600">
              <a:spcBef>
                <a:spcPct val="20000"/>
              </a:spcBef>
              <a:buClr>
                <a:schemeClr val="hlink"/>
              </a:buClr>
              <a:buSzPct val="65000"/>
              <a:buFont typeface="Monotype Sorts" pitchFamily="2" charset="2"/>
              <a:buChar char="F"/>
            </a:pPr>
            <a:r>
              <a:rPr kumimoji="1" lang="pt-BR" sz="2000" i="1" dirty="0">
                <a:latin typeface="Arial" charset="0"/>
                <a:sym typeface="Symbol" pitchFamily="18" charset="2"/>
              </a:rPr>
              <a:t>tf  </a:t>
            </a:r>
            <a:r>
              <a:rPr kumimoji="1" lang="pt-BR" sz="2000" dirty="0">
                <a:latin typeface="Arial" charset="0"/>
                <a:sym typeface="Symbol" pitchFamily="18" charset="2"/>
              </a:rPr>
              <a:t>factor, the </a:t>
            </a:r>
            <a:r>
              <a:rPr kumimoji="1" lang="pt-BR" sz="2000" i="1" dirty="0">
                <a:latin typeface="Arial" charset="0"/>
                <a:sym typeface="Symbol" pitchFamily="18" charset="2"/>
              </a:rPr>
              <a:t>term frequency</a:t>
            </a:r>
            <a:r>
              <a:rPr kumimoji="1" lang="pt-BR" sz="2000" dirty="0">
                <a:latin typeface="Arial" charset="0"/>
                <a:sym typeface="Symbol" pitchFamily="18" charset="2"/>
              </a:rPr>
              <a:t> within a document</a:t>
            </a:r>
          </a:p>
          <a:p>
            <a:pPr marL="742950" lvl="1" indent="-285750">
              <a:spcBef>
                <a:spcPct val="20000"/>
              </a:spcBef>
              <a:buClr>
                <a:schemeClr val="tx2"/>
              </a:buClr>
              <a:buSzPct val="75000"/>
              <a:buFont typeface="Monotype Sorts" pitchFamily="2" charset="2"/>
              <a:buChar char="u"/>
            </a:pPr>
            <a:r>
              <a:rPr kumimoji="1" lang="pt-BR" sz="2000" dirty="0">
                <a:solidFill>
                  <a:srgbClr val="3366FF"/>
                </a:solidFill>
                <a:latin typeface="Arial" charset="0"/>
                <a:sym typeface="Symbol" pitchFamily="18" charset="2"/>
              </a:rPr>
              <a:t>quantification of inter-documents separation (dissi-milarity)</a:t>
            </a:r>
          </a:p>
          <a:p>
            <a:pPr marL="1143000" lvl="2" indent="-228600">
              <a:spcBef>
                <a:spcPct val="20000"/>
              </a:spcBef>
              <a:buClr>
                <a:schemeClr val="hlink"/>
              </a:buClr>
              <a:buSzPct val="65000"/>
              <a:buFont typeface="Monotype Sorts" pitchFamily="2" charset="2"/>
              <a:buChar char="F"/>
            </a:pPr>
            <a:r>
              <a:rPr kumimoji="1" lang="pt-BR" sz="2000" i="1" dirty="0">
                <a:latin typeface="Arial" charset="0"/>
                <a:sym typeface="Symbol" pitchFamily="18" charset="2"/>
              </a:rPr>
              <a:t>idf  </a:t>
            </a:r>
            <a:r>
              <a:rPr kumimoji="1" lang="pt-BR" sz="2000" dirty="0">
                <a:latin typeface="Arial" charset="0"/>
                <a:sym typeface="Symbol" pitchFamily="18" charset="2"/>
              </a:rPr>
              <a:t>factor, the </a:t>
            </a:r>
            <a:r>
              <a:rPr kumimoji="1" lang="pt-BR" sz="2000" i="1" dirty="0">
                <a:latin typeface="Arial" charset="0"/>
                <a:sym typeface="Symbol" pitchFamily="18" charset="2"/>
              </a:rPr>
              <a:t>inverse document frequency</a:t>
            </a:r>
          </a:p>
          <a:p>
            <a:pPr marL="742950" lvl="1" indent="-285750">
              <a:spcBef>
                <a:spcPct val="20000"/>
              </a:spcBef>
              <a:buClr>
                <a:schemeClr val="tx2"/>
              </a:buClr>
              <a:buSzPct val="75000"/>
              <a:buFont typeface="Monotype Sorts" pitchFamily="2" charset="2"/>
              <a:buChar char="u"/>
            </a:pPr>
            <a:r>
              <a:rPr kumimoji="1" lang="pt-BR" sz="2000" i="1" dirty="0">
                <a:latin typeface="Arial" charset="0"/>
                <a:sym typeface="Symbol" pitchFamily="18" charset="2"/>
              </a:rPr>
              <a:t>wij = tf(i,j) * idf(i)</a:t>
            </a:r>
            <a:endParaRPr kumimoji="1" lang="pt-BR" sz="2000" dirty="0">
              <a:latin typeface="Arial" charset="0"/>
              <a:sym typeface="Symbol" pitchFamily="18" charset="2"/>
            </a:endParaRPr>
          </a:p>
          <a:p>
            <a:pPr marL="342900" indent="-342900">
              <a:spcBef>
                <a:spcPct val="20000"/>
              </a:spcBef>
              <a:buClr>
                <a:schemeClr val="hlink"/>
              </a:buClr>
              <a:buSzPct val="50000"/>
              <a:buFont typeface="Monotype Sorts" pitchFamily="2" charset="2"/>
              <a:buChar char="n"/>
            </a:pPr>
            <a:endParaRPr kumimoji="1" lang="pt-BR" sz="2000" i="1" dirty="0">
              <a:latin typeface="Arial"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p:cNvSpPr>
          <p:nvPr/>
        </p:nvSpPr>
        <p:spPr bwMode="auto">
          <a:xfrm>
            <a:off x="914400" y="76200"/>
            <a:ext cx="6858000" cy="685800"/>
          </a:xfrm>
          <a:prstGeom prst="rect">
            <a:avLst/>
          </a:prstGeom>
          <a:noFill/>
          <a:ln w="9525">
            <a:noFill/>
            <a:miter lim="800000"/>
            <a:headEnd/>
            <a:tailEnd/>
          </a:ln>
          <a:effectLst/>
        </p:spPr>
        <p:txBody>
          <a:bodyPr lIns="92075" tIns="46038" rIns="92075" bIns="46038" anchor="ctr"/>
          <a:lstStyle/>
          <a:p>
            <a:pPr algn="ctr">
              <a:lnSpc>
                <a:spcPct val="70000"/>
              </a:lnSpc>
            </a:pPr>
            <a:r>
              <a:rPr kumimoji="1" lang="pt-BR" sz="3600" b="1">
                <a:solidFill>
                  <a:schemeClr val="tx2"/>
                </a:solidFill>
                <a:latin typeface="Arial Narrow" pitchFamily="34" charset="0"/>
              </a:rPr>
              <a:t>Tf-IDF</a:t>
            </a:r>
            <a:endParaRPr kumimoji="1" lang="pt-BR" sz="4800" b="1">
              <a:solidFill>
                <a:schemeClr val="tx2"/>
              </a:solidFill>
              <a:latin typeface="Arial Narrow" pitchFamily="34" charset="0"/>
            </a:endParaRPr>
          </a:p>
        </p:txBody>
      </p:sp>
      <p:sp>
        <p:nvSpPr>
          <p:cNvPr id="182275" name="Rectangle 3"/>
          <p:cNvSpPr>
            <a:spLocks noChangeArrowheads="1"/>
          </p:cNvSpPr>
          <p:nvPr/>
        </p:nvSpPr>
        <p:spPr bwMode="auto">
          <a:xfrm>
            <a:off x="0" y="685800"/>
            <a:ext cx="9144000" cy="4114800"/>
          </a:xfrm>
          <a:prstGeom prst="rect">
            <a:avLst/>
          </a:prstGeom>
          <a:noFill/>
          <a:ln w="9525">
            <a:noFill/>
            <a:miter lim="800000"/>
            <a:headEnd/>
            <a:tailEnd/>
          </a:ln>
          <a:effectLst/>
        </p:spPr>
        <p:txBody>
          <a:bodyPr lIns="92075" tIns="46038" rIns="92075" bIns="46038"/>
          <a:lstStyle/>
          <a:p>
            <a:pPr marL="342900" indent="-342900">
              <a:spcBef>
                <a:spcPct val="20000"/>
              </a:spcBef>
              <a:buClr>
                <a:schemeClr val="hlink"/>
              </a:buClr>
              <a:buSzPct val="50000"/>
              <a:buFont typeface="Monotype Sorts" pitchFamily="2" charset="2"/>
              <a:buChar char="n"/>
            </a:pPr>
            <a:r>
              <a:rPr kumimoji="1" lang="pt-BR" sz="2800" dirty="0">
                <a:latin typeface="Arial" charset="0"/>
                <a:sym typeface="Symbol" pitchFamily="18" charset="2"/>
              </a:rPr>
              <a:t>Let,</a:t>
            </a:r>
            <a:endParaRPr kumimoji="1" lang="pt-BR" sz="2800" i="1" dirty="0">
              <a:latin typeface="Arial" charset="0"/>
              <a:sym typeface="Symbol" pitchFamily="18" charset="2"/>
            </a:endParaRPr>
          </a:p>
          <a:p>
            <a:pPr marL="742950" lvl="1" indent="-285750">
              <a:spcBef>
                <a:spcPct val="20000"/>
              </a:spcBef>
              <a:buClr>
                <a:schemeClr val="tx2"/>
              </a:buClr>
              <a:buSzPct val="75000"/>
              <a:buFont typeface="Monotype Sorts" pitchFamily="2" charset="2"/>
              <a:buChar char="u"/>
            </a:pPr>
            <a:r>
              <a:rPr kumimoji="1" lang="pt-BR" sz="2600" i="1" dirty="0">
                <a:latin typeface="Arial" charset="0"/>
                <a:sym typeface="Symbol" pitchFamily="18" charset="2"/>
              </a:rPr>
              <a:t>N  </a:t>
            </a:r>
            <a:r>
              <a:rPr kumimoji="1" lang="pt-BR" sz="2600" dirty="0">
                <a:latin typeface="Arial" charset="0"/>
                <a:sym typeface="Symbol" pitchFamily="18" charset="2"/>
              </a:rPr>
              <a:t>be the total number of docs in the collection</a:t>
            </a:r>
          </a:p>
          <a:p>
            <a:pPr marL="742950" lvl="1" indent="-285750">
              <a:spcBef>
                <a:spcPct val="20000"/>
              </a:spcBef>
              <a:buClr>
                <a:schemeClr val="tx2"/>
              </a:buClr>
              <a:buSzPct val="75000"/>
              <a:buFont typeface="Monotype Sorts" pitchFamily="2" charset="2"/>
              <a:buChar char="u"/>
            </a:pPr>
            <a:r>
              <a:rPr kumimoji="1" lang="pt-BR" sz="2600" i="1" dirty="0">
                <a:latin typeface="Arial" charset="0"/>
                <a:sym typeface="Symbol" pitchFamily="18" charset="2"/>
              </a:rPr>
              <a:t>ni  </a:t>
            </a:r>
            <a:r>
              <a:rPr kumimoji="1" lang="pt-BR" sz="2600" dirty="0">
                <a:latin typeface="Arial" charset="0"/>
                <a:sym typeface="Symbol" pitchFamily="18" charset="2"/>
              </a:rPr>
              <a:t>be the number of docs which contain </a:t>
            </a:r>
            <a:r>
              <a:rPr kumimoji="1" lang="pt-BR" sz="2600" i="1" dirty="0">
                <a:latin typeface="Arial" charset="0"/>
                <a:sym typeface="Symbol" pitchFamily="18" charset="2"/>
              </a:rPr>
              <a:t>ki</a:t>
            </a:r>
            <a:endParaRPr kumimoji="1" lang="pt-BR" sz="2600" dirty="0">
              <a:latin typeface="Arial" charset="0"/>
              <a:sym typeface="Symbol" pitchFamily="18" charset="2"/>
            </a:endParaRPr>
          </a:p>
          <a:p>
            <a:pPr marL="742950" lvl="1" indent="-285750">
              <a:spcBef>
                <a:spcPct val="20000"/>
              </a:spcBef>
              <a:buClr>
                <a:schemeClr val="tx2"/>
              </a:buClr>
              <a:buSzPct val="75000"/>
              <a:buFont typeface="Monotype Sorts" pitchFamily="2" charset="2"/>
              <a:buChar char="u"/>
            </a:pPr>
            <a:r>
              <a:rPr kumimoji="1" lang="pt-BR" sz="2600" i="1" dirty="0">
                <a:latin typeface="Arial" charset="0"/>
                <a:sym typeface="Symbol" pitchFamily="18" charset="2"/>
              </a:rPr>
              <a:t>freq(i,j)  </a:t>
            </a:r>
            <a:r>
              <a:rPr kumimoji="1" lang="pt-BR" sz="2600" dirty="0">
                <a:latin typeface="Arial" charset="0"/>
                <a:sym typeface="Symbol" pitchFamily="18" charset="2"/>
              </a:rPr>
              <a:t>raw frequency of </a:t>
            </a:r>
            <a:r>
              <a:rPr kumimoji="1" lang="pt-BR" sz="2600" i="1" dirty="0">
                <a:latin typeface="Arial" charset="0"/>
                <a:sym typeface="Symbol" pitchFamily="18" charset="2"/>
              </a:rPr>
              <a:t>ki  </a:t>
            </a:r>
            <a:r>
              <a:rPr kumimoji="1" lang="pt-BR" sz="2600" dirty="0">
                <a:latin typeface="Arial" charset="0"/>
                <a:sym typeface="Symbol" pitchFamily="18" charset="2"/>
              </a:rPr>
              <a:t>within  </a:t>
            </a:r>
            <a:r>
              <a:rPr kumimoji="1" lang="pt-BR" sz="2600" i="1" dirty="0">
                <a:latin typeface="Arial" charset="0"/>
                <a:sym typeface="Symbol" pitchFamily="18" charset="2"/>
              </a:rPr>
              <a:t>dj</a:t>
            </a:r>
          </a:p>
          <a:p>
            <a:pPr marL="342900" indent="-342900">
              <a:spcBef>
                <a:spcPct val="20000"/>
              </a:spcBef>
              <a:buClr>
                <a:schemeClr val="hlink"/>
              </a:buClr>
              <a:buSzPct val="50000"/>
              <a:buFont typeface="Monotype Sorts" pitchFamily="2" charset="2"/>
              <a:buChar char="n"/>
            </a:pPr>
            <a:r>
              <a:rPr kumimoji="1" lang="pt-BR" sz="2800" dirty="0">
                <a:latin typeface="Arial" charset="0"/>
                <a:sym typeface="Symbol" pitchFamily="18" charset="2"/>
              </a:rPr>
              <a:t>A normalized  </a:t>
            </a:r>
            <a:r>
              <a:rPr kumimoji="1" lang="pt-BR" sz="2800" i="1" dirty="0">
                <a:latin typeface="Arial" charset="0"/>
                <a:sym typeface="Symbol" pitchFamily="18" charset="2"/>
              </a:rPr>
              <a:t>tf  </a:t>
            </a:r>
            <a:r>
              <a:rPr kumimoji="1" lang="pt-BR" sz="2800" dirty="0">
                <a:latin typeface="Arial" charset="0"/>
                <a:sym typeface="Symbol" pitchFamily="18" charset="2"/>
              </a:rPr>
              <a:t>factor is given by</a:t>
            </a:r>
          </a:p>
          <a:p>
            <a:pPr marL="742950" lvl="1" indent="-285750">
              <a:spcBef>
                <a:spcPct val="20000"/>
              </a:spcBef>
              <a:buClr>
                <a:schemeClr val="tx2"/>
              </a:buClr>
              <a:buSzPct val="75000"/>
              <a:buFont typeface="Monotype Sorts" pitchFamily="2" charset="2"/>
              <a:buChar char="u"/>
            </a:pPr>
            <a:r>
              <a:rPr kumimoji="1" lang="pt-BR" sz="2600" i="1" dirty="0">
                <a:latin typeface="Arial" charset="0"/>
                <a:sym typeface="Symbol" pitchFamily="18" charset="2"/>
              </a:rPr>
              <a:t>f(i,j)  =  freq(i,j) /  max(freq(i,j))</a:t>
            </a:r>
          </a:p>
          <a:p>
            <a:pPr marL="1143000" lvl="2" indent="-228600">
              <a:spcBef>
                <a:spcPct val="20000"/>
              </a:spcBef>
              <a:buClr>
                <a:schemeClr val="hlink"/>
              </a:buClr>
              <a:buSzPct val="65000"/>
              <a:buFont typeface="Monotype Sorts" pitchFamily="2" charset="2"/>
              <a:buChar char="F"/>
            </a:pPr>
            <a:r>
              <a:rPr kumimoji="1" lang="pt-BR" dirty="0">
                <a:latin typeface="Arial" charset="0"/>
                <a:sym typeface="Symbol" pitchFamily="18" charset="2"/>
              </a:rPr>
              <a:t>where the maximum is computed over all terms which occur within the document  </a:t>
            </a:r>
            <a:r>
              <a:rPr kumimoji="1" lang="pt-BR" i="1" dirty="0">
                <a:latin typeface="Arial" charset="0"/>
                <a:sym typeface="Symbol" pitchFamily="18" charset="2"/>
              </a:rPr>
              <a:t>dj</a:t>
            </a:r>
          </a:p>
          <a:p>
            <a:pPr marL="342900" indent="-342900">
              <a:spcBef>
                <a:spcPct val="20000"/>
              </a:spcBef>
              <a:buClr>
                <a:schemeClr val="hlink"/>
              </a:buClr>
              <a:buSzPct val="50000"/>
              <a:buFont typeface="Monotype Sorts" pitchFamily="2" charset="2"/>
              <a:buChar char="n"/>
            </a:pPr>
            <a:r>
              <a:rPr kumimoji="1" lang="pt-BR" sz="2800" dirty="0">
                <a:latin typeface="Arial" charset="0"/>
                <a:sym typeface="Symbol" pitchFamily="18" charset="2"/>
              </a:rPr>
              <a:t>The </a:t>
            </a:r>
            <a:r>
              <a:rPr kumimoji="1" lang="pt-BR" sz="2800" i="1" dirty="0">
                <a:latin typeface="Arial" charset="0"/>
                <a:sym typeface="Symbol" pitchFamily="18" charset="2"/>
              </a:rPr>
              <a:t> idf  </a:t>
            </a:r>
            <a:r>
              <a:rPr kumimoji="1" lang="pt-BR" sz="2800" dirty="0">
                <a:latin typeface="Arial" charset="0"/>
                <a:sym typeface="Symbol" pitchFamily="18" charset="2"/>
              </a:rPr>
              <a:t>factor is computed as</a:t>
            </a:r>
          </a:p>
          <a:p>
            <a:pPr marL="742950" lvl="1" indent="-285750">
              <a:spcBef>
                <a:spcPct val="20000"/>
              </a:spcBef>
              <a:buClr>
                <a:schemeClr val="tx2"/>
              </a:buClr>
              <a:buSzPct val="75000"/>
              <a:buFont typeface="Monotype Sorts" pitchFamily="2" charset="2"/>
              <a:buChar char="u"/>
            </a:pPr>
            <a:r>
              <a:rPr kumimoji="1" lang="pt-BR" sz="2600" i="1" dirty="0">
                <a:latin typeface="Arial" charset="0"/>
                <a:sym typeface="Symbol" pitchFamily="18" charset="2"/>
              </a:rPr>
              <a:t>idf(i) =  log (N/ni)</a:t>
            </a:r>
          </a:p>
          <a:p>
            <a:pPr marL="1143000" lvl="2" indent="-228600">
              <a:spcBef>
                <a:spcPct val="20000"/>
              </a:spcBef>
              <a:buClr>
                <a:schemeClr val="hlink"/>
              </a:buClr>
              <a:buSzPct val="65000"/>
              <a:buFont typeface="Monotype Sorts" pitchFamily="2" charset="2"/>
              <a:buChar char="F"/>
            </a:pPr>
            <a:r>
              <a:rPr kumimoji="1" lang="pt-BR" dirty="0">
                <a:latin typeface="Arial" charset="0"/>
                <a:sym typeface="Symbol" pitchFamily="18" charset="2"/>
              </a:rPr>
              <a:t>the </a:t>
            </a:r>
            <a:r>
              <a:rPr kumimoji="1" lang="pt-BR" i="1" dirty="0">
                <a:latin typeface="Arial" charset="0"/>
                <a:sym typeface="Symbol" pitchFamily="18" charset="2"/>
              </a:rPr>
              <a:t>log </a:t>
            </a:r>
            <a:r>
              <a:rPr kumimoji="1" lang="pt-BR" dirty="0">
                <a:latin typeface="Arial" charset="0"/>
                <a:sym typeface="Symbol" pitchFamily="18" charset="2"/>
              </a:rPr>
              <a:t>is used to make the values of  </a:t>
            </a:r>
            <a:r>
              <a:rPr kumimoji="1" lang="pt-BR" i="1" dirty="0">
                <a:latin typeface="Arial" charset="0"/>
                <a:sym typeface="Symbol" pitchFamily="18" charset="2"/>
              </a:rPr>
              <a:t>tf  </a:t>
            </a:r>
            <a:r>
              <a:rPr kumimoji="1" lang="pt-BR" dirty="0">
                <a:latin typeface="Arial" charset="0"/>
                <a:sym typeface="Symbol" pitchFamily="18" charset="2"/>
              </a:rPr>
              <a:t>and  </a:t>
            </a:r>
            <a:r>
              <a:rPr kumimoji="1" lang="pt-BR" i="1" dirty="0">
                <a:latin typeface="Arial" charset="0"/>
                <a:sym typeface="Symbol" pitchFamily="18" charset="2"/>
              </a:rPr>
              <a:t>idf  </a:t>
            </a:r>
            <a:r>
              <a:rPr kumimoji="1" lang="pt-BR" dirty="0">
                <a:latin typeface="Arial" charset="0"/>
                <a:sym typeface="Symbol" pitchFamily="18" charset="2"/>
              </a:rPr>
              <a:t>comparable. It can also be interpreted as the </a:t>
            </a:r>
            <a:r>
              <a:rPr kumimoji="1" lang="pt-BR" i="1" dirty="0">
                <a:latin typeface="Arial" charset="0"/>
                <a:sym typeface="Symbol" pitchFamily="18" charset="2"/>
              </a:rPr>
              <a:t>amount of information  </a:t>
            </a:r>
            <a:r>
              <a:rPr kumimoji="1" lang="pt-BR" dirty="0">
                <a:latin typeface="Arial" charset="0"/>
                <a:sym typeface="Symbol" pitchFamily="18" charset="2"/>
              </a:rPr>
              <a:t>associated with the term </a:t>
            </a:r>
            <a:r>
              <a:rPr kumimoji="1" lang="pt-BR" i="1" dirty="0">
                <a:latin typeface="Arial" charset="0"/>
                <a:sym typeface="Symbol" pitchFamily="18" charset="2"/>
              </a:rPr>
              <a:t>ki.	</a:t>
            </a:r>
          </a:p>
        </p:txBody>
      </p:sp>
      <p:sp>
        <p:nvSpPr>
          <p:cNvPr id="4" name="TextBox 3"/>
          <p:cNvSpPr txBox="1"/>
          <p:nvPr/>
        </p:nvSpPr>
        <p:spPr>
          <a:xfrm>
            <a:off x="7086600" y="1981200"/>
            <a:ext cx="1941557" cy="1569660"/>
          </a:xfrm>
          <a:prstGeom prst="rect">
            <a:avLst/>
          </a:prstGeom>
          <a:solidFill>
            <a:schemeClr val="accent2">
              <a:lumMod val="90000"/>
            </a:schemeClr>
          </a:solidFill>
        </p:spPr>
        <p:txBody>
          <a:bodyPr wrap="none" rtlCol="0">
            <a:spAutoFit/>
          </a:bodyPr>
          <a:lstStyle/>
          <a:p>
            <a:r>
              <a:rPr lang="en-US" dirty="0" smtClean="0"/>
              <a:t>Note that we </a:t>
            </a:r>
          </a:p>
          <a:p>
            <a:r>
              <a:rPr lang="en-US" dirty="0" smtClean="0"/>
              <a:t> normalize the</a:t>
            </a:r>
          </a:p>
          <a:p>
            <a:r>
              <a:rPr lang="en-US" dirty="0" smtClean="0"/>
              <a:t> vector again</a:t>
            </a:r>
          </a:p>
          <a:p>
            <a:r>
              <a:rPr lang="en-US" dirty="0" smtClean="0"/>
              <a:t> after this..</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304800" y="152400"/>
            <a:ext cx="8458200" cy="685800"/>
          </a:xfrm>
          <a:prstGeom prst="rect">
            <a:avLst/>
          </a:prstGeom>
          <a:noFill/>
          <a:ln w="9525">
            <a:noFill/>
            <a:miter lim="800000"/>
            <a:headEnd/>
            <a:tailEnd/>
          </a:ln>
          <a:effectLst/>
        </p:spPr>
        <p:txBody>
          <a:bodyPr lIns="92075" tIns="46038" rIns="92075" bIns="46038" anchor="ctr"/>
          <a:lstStyle/>
          <a:p>
            <a:pPr algn="ctr">
              <a:lnSpc>
                <a:spcPct val="70000"/>
              </a:lnSpc>
            </a:pPr>
            <a:r>
              <a:rPr kumimoji="1" lang="pt-BR" sz="3600" b="1">
                <a:solidFill>
                  <a:schemeClr val="tx2"/>
                </a:solidFill>
                <a:latin typeface="Arial Narrow" pitchFamily="34" charset="0"/>
              </a:rPr>
              <a:t>Document/Query Representation using TF-IDF</a:t>
            </a:r>
            <a:endParaRPr kumimoji="1" lang="pt-BR" sz="4800" b="1">
              <a:solidFill>
                <a:schemeClr val="tx2"/>
              </a:solidFill>
              <a:latin typeface="Arial Narrow" pitchFamily="34" charset="0"/>
            </a:endParaRPr>
          </a:p>
        </p:txBody>
      </p:sp>
      <p:sp>
        <p:nvSpPr>
          <p:cNvPr id="183299" name="Rectangle 3"/>
          <p:cNvSpPr>
            <a:spLocks noChangeArrowheads="1"/>
          </p:cNvSpPr>
          <p:nvPr/>
        </p:nvSpPr>
        <p:spPr bwMode="auto">
          <a:xfrm>
            <a:off x="0" y="914400"/>
            <a:ext cx="9144000" cy="4114800"/>
          </a:xfrm>
          <a:prstGeom prst="rect">
            <a:avLst/>
          </a:prstGeom>
          <a:noFill/>
          <a:ln w="9525">
            <a:noFill/>
            <a:miter lim="800000"/>
            <a:headEnd/>
            <a:tailEnd/>
          </a:ln>
          <a:effectLst/>
        </p:spPr>
        <p:txBody>
          <a:bodyPr lIns="92075" tIns="46038" rIns="92075" bIns="46038"/>
          <a:lstStyle/>
          <a:p>
            <a:pPr marL="342900" indent="-342900">
              <a:spcBef>
                <a:spcPct val="20000"/>
              </a:spcBef>
              <a:buClr>
                <a:schemeClr val="hlink"/>
              </a:buClr>
              <a:buSzPct val="50000"/>
              <a:buFont typeface="Monotype Sorts" pitchFamily="2" charset="2"/>
              <a:buChar char="n"/>
            </a:pPr>
            <a:r>
              <a:rPr kumimoji="1" lang="pt-BR" sz="2800">
                <a:latin typeface="Arial" charset="0"/>
                <a:sym typeface="Symbol" pitchFamily="18" charset="2"/>
              </a:rPr>
              <a:t>The best term-weighting schemes use weights which are given by </a:t>
            </a:r>
            <a:endParaRPr kumimoji="1" lang="pt-BR" sz="2800" i="1">
              <a:latin typeface="Arial" charset="0"/>
              <a:sym typeface="Symbol" pitchFamily="18" charset="2"/>
            </a:endParaRPr>
          </a:p>
          <a:p>
            <a:pPr marL="742950" lvl="1" indent="-285750">
              <a:spcBef>
                <a:spcPct val="20000"/>
              </a:spcBef>
              <a:buClr>
                <a:schemeClr val="tx2"/>
              </a:buClr>
              <a:buSzPct val="75000"/>
              <a:buFont typeface="Monotype Sorts" pitchFamily="2" charset="2"/>
              <a:buChar char="u"/>
            </a:pPr>
            <a:r>
              <a:rPr kumimoji="1" lang="pt-BR" sz="2600" i="1">
                <a:latin typeface="Arial" charset="0"/>
                <a:sym typeface="Symbol" pitchFamily="18" charset="2"/>
              </a:rPr>
              <a:t>wij  =  f(i,j) *  log(N/ni)</a:t>
            </a:r>
          </a:p>
          <a:p>
            <a:pPr marL="742950" lvl="1" indent="-285750">
              <a:spcBef>
                <a:spcPct val="20000"/>
              </a:spcBef>
              <a:buClr>
                <a:schemeClr val="tx2"/>
              </a:buClr>
              <a:buSzPct val="75000"/>
              <a:buFont typeface="Monotype Sorts" pitchFamily="2" charset="2"/>
              <a:buChar char="u"/>
            </a:pPr>
            <a:r>
              <a:rPr kumimoji="1" lang="pt-BR" sz="2600">
                <a:latin typeface="Arial" charset="0"/>
                <a:sym typeface="Symbol" pitchFamily="18" charset="2"/>
              </a:rPr>
              <a:t>the strategy is called a </a:t>
            </a:r>
            <a:r>
              <a:rPr kumimoji="1" lang="pt-BR" sz="2600" i="1">
                <a:latin typeface="Arial" charset="0"/>
                <a:sym typeface="Symbol" pitchFamily="18" charset="2"/>
              </a:rPr>
              <a:t> </a:t>
            </a:r>
            <a:r>
              <a:rPr kumimoji="1" lang="pt-BR" sz="2600" i="1">
                <a:solidFill>
                  <a:schemeClr val="hlink"/>
                </a:solidFill>
                <a:latin typeface="Arial" charset="0"/>
                <a:sym typeface="Symbol" pitchFamily="18" charset="2"/>
              </a:rPr>
              <a:t>tf-idf</a:t>
            </a:r>
            <a:r>
              <a:rPr kumimoji="1" lang="pt-BR" sz="2600" i="1">
                <a:latin typeface="Arial" charset="0"/>
                <a:sym typeface="Symbol" pitchFamily="18" charset="2"/>
              </a:rPr>
              <a:t>  </a:t>
            </a:r>
            <a:r>
              <a:rPr kumimoji="1" lang="pt-BR" sz="2600">
                <a:latin typeface="Arial" charset="0"/>
                <a:sym typeface="Symbol" pitchFamily="18" charset="2"/>
              </a:rPr>
              <a:t>weighting scheme</a:t>
            </a:r>
            <a:endParaRPr kumimoji="1" lang="pt-BR" sz="2600" i="1">
              <a:latin typeface="Arial" charset="0"/>
              <a:sym typeface="Symbol" pitchFamily="18" charset="2"/>
            </a:endParaRPr>
          </a:p>
          <a:p>
            <a:pPr marL="342900" indent="-342900">
              <a:spcBef>
                <a:spcPct val="20000"/>
              </a:spcBef>
              <a:buClr>
                <a:schemeClr val="hlink"/>
              </a:buClr>
              <a:buSzPct val="50000"/>
              <a:buFont typeface="Monotype Sorts" pitchFamily="2" charset="2"/>
              <a:buChar char="n"/>
            </a:pPr>
            <a:r>
              <a:rPr kumimoji="1" lang="pt-BR" sz="2800">
                <a:solidFill>
                  <a:srgbClr val="FF3300"/>
                </a:solidFill>
                <a:latin typeface="Arial" charset="0"/>
                <a:sym typeface="Symbol" pitchFamily="18" charset="2"/>
              </a:rPr>
              <a:t>For the query term weights, several possibilities:</a:t>
            </a:r>
          </a:p>
          <a:p>
            <a:pPr marL="742950" lvl="1" indent="-285750">
              <a:spcBef>
                <a:spcPct val="20000"/>
              </a:spcBef>
              <a:buClr>
                <a:schemeClr val="tx2"/>
              </a:buClr>
              <a:buSzPct val="75000"/>
              <a:buFont typeface="Monotype Sorts" pitchFamily="2" charset="2"/>
              <a:buChar char="u"/>
            </a:pPr>
            <a:r>
              <a:rPr kumimoji="1" lang="pt-BR" sz="2600" i="1">
                <a:latin typeface="Arial" charset="0"/>
                <a:sym typeface="Symbol" pitchFamily="18" charset="2"/>
              </a:rPr>
              <a:t>wiq  =  (0.5  + 0.5 * </a:t>
            </a:r>
            <a:r>
              <a:rPr kumimoji="1" lang="pt-BR" sz="2600" i="1">
                <a:solidFill>
                  <a:srgbClr val="0000FF"/>
                </a:solidFill>
                <a:latin typeface="Arial" charset="0"/>
                <a:sym typeface="Symbol" pitchFamily="18" charset="2"/>
              </a:rPr>
              <a:t>[freq(i,q) / max(freq(i,q)]</a:t>
            </a:r>
            <a:r>
              <a:rPr kumimoji="1" lang="pt-BR" sz="2600" i="1">
                <a:latin typeface="Arial" charset="0"/>
                <a:sym typeface="Symbol" pitchFamily="18" charset="2"/>
              </a:rPr>
              <a:t>) *  log(N/ni)</a:t>
            </a:r>
          </a:p>
          <a:p>
            <a:pPr marL="1143000" lvl="2" indent="-228600">
              <a:spcBef>
                <a:spcPct val="20000"/>
              </a:spcBef>
              <a:buClr>
                <a:schemeClr val="hlink"/>
              </a:buClr>
              <a:buSzPct val="65000"/>
              <a:buFont typeface="Monotype Sorts" pitchFamily="2" charset="2"/>
              <a:buChar char="F"/>
            </a:pPr>
            <a:r>
              <a:rPr kumimoji="1" lang="pt-BR" i="1">
                <a:latin typeface="Arial" charset="0"/>
                <a:sym typeface="Symbol" pitchFamily="18" charset="2"/>
              </a:rPr>
              <a:t>Alternatively, just use the IDF weights (to give preference to rare words)</a:t>
            </a:r>
          </a:p>
          <a:p>
            <a:pPr marL="742950" lvl="1" indent="-285750">
              <a:spcBef>
                <a:spcPct val="20000"/>
              </a:spcBef>
              <a:buClr>
                <a:schemeClr val="tx2"/>
              </a:buClr>
              <a:buSzPct val="75000"/>
              <a:buFont typeface="Monotype Sorts" pitchFamily="2" charset="2"/>
              <a:buChar char="u"/>
            </a:pPr>
            <a:r>
              <a:rPr kumimoji="1" lang="pt-BR" sz="2600" i="1">
                <a:latin typeface="Arial" charset="0"/>
                <a:sym typeface="Symbol" pitchFamily="18" charset="2"/>
              </a:rPr>
              <a:t>Let the user give the weights to the keywords to reflect her *real* preferences</a:t>
            </a:r>
          </a:p>
          <a:p>
            <a:pPr marL="1143000" lvl="2" indent="-228600">
              <a:spcBef>
                <a:spcPct val="20000"/>
              </a:spcBef>
              <a:buClr>
                <a:schemeClr val="hlink"/>
              </a:buClr>
              <a:buSzPct val="65000"/>
              <a:buFont typeface="Monotype Sorts" pitchFamily="2" charset="2"/>
              <a:buChar char="F"/>
            </a:pPr>
            <a:r>
              <a:rPr kumimoji="1" lang="pt-BR" i="1">
                <a:latin typeface="Arial" charset="0"/>
                <a:sym typeface="Symbol" pitchFamily="18" charset="2"/>
              </a:rPr>
              <a:t>Easier said than done... Users are often dunderheads..</a:t>
            </a:r>
            <a:r>
              <a:rPr kumimoji="1" lang="pt-BR" i="1">
                <a:latin typeface="Arial" charset="0"/>
                <a:sym typeface="Wingdings" pitchFamily="2" charset="2"/>
              </a:rPr>
              <a:t></a:t>
            </a:r>
          </a:p>
          <a:p>
            <a:pPr marL="1600200" lvl="3" indent="-228600">
              <a:spcBef>
                <a:spcPct val="20000"/>
              </a:spcBef>
              <a:buClr>
                <a:schemeClr val="tx2"/>
              </a:buClr>
              <a:buSzPct val="100000"/>
              <a:buFontTx/>
              <a:buChar char="•"/>
            </a:pPr>
            <a:r>
              <a:rPr kumimoji="1" lang="pt-BR" sz="2000" i="1">
                <a:latin typeface="Arial" charset="0"/>
                <a:sym typeface="Symbol" pitchFamily="18" charset="2"/>
              </a:rPr>
              <a:t>Help them with “relevance feedback” techniques.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descr="rao-14"/>
          <p:cNvPicPr>
            <a:picLocks noChangeAspect="1" noChangeArrowheads="1"/>
          </p:cNvPicPr>
          <p:nvPr/>
        </p:nvPicPr>
        <p:blipFill>
          <a:blip r:embed="rId3" cstate="print"/>
          <a:srcRect/>
          <a:stretch>
            <a:fillRect/>
          </a:stretch>
        </p:blipFill>
        <p:spPr bwMode="auto">
          <a:xfrm>
            <a:off x="4114800" y="685800"/>
            <a:ext cx="4760913" cy="5405438"/>
          </a:xfrm>
          <a:prstGeom prst="rect">
            <a:avLst/>
          </a:prstGeom>
          <a:noFill/>
        </p:spPr>
      </p:pic>
      <p:pic>
        <p:nvPicPr>
          <p:cNvPr id="184323" name="Picture 3" descr="rao-13"/>
          <p:cNvPicPr>
            <a:picLocks noChangeAspect="1" noChangeArrowheads="1"/>
          </p:cNvPicPr>
          <p:nvPr/>
        </p:nvPicPr>
        <p:blipFill>
          <a:blip r:embed="rId4" cstate="print"/>
          <a:srcRect/>
          <a:stretch>
            <a:fillRect/>
          </a:stretch>
        </p:blipFill>
        <p:spPr bwMode="auto">
          <a:xfrm>
            <a:off x="0" y="533400"/>
            <a:ext cx="3278188" cy="2463800"/>
          </a:xfrm>
          <a:prstGeom prst="rect">
            <a:avLst/>
          </a:prstGeom>
          <a:noFill/>
        </p:spPr>
      </p:pic>
      <p:sp>
        <p:nvSpPr>
          <p:cNvPr id="184324" name="Text Box 4"/>
          <p:cNvSpPr txBox="1">
            <a:spLocks noChangeArrowheads="1"/>
          </p:cNvSpPr>
          <p:nvPr/>
        </p:nvSpPr>
        <p:spPr bwMode="auto">
          <a:xfrm>
            <a:off x="457200" y="2971800"/>
            <a:ext cx="1430338" cy="1739900"/>
          </a:xfrm>
          <a:prstGeom prst="rect">
            <a:avLst/>
          </a:prstGeom>
          <a:noFill/>
          <a:ln w="9525">
            <a:noFill/>
            <a:miter lim="800000"/>
            <a:headEnd/>
            <a:tailEnd/>
          </a:ln>
          <a:effectLst/>
        </p:spPr>
        <p:txBody>
          <a:bodyPr wrap="none">
            <a:spAutoFit/>
          </a:bodyPr>
          <a:lstStyle/>
          <a:p>
            <a:r>
              <a:rPr lang="en-US" sz="1800">
                <a:solidFill>
                  <a:srgbClr val="3366FF"/>
                </a:solidFill>
              </a:rPr>
              <a:t>t1= database</a:t>
            </a:r>
          </a:p>
          <a:p>
            <a:r>
              <a:rPr lang="en-US" sz="1800">
                <a:solidFill>
                  <a:srgbClr val="3366FF"/>
                </a:solidFill>
              </a:rPr>
              <a:t>t2=SQL</a:t>
            </a:r>
          </a:p>
          <a:p>
            <a:r>
              <a:rPr lang="en-US" sz="1800">
                <a:solidFill>
                  <a:srgbClr val="3366FF"/>
                </a:solidFill>
              </a:rPr>
              <a:t>t3=index</a:t>
            </a:r>
          </a:p>
          <a:p>
            <a:r>
              <a:rPr lang="en-US" sz="1800">
                <a:solidFill>
                  <a:srgbClr val="3366FF"/>
                </a:solidFill>
              </a:rPr>
              <a:t>t4=regression</a:t>
            </a:r>
          </a:p>
          <a:p>
            <a:r>
              <a:rPr lang="en-US" sz="1800">
                <a:solidFill>
                  <a:srgbClr val="3366FF"/>
                </a:solidFill>
              </a:rPr>
              <a:t>t5=likelihood</a:t>
            </a:r>
          </a:p>
          <a:p>
            <a:r>
              <a:rPr lang="en-US" sz="1800">
                <a:solidFill>
                  <a:srgbClr val="3366FF"/>
                </a:solidFill>
              </a:rPr>
              <a:t>t6=linear</a:t>
            </a:r>
          </a:p>
        </p:txBody>
      </p:sp>
      <p:sp>
        <p:nvSpPr>
          <p:cNvPr id="184325" name="Text Box 5"/>
          <p:cNvSpPr txBox="1">
            <a:spLocks noChangeArrowheads="1"/>
          </p:cNvSpPr>
          <p:nvPr/>
        </p:nvSpPr>
        <p:spPr bwMode="auto">
          <a:xfrm>
            <a:off x="4648200" y="6019800"/>
            <a:ext cx="3565525" cy="822325"/>
          </a:xfrm>
          <a:prstGeom prst="rect">
            <a:avLst/>
          </a:prstGeom>
          <a:noFill/>
          <a:ln w="9525">
            <a:noFill/>
            <a:miter lim="800000"/>
            <a:headEnd/>
            <a:tailEnd/>
          </a:ln>
          <a:effectLst/>
        </p:spPr>
        <p:txBody>
          <a:bodyPr wrap="none">
            <a:spAutoFit/>
          </a:bodyPr>
          <a:lstStyle/>
          <a:p>
            <a:r>
              <a:rPr lang="en-US"/>
              <a:t>Given Q={database, index}</a:t>
            </a:r>
          </a:p>
          <a:p>
            <a:r>
              <a:rPr lang="en-US"/>
              <a:t>              = {1,0,1,0,0,0}</a:t>
            </a:r>
          </a:p>
        </p:txBody>
      </p:sp>
      <p:sp>
        <p:nvSpPr>
          <p:cNvPr id="184326" name="Freeform 6"/>
          <p:cNvSpPr>
            <a:spLocks/>
          </p:cNvSpPr>
          <p:nvPr/>
        </p:nvSpPr>
        <p:spPr bwMode="auto">
          <a:xfrm>
            <a:off x="955675" y="341313"/>
            <a:ext cx="4414838" cy="884237"/>
          </a:xfrm>
          <a:custGeom>
            <a:avLst/>
            <a:gdLst/>
            <a:ahLst/>
            <a:cxnLst>
              <a:cxn ang="0">
                <a:pos x="216" y="396"/>
              </a:cxn>
              <a:cxn ang="0">
                <a:pos x="106" y="370"/>
              </a:cxn>
              <a:cxn ang="0">
                <a:pos x="40" y="383"/>
              </a:cxn>
              <a:cxn ang="0">
                <a:pos x="0" y="427"/>
              </a:cxn>
              <a:cxn ang="0">
                <a:pos x="5" y="502"/>
              </a:cxn>
              <a:cxn ang="0">
                <a:pos x="84" y="537"/>
              </a:cxn>
              <a:cxn ang="0">
                <a:pos x="225" y="519"/>
              </a:cxn>
              <a:cxn ang="0">
                <a:pos x="260" y="475"/>
              </a:cxn>
              <a:cxn ang="0">
                <a:pos x="238" y="436"/>
              </a:cxn>
              <a:cxn ang="0">
                <a:pos x="269" y="343"/>
              </a:cxn>
              <a:cxn ang="0">
                <a:pos x="493" y="185"/>
              </a:cxn>
              <a:cxn ang="0">
                <a:pos x="990" y="0"/>
              </a:cxn>
              <a:cxn ang="0">
                <a:pos x="1873" y="5"/>
              </a:cxn>
              <a:cxn ang="0">
                <a:pos x="2120" y="53"/>
              </a:cxn>
              <a:cxn ang="0">
                <a:pos x="2511" y="128"/>
              </a:cxn>
              <a:cxn ang="0">
                <a:pos x="2581" y="163"/>
              </a:cxn>
              <a:cxn ang="0">
                <a:pos x="2665" y="216"/>
              </a:cxn>
              <a:cxn ang="0">
                <a:pos x="2766" y="304"/>
              </a:cxn>
              <a:cxn ang="0">
                <a:pos x="2779" y="352"/>
              </a:cxn>
              <a:cxn ang="0">
                <a:pos x="2766" y="396"/>
              </a:cxn>
              <a:cxn ang="0">
                <a:pos x="2608" y="383"/>
              </a:cxn>
              <a:cxn ang="0">
                <a:pos x="2436" y="423"/>
              </a:cxn>
              <a:cxn ang="0">
                <a:pos x="2423" y="449"/>
              </a:cxn>
              <a:cxn ang="0">
                <a:pos x="2485" y="537"/>
              </a:cxn>
              <a:cxn ang="0">
                <a:pos x="2529" y="541"/>
              </a:cxn>
              <a:cxn ang="0">
                <a:pos x="2731" y="537"/>
              </a:cxn>
              <a:cxn ang="0">
                <a:pos x="2753" y="489"/>
              </a:cxn>
              <a:cxn ang="0">
                <a:pos x="2748" y="440"/>
              </a:cxn>
              <a:cxn ang="0">
                <a:pos x="2753" y="418"/>
              </a:cxn>
            </a:cxnLst>
            <a:rect l="0" t="0" r="r" b="b"/>
            <a:pathLst>
              <a:path w="2781" h="557">
                <a:moveTo>
                  <a:pt x="216" y="396"/>
                </a:moveTo>
                <a:cubicBezTo>
                  <a:pt x="176" y="384"/>
                  <a:pt x="151" y="374"/>
                  <a:pt x="106" y="370"/>
                </a:cubicBezTo>
                <a:cubicBezTo>
                  <a:pt x="82" y="373"/>
                  <a:pt x="63" y="376"/>
                  <a:pt x="40" y="383"/>
                </a:cubicBezTo>
                <a:cubicBezTo>
                  <a:pt x="24" y="394"/>
                  <a:pt x="0" y="427"/>
                  <a:pt x="0" y="427"/>
                </a:cubicBezTo>
                <a:cubicBezTo>
                  <a:pt x="2" y="452"/>
                  <a:pt x="0" y="477"/>
                  <a:pt x="5" y="502"/>
                </a:cubicBezTo>
                <a:cubicBezTo>
                  <a:pt x="10" y="527"/>
                  <a:pt x="71" y="534"/>
                  <a:pt x="84" y="537"/>
                </a:cubicBezTo>
                <a:cubicBezTo>
                  <a:pt x="138" y="533"/>
                  <a:pt x="174" y="529"/>
                  <a:pt x="225" y="519"/>
                </a:cubicBezTo>
                <a:cubicBezTo>
                  <a:pt x="259" y="485"/>
                  <a:pt x="250" y="502"/>
                  <a:pt x="260" y="475"/>
                </a:cubicBezTo>
                <a:cubicBezTo>
                  <a:pt x="249" y="440"/>
                  <a:pt x="260" y="451"/>
                  <a:pt x="238" y="436"/>
                </a:cubicBezTo>
                <a:cubicBezTo>
                  <a:pt x="212" y="398"/>
                  <a:pt x="253" y="374"/>
                  <a:pt x="269" y="343"/>
                </a:cubicBezTo>
                <a:cubicBezTo>
                  <a:pt x="307" y="268"/>
                  <a:pt x="416" y="213"/>
                  <a:pt x="493" y="185"/>
                </a:cubicBezTo>
                <a:cubicBezTo>
                  <a:pt x="629" y="71"/>
                  <a:pt x="818" y="14"/>
                  <a:pt x="990" y="0"/>
                </a:cubicBezTo>
                <a:cubicBezTo>
                  <a:pt x="1284" y="2"/>
                  <a:pt x="1579" y="1"/>
                  <a:pt x="1873" y="5"/>
                </a:cubicBezTo>
                <a:cubicBezTo>
                  <a:pt x="1954" y="6"/>
                  <a:pt x="2040" y="38"/>
                  <a:pt x="2120" y="53"/>
                </a:cubicBezTo>
                <a:cubicBezTo>
                  <a:pt x="2250" y="77"/>
                  <a:pt x="2380" y="111"/>
                  <a:pt x="2511" y="128"/>
                </a:cubicBezTo>
                <a:cubicBezTo>
                  <a:pt x="2530" y="139"/>
                  <a:pt x="2560" y="157"/>
                  <a:pt x="2581" y="163"/>
                </a:cubicBezTo>
                <a:cubicBezTo>
                  <a:pt x="2605" y="183"/>
                  <a:pt x="2634" y="209"/>
                  <a:pt x="2665" y="216"/>
                </a:cubicBezTo>
                <a:cubicBezTo>
                  <a:pt x="2703" y="242"/>
                  <a:pt x="2739" y="265"/>
                  <a:pt x="2766" y="304"/>
                </a:cubicBezTo>
                <a:cubicBezTo>
                  <a:pt x="2771" y="321"/>
                  <a:pt x="2776" y="335"/>
                  <a:pt x="2779" y="352"/>
                </a:cubicBezTo>
                <a:cubicBezTo>
                  <a:pt x="2775" y="367"/>
                  <a:pt x="2781" y="392"/>
                  <a:pt x="2766" y="396"/>
                </a:cubicBezTo>
                <a:cubicBezTo>
                  <a:pt x="2704" y="414"/>
                  <a:pt x="2660" y="398"/>
                  <a:pt x="2608" y="383"/>
                </a:cubicBezTo>
                <a:cubicBezTo>
                  <a:pt x="2439" y="388"/>
                  <a:pt x="2500" y="359"/>
                  <a:pt x="2436" y="423"/>
                </a:cubicBezTo>
                <a:cubicBezTo>
                  <a:pt x="2433" y="432"/>
                  <a:pt x="2424" y="439"/>
                  <a:pt x="2423" y="449"/>
                </a:cubicBezTo>
                <a:cubicBezTo>
                  <a:pt x="2420" y="476"/>
                  <a:pt x="2456" y="534"/>
                  <a:pt x="2485" y="537"/>
                </a:cubicBezTo>
                <a:cubicBezTo>
                  <a:pt x="2500" y="538"/>
                  <a:pt x="2514" y="540"/>
                  <a:pt x="2529" y="541"/>
                </a:cubicBezTo>
                <a:cubicBezTo>
                  <a:pt x="2597" y="557"/>
                  <a:pt x="2664" y="549"/>
                  <a:pt x="2731" y="537"/>
                </a:cubicBezTo>
                <a:cubicBezTo>
                  <a:pt x="2741" y="523"/>
                  <a:pt x="2753" y="489"/>
                  <a:pt x="2753" y="489"/>
                </a:cubicBezTo>
                <a:cubicBezTo>
                  <a:pt x="2751" y="473"/>
                  <a:pt x="2748" y="456"/>
                  <a:pt x="2748" y="440"/>
                </a:cubicBezTo>
                <a:cubicBezTo>
                  <a:pt x="2748" y="432"/>
                  <a:pt x="2753" y="418"/>
                  <a:pt x="2753" y="418"/>
                </a:cubicBezTo>
              </a:path>
            </a:pathLst>
          </a:custGeom>
          <a:noFill/>
          <a:ln w="28575" cmpd="sng">
            <a:solidFill>
              <a:srgbClr val="FF3300"/>
            </a:solidFill>
            <a:round/>
            <a:headEnd/>
            <a:tailEnd/>
          </a:ln>
          <a:effectLst/>
        </p:spPr>
        <p:txBody>
          <a:bodyPr/>
          <a:lstStyle/>
          <a:p>
            <a:endParaRPr lang="en-US"/>
          </a:p>
        </p:txBody>
      </p:sp>
      <p:sp>
        <p:nvSpPr>
          <p:cNvPr id="184327" name="Freeform 7"/>
          <p:cNvSpPr>
            <a:spLocks/>
          </p:cNvSpPr>
          <p:nvPr/>
        </p:nvSpPr>
        <p:spPr bwMode="auto">
          <a:xfrm>
            <a:off x="5961063" y="3978275"/>
            <a:ext cx="1795462" cy="914400"/>
          </a:xfrm>
          <a:custGeom>
            <a:avLst/>
            <a:gdLst/>
            <a:ahLst/>
            <a:cxnLst>
              <a:cxn ang="0">
                <a:pos x="303" y="458"/>
              </a:cxn>
              <a:cxn ang="0">
                <a:pos x="215" y="436"/>
              </a:cxn>
              <a:cxn ang="0">
                <a:pos x="136" y="418"/>
              </a:cxn>
              <a:cxn ang="0">
                <a:pos x="0" y="453"/>
              </a:cxn>
              <a:cxn ang="0">
                <a:pos x="70" y="523"/>
              </a:cxn>
              <a:cxn ang="0">
                <a:pos x="273" y="576"/>
              </a:cxn>
              <a:cxn ang="0">
                <a:pos x="321" y="567"/>
              </a:cxn>
              <a:cxn ang="0">
                <a:pos x="312" y="475"/>
              </a:cxn>
              <a:cxn ang="0">
                <a:pos x="383" y="392"/>
              </a:cxn>
              <a:cxn ang="0">
                <a:pos x="391" y="374"/>
              </a:cxn>
              <a:cxn ang="0">
                <a:pos x="418" y="348"/>
              </a:cxn>
              <a:cxn ang="0">
                <a:pos x="457" y="299"/>
              </a:cxn>
              <a:cxn ang="0">
                <a:pos x="519" y="286"/>
              </a:cxn>
              <a:cxn ang="0">
                <a:pos x="572" y="225"/>
              </a:cxn>
              <a:cxn ang="0">
                <a:pos x="620" y="141"/>
              </a:cxn>
              <a:cxn ang="0">
                <a:pos x="686" y="93"/>
              </a:cxn>
              <a:cxn ang="0">
                <a:pos x="743" y="44"/>
              </a:cxn>
              <a:cxn ang="0">
                <a:pos x="945" y="9"/>
              </a:cxn>
              <a:cxn ang="0">
                <a:pos x="1064" y="9"/>
              </a:cxn>
              <a:cxn ang="0">
                <a:pos x="1104" y="49"/>
              </a:cxn>
              <a:cxn ang="0">
                <a:pos x="1130" y="97"/>
              </a:cxn>
              <a:cxn ang="0">
                <a:pos x="1126" y="132"/>
              </a:cxn>
              <a:cxn ang="0">
                <a:pos x="998" y="163"/>
              </a:cxn>
              <a:cxn ang="0">
                <a:pos x="809" y="141"/>
              </a:cxn>
              <a:cxn ang="0">
                <a:pos x="743" y="101"/>
              </a:cxn>
              <a:cxn ang="0">
                <a:pos x="739" y="79"/>
              </a:cxn>
              <a:cxn ang="0">
                <a:pos x="709" y="86"/>
              </a:cxn>
            </a:cxnLst>
            <a:rect l="0" t="0" r="r" b="b"/>
            <a:pathLst>
              <a:path w="1131" h="576">
                <a:moveTo>
                  <a:pt x="303" y="458"/>
                </a:moveTo>
                <a:cubicBezTo>
                  <a:pt x="274" y="438"/>
                  <a:pt x="252" y="439"/>
                  <a:pt x="215" y="436"/>
                </a:cubicBezTo>
                <a:cubicBezTo>
                  <a:pt x="188" y="431"/>
                  <a:pt x="163" y="423"/>
                  <a:pt x="136" y="418"/>
                </a:cubicBezTo>
                <a:cubicBezTo>
                  <a:pt x="75" y="423"/>
                  <a:pt x="28" y="405"/>
                  <a:pt x="0" y="453"/>
                </a:cubicBezTo>
                <a:cubicBezTo>
                  <a:pt x="11" y="496"/>
                  <a:pt x="27" y="510"/>
                  <a:pt x="70" y="523"/>
                </a:cubicBezTo>
                <a:cubicBezTo>
                  <a:pt x="119" y="556"/>
                  <a:pt x="216" y="572"/>
                  <a:pt x="273" y="576"/>
                </a:cubicBezTo>
                <a:cubicBezTo>
                  <a:pt x="289" y="573"/>
                  <a:pt x="306" y="573"/>
                  <a:pt x="321" y="567"/>
                </a:cubicBezTo>
                <a:cubicBezTo>
                  <a:pt x="356" y="554"/>
                  <a:pt x="341" y="486"/>
                  <a:pt x="312" y="475"/>
                </a:cubicBezTo>
                <a:cubicBezTo>
                  <a:pt x="323" y="438"/>
                  <a:pt x="356" y="417"/>
                  <a:pt x="383" y="392"/>
                </a:cubicBezTo>
                <a:cubicBezTo>
                  <a:pt x="386" y="386"/>
                  <a:pt x="387" y="379"/>
                  <a:pt x="391" y="374"/>
                </a:cubicBezTo>
                <a:cubicBezTo>
                  <a:pt x="399" y="364"/>
                  <a:pt x="412" y="359"/>
                  <a:pt x="418" y="348"/>
                </a:cubicBezTo>
                <a:cubicBezTo>
                  <a:pt x="427" y="332"/>
                  <a:pt x="437" y="306"/>
                  <a:pt x="457" y="299"/>
                </a:cubicBezTo>
                <a:cubicBezTo>
                  <a:pt x="475" y="293"/>
                  <a:pt x="500" y="290"/>
                  <a:pt x="519" y="286"/>
                </a:cubicBezTo>
                <a:cubicBezTo>
                  <a:pt x="537" y="268"/>
                  <a:pt x="558" y="247"/>
                  <a:pt x="572" y="225"/>
                </a:cubicBezTo>
                <a:cubicBezTo>
                  <a:pt x="590" y="196"/>
                  <a:pt x="595" y="166"/>
                  <a:pt x="620" y="141"/>
                </a:cubicBezTo>
                <a:cubicBezTo>
                  <a:pt x="628" y="114"/>
                  <a:pt x="660" y="99"/>
                  <a:pt x="686" y="93"/>
                </a:cubicBezTo>
                <a:cubicBezTo>
                  <a:pt x="704" y="78"/>
                  <a:pt x="723" y="57"/>
                  <a:pt x="743" y="44"/>
                </a:cubicBezTo>
                <a:cubicBezTo>
                  <a:pt x="799" y="9"/>
                  <a:pt x="886" y="11"/>
                  <a:pt x="945" y="9"/>
                </a:cubicBezTo>
                <a:cubicBezTo>
                  <a:pt x="989" y="5"/>
                  <a:pt x="1015" y="0"/>
                  <a:pt x="1064" y="9"/>
                </a:cubicBezTo>
                <a:cubicBezTo>
                  <a:pt x="1071" y="10"/>
                  <a:pt x="1098" y="44"/>
                  <a:pt x="1104" y="49"/>
                </a:cubicBezTo>
                <a:cubicBezTo>
                  <a:pt x="1114" y="65"/>
                  <a:pt x="1119" y="82"/>
                  <a:pt x="1130" y="97"/>
                </a:cubicBezTo>
                <a:cubicBezTo>
                  <a:pt x="1129" y="109"/>
                  <a:pt x="1131" y="121"/>
                  <a:pt x="1126" y="132"/>
                </a:cubicBezTo>
                <a:cubicBezTo>
                  <a:pt x="1115" y="156"/>
                  <a:pt x="1017" y="161"/>
                  <a:pt x="998" y="163"/>
                </a:cubicBezTo>
                <a:cubicBezTo>
                  <a:pt x="934" y="159"/>
                  <a:pt x="873" y="146"/>
                  <a:pt x="809" y="141"/>
                </a:cubicBezTo>
                <a:cubicBezTo>
                  <a:pt x="780" y="135"/>
                  <a:pt x="763" y="123"/>
                  <a:pt x="743" y="101"/>
                </a:cubicBezTo>
                <a:cubicBezTo>
                  <a:pt x="742" y="94"/>
                  <a:pt x="739" y="79"/>
                  <a:pt x="739" y="79"/>
                </a:cubicBezTo>
                <a:lnTo>
                  <a:pt x="709" y="86"/>
                </a:lnTo>
              </a:path>
            </a:pathLst>
          </a:custGeom>
          <a:noFill/>
          <a:ln w="28575" cmpd="sng">
            <a:solidFill>
              <a:srgbClr val="FF3300"/>
            </a:solidFill>
            <a:round/>
            <a:headEnd/>
            <a:tailEnd/>
          </a:ln>
          <a:effectLst/>
        </p:spPr>
        <p:txBody>
          <a:bodyPr/>
          <a:lstStyle/>
          <a:p>
            <a:endParaRPr lang="en-US"/>
          </a:p>
        </p:txBody>
      </p:sp>
      <p:sp>
        <p:nvSpPr>
          <p:cNvPr id="184328" name="Text Box 8"/>
          <p:cNvSpPr txBox="1">
            <a:spLocks noChangeArrowheads="1"/>
          </p:cNvSpPr>
          <p:nvPr/>
        </p:nvSpPr>
        <p:spPr bwMode="auto">
          <a:xfrm>
            <a:off x="898525" y="5067300"/>
            <a:ext cx="2616200" cy="1190625"/>
          </a:xfrm>
          <a:prstGeom prst="rect">
            <a:avLst/>
          </a:prstGeom>
          <a:solidFill>
            <a:schemeClr val="accent1"/>
          </a:solidFill>
          <a:ln w="9525">
            <a:noFill/>
            <a:miter lim="800000"/>
            <a:headEnd/>
            <a:tailEnd/>
          </a:ln>
          <a:effectLst/>
        </p:spPr>
        <p:txBody>
          <a:bodyPr wrap="none">
            <a:spAutoFit/>
          </a:bodyPr>
          <a:lstStyle/>
          <a:p>
            <a:r>
              <a:rPr lang="en-US" sz="1800"/>
              <a:t>Note: In this case, </a:t>
            </a:r>
          </a:p>
          <a:p>
            <a:r>
              <a:rPr lang="en-US" sz="1800"/>
              <a:t>the weights used in </a:t>
            </a:r>
          </a:p>
          <a:p>
            <a:r>
              <a:rPr lang="en-US" sz="1800"/>
              <a:t>query were 1 for t1 and t3,</a:t>
            </a:r>
          </a:p>
          <a:p>
            <a:r>
              <a:rPr lang="en-US" sz="1800"/>
              <a:t>and 0 for the rest.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p:txBody>
          <a:bodyPr/>
          <a:lstStyle/>
          <a:p>
            <a:r>
              <a:rPr lang="en-US"/>
              <a:t>Evaluation: TREC</a:t>
            </a:r>
          </a:p>
        </p:txBody>
      </p:sp>
      <p:sp>
        <p:nvSpPr>
          <p:cNvPr id="437251" name="Rectangle 3"/>
          <p:cNvSpPr>
            <a:spLocks noGrp="1" noChangeArrowheads="1"/>
          </p:cNvSpPr>
          <p:nvPr>
            <p:ph type="body" idx="1"/>
          </p:nvPr>
        </p:nvSpPr>
        <p:spPr>
          <a:xfrm>
            <a:off x="1295400" y="1828800"/>
            <a:ext cx="7162800" cy="4114800"/>
          </a:xfrm>
        </p:spPr>
        <p:txBody>
          <a:bodyPr/>
          <a:lstStyle/>
          <a:p>
            <a:pPr>
              <a:lnSpc>
                <a:spcPct val="80000"/>
              </a:lnSpc>
            </a:pPr>
            <a:r>
              <a:rPr lang="en-US" sz="2000" dirty="0"/>
              <a:t>How do you evaluate information retrieval algorithms?</a:t>
            </a:r>
          </a:p>
          <a:p>
            <a:pPr>
              <a:lnSpc>
                <a:spcPct val="80000"/>
              </a:lnSpc>
            </a:pPr>
            <a:r>
              <a:rPr lang="en-US" sz="2000" dirty="0"/>
              <a:t>Need prior relevance </a:t>
            </a:r>
            <a:r>
              <a:rPr lang="en-US" sz="2000" dirty="0" err="1"/>
              <a:t>judgements</a:t>
            </a:r>
            <a:endParaRPr lang="en-US" sz="2000" dirty="0"/>
          </a:p>
          <a:p>
            <a:pPr>
              <a:lnSpc>
                <a:spcPct val="80000"/>
              </a:lnSpc>
            </a:pPr>
            <a:r>
              <a:rPr lang="en-US" sz="2000" dirty="0" err="1"/>
              <a:t>TREC:Text</a:t>
            </a:r>
            <a:r>
              <a:rPr lang="en-US" sz="2000" dirty="0"/>
              <a:t> Retrieval </a:t>
            </a:r>
            <a:r>
              <a:rPr lang="en-US" sz="2000" dirty="0" err="1"/>
              <a:t>Competion</a:t>
            </a:r>
            <a:endParaRPr lang="en-US" sz="2000" dirty="0"/>
          </a:p>
          <a:p>
            <a:pPr lvl="1">
              <a:lnSpc>
                <a:spcPct val="80000"/>
              </a:lnSpc>
            </a:pPr>
            <a:r>
              <a:rPr lang="en-US" sz="2000" dirty="0"/>
              <a:t>Given </a:t>
            </a:r>
          </a:p>
          <a:p>
            <a:pPr lvl="2">
              <a:lnSpc>
                <a:spcPct val="80000"/>
              </a:lnSpc>
            </a:pPr>
            <a:r>
              <a:rPr lang="en-US" sz="1800" dirty="0"/>
              <a:t>documents; </a:t>
            </a:r>
          </a:p>
          <a:p>
            <a:pPr lvl="2">
              <a:lnSpc>
                <a:spcPct val="80000"/>
              </a:lnSpc>
            </a:pPr>
            <a:r>
              <a:rPr lang="en-US" sz="1800" dirty="0"/>
              <a:t>a set of queries; </a:t>
            </a:r>
          </a:p>
          <a:p>
            <a:pPr lvl="3">
              <a:lnSpc>
                <a:spcPct val="80000"/>
              </a:lnSpc>
            </a:pPr>
            <a:r>
              <a:rPr lang="en-US" sz="1600" dirty="0"/>
              <a:t>and for each query, </a:t>
            </a:r>
            <a:r>
              <a:rPr lang="en-US" sz="1600" dirty="0">
                <a:solidFill>
                  <a:srgbClr val="FF3300"/>
                </a:solidFill>
              </a:rPr>
              <a:t>prior relevance </a:t>
            </a:r>
            <a:r>
              <a:rPr lang="en-US" sz="1600" dirty="0" err="1" smtClean="0">
                <a:solidFill>
                  <a:srgbClr val="FF3300"/>
                </a:solidFill>
              </a:rPr>
              <a:t>judgements</a:t>
            </a:r>
            <a:endParaRPr lang="en-US" sz="1600" dirty="0" smtClean="0">
              <a:solidFill>
                <a:srgbClr val="FF3300"/>
              </a:solidFill>
            </a:endParaRPr>
          </a:p>
          <a:p>
            <a:pPr lvl="4">
              <a:lnSpc>
                <a:spcPct val="80000"/>
              </a:lnSpc>
            </a:pPr>
            <a:r>
              <a:rPr lang="en-US" sz="1600" dirty="0" smtClean="0">
                <a:solidFill>
                  <a:srgbClr val="FF3300"/>
                </a:solidFill>
              </a:rPr>
              <a:t>Documents are judged in isolation from other possibly relevant documents that have been shown</a:t>
            </a:r>
          </a:p>
          <a:p>
            <a:pPr lvl="5">
              <a:lnSpc>
                <a:spcPct val="80000"/>
              </a:lnSpc>
            </a:pPr>
            <a:r>
              <a:rPr lang="en-US" sz="1600" dirty="0" smtClean="0">
                <a:solidFill>
                  <a:srgbClr val="FF3300"/>
                </a:solidFill>
              </a:rPr>
              <a:t>Mostly because the potential subsets of documents already shown can be exponential; too many relevance </a:t>
            </a:r>
            <a:r>
              <a:rPr lang="en-US" sz="1600" dirty="0" err="1" smtClean="0">
                <a:solidFill>
                  <a:srgbClr val="FF3300"/>
                </a:solidFill>
              </a:rPr>
              <a:t>judgements</a:t>
            </a:r>
            <a:r>
              <a:rPr lang="en-US" sz="1600" dirty="0" smtClean="0">
                <a:solidFill>
                  <a:srgbClr val="FF3300"/>
                </a:solidFill>
              </a:rPr>
              <a:t>..	</a:t>
            </a:r>
            <a:endParaRPr lang="en-US" sz="1600" dirty="0">
              <a:solidFill>
                <a:srgbClr val="FF3300"/>
              </a:solidFill>
            </a:endParaRPr>
          </a:p>
          <a:p>
            <a:pPr lvl="1">
              <a:lnSpc>
                <a:spcPct val="80000"/>
              </a:lnSpc>
            </a:pPr>
            <a:r>
              <a:rPr lang="en-US" sz="2000" dirty="0"/>
              <a:t>Rank systems based on their precision recall on the corpus of queries</a:t>
            </a:r>
          </a:p>
          <a:p>
            <a:pPr>
              <a:lnSpc>
                <a:spcPct val="80000"/>
              </a:lnSpc>
            </a:pPr>
            <a:r>
              <a:rPr lang="en-US" sz="2000" i="1" dirty="0"/>
              <a:t>There are variants of TREC</a:t>
            </a:r>
          </a:p>
          <a:p>
            <a:pPr lvl="1">
              <a:lnSpc>
                <a:spcPct val="80000"/>
              </a:lnSpc>
            </a:pPr>
            <a:r>
              <a:rPr lang="en-US" sz="2000" i="1" dirty="0"/>
              <a:t>TREC for bio-informatics; TREC for collection selection etc</a:t>
            </a:r>
          </a:p>
          <a:p>
            <a:pPr lvl="2">
              <a:lnSpc>
                <a:spcPct val="80000"/>
              </a:lnSpc>
            </a:pPr>
            <a:r>
              <a:rPr lang="en-US" sz="1800" i="1" dirty="0"/>
              <a:t>Very benchmark driven….</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ChangeArrowheads="1"/>
          </p:cNvSpPr>
          <p:nvPr/>
        </p:nvSpPr>
        <p:spPr bwMode="auto">
          <a:xfrm>
            <a:off x="990600" y="152400"/>
            <a:ext cx="6858000" cy="685800"/>
          </a:xfrm>
          <a:prstGeom prst="rect">
            <a:avLst/>
          </a:prstGeom>
          <a:noFill/>
          <a:ln w="9525">
            <a:noFill/>
            <a:miter lim="800000"/>
            <a:headEnd/>
            <a:tailEnd/>
          </a:ln>
          <a:effectLst/>
        </p:spPr>
        <p:txBody>
          <a:bodyPr lIns="92075" tIns="46038" rIns="92075" bIns="46038" anchor="ctr"/>
          <a:lstStyle/>
          <a:p>
            <a:pPr algn="ctr">
              <a:lnSpc>
                <a:spcPct val="70000"/>
              </a:lnSpc>
            </a:pPr>
            <a:r>
              <a:rPr kumimoji="1" lang="pt-BR" sz="3600" b="1">
                <a:solidFill>
                  <a:schemeClr val="tx2"/>
                </a:solidFill>
                <a:latin typeface="Arial Narrow" pitchFamily="34" charset="0"/>
              </a:rPr>
              <a:t>The Vector Model:Summary</a:t>
            </a:r>
            <a:endParaRPr kumimoji="1" lang="pt-BR" sz="4800" b="1">
              <a:solidFill>
                <a:schemeClr val="tx2"/>
              </a:solidFill>
              <a:latin typeface="Arial Narrow" pitchFamily="34" charset="0"/>
            </a:endParaRPr>
          </a:p>
        </p:txBody>
      </p:sp>
      <p:sp>
        <p:nvSpPr>
          <p:cNvPr id="185347" name="Rectangle 3"/>
          <p:cNvSpPr>
            <a:spLocks noChangeArrowheads="1"/>
          </p:cNvSpPr>
          <p:nvPr/>
        </p:nvSpPr>
        <p:spPr bwMode="auto">
          <a:xfrm>
            <a:off x="0" y="914400"/>
            <a:ext cx="9144000" cy="4114800"/>
          </a:xfrm>
          <a:prstGeom prst="rect">
            <a:avLst/>
          </a:prstGeom>
          <a:noFill/>
          <a:ln w="9525">
            <a:noFill/>
            <a:miter lim="800000"/>
            <a:headEnd/>
            <a:tailEnd/>
          </a:ln>
          <a:effectLst/>
        </p:spPr>
        <p:txBody>
          <a:bodyPr lIns="92075" tIns="46038" rIns="92075" bIns="46038"/>
          <a:lstStyle/>
          <a:p>
            <a:pPr marL="342900" indent="-342900">
              <a:spcBef>
                <a:spcPct val="20000"/>
              </a:spcBef>
              <a:buClr>
                <a:schemeClr val="hlink"/>
              </a:buClr>
              <a:buSzPct val="50000"/>
              <a:buFont typeface="Monotype Sorts" pitchFamily="2" charset="2"/>
              <a:buChar char="n"/>
            </a:pPr>
            <a:r>
              <a:rPr kumimoji="1" lang="pt-BR">
                <a:latin typeface="Arial" charset="0"/>
                <a:sym typeface="Symbol" pitchFamily="18" charset="2"/>
              </a:rPr>
              <a:t>The vector model with  </a:t>
            </a:r>
            <a:r>
              <a:rPr kumimoji="1" lang="pt-BR" i="1">
                <a:latin typeface="Arial" charset="0"/>
                <a:sym typeface="Symbol" pitchFamily="18" charset="2"/>
              </a:rPr>
              <a:t>tf-idf  </a:t>
            </a:r>
            <a:r>
              <a:rPr kumimoji="1" lang="pt-BR">
                <a:latin typeface="Arial" charset="0"/>
                <a:sym typeface="Symbol" pitchFamily="18" charset="2"/>
              </a:rPr>
              <a:t>weights is a good ranking strategy with general collections</a:t>
            </a:r>
            <a:r>
              <a:rPr kumimoji="1" lang="pt-BR" i="1">
                <a:latin typeface="Arial" charset="0"/>
                <a:sym typeface="Symbol" pitchFamily="18" charset="2"/>
              </a:rPr>
              <a:t>	</a:t>
            </a:r>
          </a:p>
          <a:p>
            <a:pPr marL="742950" lvl="1" indent="-285750">
              <a:spcBef>
                <a:spcPct val="20000"/>
              </a:spcBef>
              <a:buClr>
                <a:schemeClr val="tx2"/>
              </a:buClr>
              <a:buSzPct val="75000"/>
              <a:buFont typeface="Monotype Sorts" pitchFamily="2" charset="2"/>
              <a:buChar char="u"/>
            </a:pPr>
            <a:r>
              <a:rPr kumimoji="1" lang="pt-BR">
                <a:latin typeface="Arial" charset="0"/>
                <a:sym typeface="Symbol" pitchFamily="18" charset="2"/>
              </a:rPr>
              <a:t>The vector model is usually as good as the known ranking alternatives. It is also simple and fast to compute.</a:t>
            </a:r>
            <a:endParaRPr kumimoji="1" lang="pt-BR" i="1">
              <a:latin typeface="Arial" charset="0"/>
              <a:sym typeface="Symbol" pitchFamily="18" charset="2"/>
            </a:endParaRPr>
          </a:p>
          <a:p>
            <a:pPr marL="342900" indent="-342900">
              <a:spcBef>
                <a:spcPct val="20000"/>
              </a:spcBef>
              <a:buClr>
                <a:schemeClr val="hlink"/>
              </a:buClr>
              <a:buSzPct val="50000"/>
              <a:buFont typeface="Monotype Sorts" pitchFamily="2" charset="2"/>
              <a:buChar char="n"/>
            </a:pPr>
            <a:r>
              <a:rPr kumimoji="1" lang="pt-BR">
                <a:latin typeface="Arial" charset="0"/>
                <a:sym typeface="Symbol" pitchFamily="18" charset="2"/>
              </a:rPr>
              <a:t>Advantages:</a:t>
            </a:r>
          </a:p>
          <a:p>
            <a:pPr marL="742950" lvl="1" indent="-285750">
              <a:spcBef>
                <a:spcPct val="20000"/>
              </a:spcBef>
              <a:buClr>
                <a:schemeClr val="tx2"/>
              </a:buClr>
              <a:buSzPct val="75000"/>
              <a:buFont typeface="Monotype Sorts" pitchFamily="2" charset="2"/>
              <a:buChar char="u"/>
            </a:pPr>
            <a:r>
              <a:rPr kumimoji="1" lang="pt-BR">
                <a:latin typeface="Arial" charset="0"/>
                <a:sym typeface="Symbol" pitchFamily="18" charset="2"/>
              </a:rPr>
              <a:t>term-weighting improves quality of the answer set</a:t>
            </a:r>
          </a:p>
          <a:p>
            <a:pPr marL="742950" lvl="1" indent="-285750">
              <a:spcBef>
                <a:spcPct val="20000"/>
              </a:spcBef>
              <a:buClr>
                <a:schemeClr val="tx2"/>
              </a:buClr>
              <a:buSzPct val="75000"/>
              <a:buFont typeface="Monotype Sorts" pitchFamily="2" charset="2"/>
              <a:buChar char="u"/>
            </a:pPr>
            <a:r>
              <a:rPr kumimoji="1" lang="pt-BR">
                <a:latin typeface="Arial" charset="0"/>
                <a:sym typeface="Symbol" pitchFamily="18" charset="2"/>
              </a:rPr>
              <a:t>partial matching allows retrieval of docs that approximate the query conditions</a:t>
            </a:r>
          </a:p>
          <a:p>
            <a:pPr marL="742950" lvl="1" indent="-285750">
              <a:spcBef>
                <a:spcPct val="20000"/>
              </a:spcBef>
              <a:buClr>
                <a:schemeClr val="tx2"/>
              </a:buClr>
              <a:buSzPct val="75000"/>
              <a:buFont typeface="Monotype Sorts" pitchFamily="2" charset="2"/>
              <a:buChar char="u"/>
            </a:pPr>
            <a:r>
              <a:rPr kumimoji="1" lang="pt-BR">
                <a:latin typeface="Arial" charset="0"/>
                <a:sym typeface="Symbol" pitchFamily="18" charset="2"/>
              </a:rPr>
              <a:t>cosine ranking formula sorts documents according to degree of similarity to the query</a:t>
            </a:r>
          </a:p>
          <a:p>
            <a:pPr marL="342900" indent="-342900">
              <a:spcBef>
                <a:spcPct val="20000"/>
              </a:spcBef>
              <a:buClr>
                <a:schemeClr val="hlink"/>
              </a:buClr>
              <a:buSzPct val="50000"/>
              <a:buFont typeface="Monotype Sorts" pitchFamily="2" charset="2"/>
              <a:buChar char="n"/>
            </a:pPr>
            <a:r>
              <a:rPr kumimoji="1" lang="pt-BR">
                <a:latin typeface="Arial" charset="0"/>
                <a:sym typeface="Symbol" pitchFamily="18" charset="2"/>
              </a:rPr>
              <a:t>Disadvantages:</a:t>
            </a:r>
          </a:p>
          <a:p>
            <a:pPr marL="742950" lvl="1" indent="-285750">
              <a:spcBef>
                <a:spcPct val="20000"/>
              </a:spcBef>
              <a:buClr>
                <a:schemeClr val="tx2"/>
              </a:buClr>
              <a:buSzPct val="75000"/>
              <a:buFont typeface="Monotype Sorts" pitchFamily="2" charset="2"/>
              <a:buChar char="u"/>
            </a:pPr>
            <a:r>
              <a:rPr kumimoji="1" lang="pt-BR">
                <a:latin typeface="Arial" charset="0"/>
                <a:sym typeface="Symbol" pitchFamily="18" charset="2"/>
              </a:rPr>
              <a:t>assumes independence of index terms</a:t>
            </a:r>
          </a:p>
          <a:p>
            <a:pPr marL="742950" lvl="1" indent="-285750">
              <a:spcBef>
                <a:spcPct val="20000"/>
              </a:spcBef>
              <a:buClr>
                <a:schemeClr val="tx2"/>
              </a:buClr>
              <a:buSzPct val="75000"/>
              <a:buFont typeface="Monotype Sorts" pitchFamily="2" charset="2"/>
              <a:buChar char="u"/>
            </a:pPr>
            <a:r>
              <a:rPr kumimoji="1" lang="pt-BR">
                <a:latin typeface="Arial" charset="0"/>
                <a:sym typeface="Symbol" pitchFamily="18" charset="2"/>
              </a:rPr>
              <a:t>Does not handle synonymy/polysemy</a:t>
            </a:r>
          </a:p>
          <a:p>
            <a:pPr marL="742950" lvl="1" indent="-285750">
              <a:spcBef>
                <a:spcPct val="20000"/>
              </a:spcBef>
              <a:buClr>
                <a:schemeClr val="tx2"/>
              </a:buClr>
              <a:buSzPct val="75000"/>
              <a:buFont typeface="Monotype Sorts" pitchFamily="2" charset="2"/>
              <a:buChar char="u"/>
            </a:pPr>
            <a:r>
              <a:rPr kumimoji="1" lang="pt-BR">
                <a:latin typeface="Arial" charset="0"/>
                <a:sym typeface="Symbol" pitchFamily="18" charset="2"/>
              </a:rPr>
              <a:t>Query weighting may not reflect user relevance criteria.</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427038"/>
            <a:ext cx="8456613" cy="1524000"/>
          </a:xfrm>
        </p:spPr>
        <p:txBody>
          <a:bodyPr/>
          <a:lstStyle/>
          <a:p>
            <a:r>
              <a:rPr lang="en-US" dirty="0" smtClean="0"/>
              <a:t>Next: Indexing/Retrieval</a:t>
            </a:r>
            <a:endParaRPr lang="en-US" dirty="0"/>
          </a:p>
        </p:txBody>
      </p:sp>
      <p:sp>
        <p:nvSpPr>
          <p:cNvPr id="3" name="Subtitle 2"/>
          <p:cNvSpPr>
            <a:spLocks noGrp="1"/>
          </p:cNvSpPr>
          <p:nvPr>
            <p:ph type="subTitle" sz="quarter" idx="1"/>
          </p:nvPr>
        </p:nvSpPr>
        <p:spPr/>
        <p:txBody>
          <a:bodyPr/>
          <a:lstStyle/>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990600" y="152400"/>
            <a:ext cx="6858000" cy="685800"/>
          </a:xfrm>
          <a:prstGeom prst="rect">
            <a:avLst/>
          </a:prstGeom>
          <a:noFill/>
          <a:ln w="9525">
            <a:noFill/>
            <a:miter lim="800000"/>
            <a:headEnd/>
            <a:tailEnd/>
          </a:ln>
          <a:effectLst/>
        </p:spPr>
        <p:txBody>
          <a:bodyPr lIns="92075" tIns="46038" rIns="92075" bIns="46038" anchor="ctr"/>
          <a:lstStyle/>
          <a:p>
            <a:pPr algn="ctr">
              <a:lnSpc>
                <a:spcPct val="70000"/>
              </a:lnSpc>
            </a:pPr>
            <a:r>
              <a:rPr kumimoji="1" lang="pt-BR" sz="3600" b="1">
                <a:solidFill>
                  <a:schemeClr val="tx2"/>
                </a:solidFill>
                <a:latin typeface="Arial Narrow" pitchFamily="34" charset="0"/>
              </a:rPr>
              <a:t>The Vector Model:Summary</a:t>
            </a:r>
            <a:endParaRPr kumimoji="1" lang="pt-BR" sz="4800" b="1">
              <a:solidFill>
                <a:schemeClr val="tx2"/>
              </a:solidFill>
              <a:latin typeface="Arial Narrow" pitchFamily="34" charset="0"/>
            </a:endParaRPr>
          </a:p>
        </p:txBody>
      </p:sp>
      <p:sp>
        <p:nvSpPr>
          <p:cNvPr id="198659" name="Rectangle 3"/>
          <p:cNvSpPr>
            <a:spLocks noChangeArrowheads="1"/>
          </p:cNvSpPr>
          <p:nvPr/>
        </p:nvSpPr>
        <p:spPr bwMode="auto">
          <a:xfrm>
            <a:off x="0" y="914400"/>
            <a:ext cx="9144000" cy="4114800"/>
          </a:xfrm>
          <a:prstGeom prst="rect">
            <a:avLst/>
          </a:prstGeom>
          <a:noFill/>
          <a:ln w="9525">
            <a:noFill/>
            <a:miter lim="800000"/>
            <a:headEnd/>
            <a:tailEnd/>
          </a:ln>
          <a:effectLst/>
        </p:spPr>
        <p:txBody>
          <a:bodyPr lIns="92075" tIns="46038" rIns="92075" bIns="46038"/>
          <a:lstStyle/>
          <a:p>
            <a:pPr marL="342900" indent="-342900">
              <a:spcBef>
                <a:spcPct val="20000"/>
              </a:spcBef>
              <a:buClr>
                <a:schemeClr val="hlink"/>
              </a:buClr>
              <a:buSzPct val="50000"/>
              <a:buFont typeface="Monotype Sorts" pitchFamily="2" charset="2"/>
              <a:buChar char="n"/>
            </a:pPr>
            <a:r>
              <a:rPr kumimoji="1" lang="pt-BR">
                <a:latin typeface="Arial" charset="0"/>
                <a:sym typeface="Symbol" pitchFamily="18" charset="2"/>
              </a:rPr>
              <a:t>The vector model with  </a:t>
            </a:r>
            <a:r>
              <a:rPr kumimoji="1" lang="pt-BR" i="1">
                <a:latin typeface="Arial" charset="0"/>
                <a:sym typeface="Symbol" pitchFamily="18" charset="2"/>
              </a:rPr>
              <a:t>tf-idf  </a:t>
            </a:r>
            <a:r>
              <a:rPr kumimoji="1" lang="pt-BR">
                <a:latin typeface="Arial" charset="0"/>
                <a:sym typeface="Symbol" pitchFamily="18" charset="2"/>
              </a:rPr>
              <a:t>weights is a good ranking strategy with general collections</a:t>
            </a:r>
            <a:r>
              <a:rPr kumimoji="1" lang="pt-BR" i="1">
                <a:latin typeface="Arial" charset="0"/>
                <a:sym typeface="Symbol" pitchFamily="18" charset="2"/>
              </a:rPr>
              <a:t>	</a:t>
            </a:r>
          </a:p>
          <a:p>
            <a:pPr marL="742950" lvl="1" indent="-285750">
              <a:spcBef>
                <a:spcPct val="20000"/>
              </a:spcBef>
              <a:buClr>
                <a:schemeClr val="tx2"/>
              </a:buClr>
              <a:buSzPct val="75000"/>
              <a:buFont typeface="Monotype Sorts" pitchFamily="2" charset="2"/>
              <a:buChar char="u"/>
            </a:pPr>
            <a:r>
              <a:rPr kumimoji="1" lang="pt-BR">
                <a:latin typeface="Arial" charset="0"/>
                <a:sym typeface="Symbol" pitchFamily="18" charset="2"/>
              </a:rPr>
              <a:t>The vector model is usually as good as the known ranking alternatives. It is also simple and fast to compute.</a:t>
            </a:r>
            <a:endParaRPr kumimoji="1" lang="pt-BR" i="1">
              <a:latin typeface="Arial" charset="0"/>
              <a:sym typeface="Symbol" pitchFamily="18" charset="2"/>
            </a:endParaRPr>
          </a:p>
          <a:p>
            <a:pPr marL="342900" indent="-342900">
              <a:spcBef>
                <a:spcPct val="20000"/>
              </a:spcBef>
              <a:buClr>
                <a:schemeClr val="hlink"/>
              </a:buClr>
              <a:buSzPct val="50000"/>
              <a:buFont typeface="Monotype Sorts" pitchFamily="2" charset="2"/>
              <a:buChar char="n"/>
            </a:pPr>
            <a:r>
              <a:rPr kumimoji="1" lang="pt-BR">
                <a:latin typeface="Arial" charset="0"/>
                <a:sym typeface="Symbol" pitchFamily="18" charset="2"/>
              </a:rPr>
              <a:t>Advantages:</a:t>
            </a:r>
          </a:p>
          <a:p>
            <a:pPr marL="742950" lvl="1" indent="-285750">
              <a:spcBef>
                <a:spcPct val="20000"/>
              </a:spcBef>
              <a:buClr>
                <a:schemeClr val="tx2"/>
              </a:buClr>
              <a:buSzPct val="75000"/>
              <a:buFont typeface="Monotype Sorts" pitchFamily="2" charset="2"/>
              <a:buChar char="u"/>
            </a:pPr>
            <a:r>
              <a:rPr kumimoji="1" lang="pt-BR">
                <a:latin typeface="Arial" charset="0"/>
                <a:sym typeface="Symbol" pitchFamily="18" charset="2"/>
              </a:rPr>
              <a:t>term-weighting improves quality of the answer set</a:t>
            </a:r>
          </a:p>
          <a:p>
            <a:pPr marL="742950" lvl="1" indent="-285750">
              <a:spcBef>
                <a:spcPct val="20000"/>
              </a:spcBef>
              <a:buClr>
                <a:schemeClr val="tx2"/>
              </a:buClr>
              <a:buSzPct val="75000"/>
              <a:buFont typeface="Monotype Sorts" pitchFamily="2" charset="2"/>
              <a:buChar char="u"/>
            </a:pPr>
            <a:r>
              <a:rPr kumimoji="1" lang="pt-BR">
                <a:latin typeface="Arial" charset="0"/>
                <a:sym typeface="Symbol" pitchFamily="18" charset="2"/>
              </a:rPr>
              <a:t>partial matching allows retrieval of docs that approximate the query conditions</a:t>
            </a:r>
          </a:p>
          <a:p>
            <a:pPr marL="742950" lvl="1" indent="-285750">
              <a:spcBef>
                <a:spcPct val="20000"/>
              </a:spcBef>
              <a:buClr>
                <a:schemeClr val="tx2"/>
              </a:buClr>
              <a:buSzPct val="75000"/>
              <a:buFont typeface="Monotype Sorts" pitchFamily="2" charset="2"/>
              <a:buChar char="u"/>
            </a:pPr>
            <a:r>
              <a:rPr kumimoji="1" lang="pt-BR">
                <a:latin typeface="Arial" charset="0"/>
                <a:sym typeface="Symbol" pitchFamily="18" charset="2"/>
              </a:rPr>
              <a:t>cosine ranking formula sorts documents according to degree of similarity to the query</a:t>
            </a:r>
          </a:p>
          <a:p>
            <a:pPr marL="342900" indent="-342900">
              <a:spcBef>
                <a:spcPct val="20000"/>
              </a:spcBef>
              <a:buClr>
                <a:schemeClr val="hlink"/>
              </a:buClr>
              <a:buSzPct val="50000"/>
              <a:buFont typeface="Monotype Sorts" pitchFamily="2" charset="2"/>
              <a:buChar char="n"/>
            </a:pPr>
            <a:r>
              <a:rPr kumimoji="1" lang="pt-BR">
                <a:latin typeface="Arial" charset="0"/>
                <a:sym typeface="Symbol" pitchFamily="18" charset="2"/>
              </a:rPr>
              <a:t>Disadvantages:</a:t>
            </a:r>
          </a:p>
          <a:p>
            <a:pPr marL="742950" lvl="1" indent="-285750">
              <a:spcBef>
                <a:spcPct val="20000"/>
              </a:spcBef>
              <a:buClr>
                <a:schemeClr val="tx2"/>
              </a:buClr>
              <a:buSzPct val="75000"/>
              <a:buFont typeface="Monotype Sorts" pitchFamily="2" charset="2"/>
              <a:buChar char="u"/>
            </a:pPr>
            <a:r>
              <a:rPr kumimoji="1" lang="pt-BR">
                <a:latin typeface="Arial" charset="0"/>
                <a:sym typeface="Symbol" pitchFamily="18" charset="2"/>
              </a:rPr>
              <a:t>assumes independence of index terms</a:t>
            </a:r>
          </a:p>
          <a:p>
            <a:pPr marL="742950" lvl="1" indent="-285750">
              <a:spcBef>
                <a:spcPct val="20000"/>
              </a:spcBef>
              <a:buClr>
                <a:schemeClr val="tx2"/>
              </a:buClr>
              <a:buSzPct val="75000"/>
              <a:buFont typeface="Monotype Sorts" pitchFamily="2" charset="2"/>
              <a:buChar char="u"/>
            </a:pPr>
            <a:r>
              <a:rPr kumimoji="1" lang="pt-BR">
                <a:latin typeface="Arial" charset="0"/>
                <a:sym typeface="Symbol" pitchFamily="18" charset="2"/>
              </a:rPr>
              <a:t>Does not handle synonymy/polysemy</a:t>
            </a:r>
          </a:p>
          <a:p>
            <a:pPr marL="742950" lvl="1" indent="-285750">
              <a:spcBef>
                <a:spcPct val="20000"/>
              </a:spcBef>
              <a:buClr>
                <a:schemeClr val="tx2"/>
              </a:buClr>
              <a:buSzPct val="75000"/>
              <a:buFont typeface="Monotype Sorts" pitchFamily="2" charset="2"/>
              <a:buChar char="u"/>
            </a:pPr>
            <a:r>
              <a:rPr kumimoji="1" lang="pt-BR">
                <a:latin typeface="Arial" charset="0"/>
                <a:sym typeface="Symbol" pitchFamily="18" charset="2"/>
              </a:rPr>
              <a:t>Query weighting may not reflect user relevance criteria.</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228600" y="381000"/>
            <a:ext cx="8686800" cy="838200"/>
          </a:xfrm>
        </p:spPr>
        <p:txBody>
          <a:bodyPr/>
          <a:lstStyle/>
          <a:p>
            <a:pPr>
              <a:lnSpc>
                <a:spcPct val="120000"/>
              </a:lnSpc>
            </a:pPr>
            <a:r>
              <a:rPr lang="en-US" sz="4000" b="0"/>
              <a:t>So many ways things can go wrong…</a:t>
            </a:r>
          </a:p>
        </p:txBody>
      </p:sp>
      <p:sp>
        <p:nvSpPr>
          <p:cNvPr id="199683" name="Rectangle 3"/>
          <p:cNvSpPr>
            <a:spLocks noGrp="1" noChangeArrowheads="1"/>
          </p:cNvSpPr>
          <p:nvPr>
            <p:ph type="body" idx="1"/>
          </p:nvPr>
        </p:nvSpPr>
        <p:spPr>
          <a:xfrm>
            <a:off x="228600" y="1600200"/>
            <a:ext cx="6019800" cy="5029200"/>
          </a:xfrm>
        </p:spPr>
        <p:txBody>
          <a:bodyPr/>
          <a:lstStyle/>
          <a:p>
            <a:pPr marL="609600" indent="-609600">
              <a:lnSpc>
                <a:spcPct val="110000"/>
              </a:lnSpc>
              <a:buFont typeface="Monotype Sorts" pitchFamily="2" charset="2"/>
              <a:buNone/>
            </a:pPr>
            <a:r>
              <a:rPr lang="en-US" sz="2000" b="1"/>
              <a:t>Reasons that ideal effectiveness hard to achieve:</a:t>
            </a:r>
          </a:p>
          <a:p>
            <a:pPr marL="609600" indent="-609600">
              <a:lnSpc>
                <a:spcPct val="110000"/>
              </a:lnSpc>
              <a:buFontTx/>
              <a:buAutoNum type="arabicPeriod"/>
            </a:pPr>
            <a:r>
              <a:rPr lang="en-US" sz="2000" b="1"/>
              <a:t>Document representation loses information.</a:t>
            </a:r>
          </a:p>
          <a:p>
            <a:pPr marL="609600" indent="-609600">
              <a:lnSpc>
                <a:spcPct val="110000"/>
              </a:lnSpc>
              <a:buFontTx/>
              <a:buAutoNum type="arabicPeriod"/>
            </a:pPr>
            <a:r>
              <a:rPr lang="en-US" sz="2000" b="1"/>
              <a:t>Users’ inability to describe queries precisely.</a:t>
            </a:r>
          </a:p>
          <a:p>
            <a:pPr marL="609600" indent="-609600">
              <a:lnSpc>
                <a:spcPct val="110000"/>
              </a:lnSpc>
              <a:buFontTx/>
              <a:buAutoNum type="arabicPeriod"/>
            </a:pPr>
            <a:r>
              <a:rPr lang="en-US" sz="2000" b="1"/>
              <a:t>Similarity function used not be good enough.</a:t>
            </a:r>
          </a:p>
          <a:p>
            <a:pPr marL="609600" indent="-609600">
              <a:lnSpc>
                <a:spcPct val="110000"/>
              </a:lnSpc>
              <a:buFontTx/>
              <a:buAutoNum type="arabicPeriod"/>
            </a:pPr>
            <a:r>
              <a:rPr lang="en-US" sz="2000" b="1"/>
              <a:t>Importance/weight of a term in representing a document and query may be inaccurate </a:t>
            </a:r>
          </a:p>
          <a:p>
            <a:pPr marL="609600" indent="-609600">
              <a:lnSpc>
                <a:spcPct val="110000"/>
              </a:lnSpc>
              <a:buFontTx/>
              <a:buAutoNum type="arabicPeriod"/>
            </a:pPr>
            <a:r>
              <a:rPr lang="en-US" sz="2000" b="1"/>
              <a:t>Same term may have multiple meanings and different terms may have similar meanings.</a:t>
            </a:r>
          </a:p>
        </p:txBody>
      </p:sp>
      <p:sp>
        <p:nvSpPr>
          <p:cNvPr id="199684" name="AutoShape 4"/>
          <p:cNvSpPr>
            <a:spLocks noChangeArrowheads="1"/>
          </p:cNvSpPr>
          <p:nvPr/>
        </p:nvSpPr>
        <p:spPr bwMode="auto">
          <a:xfrm>
            <a:off x="5410200" y="4191000"/>
            <a:ext cx="3276600" cy="838200"/>
          </a:xfrm>
          <a:prstGeom prst="wedgeRoundRectCallout">
            <a:avLst>
              <a:gd name="adj1" fmla="val -57847"/>
              <a:gd name="adj2" fmla="val 64583"/>
              <a:gd name="adj3" fmla="val 16667"/>
            </a:avLst>
          </a:prstGeom>
          <a:solidFill>
            <a:schemeClr val="accent1"/>
          </a:solidFill>
          <a:ln w="9525">
            <a:solidFill>
              <a:schemeClr val="tx1"/>
            </a:solidFill>
            <a:miter lim="800000"/>
            <a:headEnd/>
            <a:tailEnd/>
          </a:ln>
          <a:effectLst/>
        </p:spPr>
        <p:txBody>
          <a:bodyPr/>
          <a:lstStyle/>
          <a:p>
            <a:pPr algn="ctr"/>
            <a:r>
              <a:rPr lang="en-US"/>
              <a:t>Query expansion</a:t>
            </a:r>
          </a:p>
          <a:p>
            <a:pPr algn="ctr"/>
            <a:r>
              <a:rPr lang="en-US"/>
              <a:t>Relevance feedback</a:t>
            </a:r>
          </a:p>
        </p:txBody>
      </p:sp>
      <p:sp>
        <p:nvSpPr>
          <p:cNvPr id="199685" name="AutoShape 5"/>
          <p:cNvSpPr>
            <a:spLocks noChangeArrowheads="1"/>
          </p:cNvSpPr>
          <p:nvPr/>
        </p:nvSpPr>
        <p:spPr bwMode="auto">
          <a:xfrm>
            <a:off x="5715000" y="5334000"/>
            <a:ext cx="3276600" cy="838200"/>
          </a:xfrm>
          <a:prstGeom prst="wedgeRoundRectCallout">
            <a:avLst>
              <a:gd name="adj1" fmla="val -57847"/>
              <a:gd name="adj2" fmla="val 64583"/>
              <a:gd name="adj3" fmla="val 16667"/>
            </a:avLst>
          </a:prstGeom>
          <a:solidFill>
            <a:schemeClr val="accent1"/>
          </a:solidFill>
          <a:ln w="9525">
            <a:solidFill>
              <a:schemeClr val="tx1"/>
            </a:solidFill>
            <a:miter lim="800000"/>
            <a:headEnd/>
            <a:tailEnd/>
          </a:ln>
          <a:effectLst/>
        </p:spPr>
        <p:txBody>
          <a:bodyPr/>
          <a:lstStyle/>
          <a:p>
            <a:pPr algn="ctr"/>
            <a:r>
              <a:rPr lang="en-US"/>
              <a:t>LSI</a:t>
            </a:r>
          </a:p>
          <a:p>
            <a:pPr algn="ctr"/>
            <a:r>
              <a:rPr lang="en-US"/>
              <a:t>Co-occurrence analysis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9684"/>
                                        </p:tgtEl>
                                        <p:attrNameLst>
                                          <p:attrName>style.visibility</p:attrName>
                                        </p:attrNameLst>
                                      </p:cBhvr>
                                      <p:to>
                                        <p:strVal val="visible"/>
                                      </p:to>
                                    </p:set>
                                    <p:anim calcmode="lin" valueType="num">
                                      <p:cBhvr additive="base">
                                        <p:cTn id="7" dur="500" fill="hold"/>
                                        <p:tgtEl>
                                          <p:spTgt spid="199684"/>
                                        </p:tgtEl>
                                        <p:attrNameLst>
                                          <p:attrName>ppt_x</p:attrName>
                                        </p:attrNameLst>
                                      </p:cBhvr>
                                      <p:tavLst>
                                        <p:tav tm="0">
                                          <p:val>
                                            <p:strVal val="0-#ppt_w/2"/>
                                          </p:val>
                                        </p:tav>
                                        <p:tav tm="100000">
                                          <p:val>
                                            <p:strVal val="#ppt_x"/>
                                          </p:val>
                                        </p:tav>
                                      </p:tavLst>
                                    </p:anim>
                                    <p:anim calcmode="lin" valueType="num">
                                      <p:cBhvr additive="base">
                                        <p:cTn id="8" dur="500" fill="hold"/>
                                        <p:tgtEl>
                                          <p:spTgt spid="1996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9685"/>
                                        </p:tgtEl>
                                        <p:attrNameLst>
                                          <p:attrName>style.visibility</p:attrName>
                                        </p:attrNameLst>
                                      </p:cBhvr>
                                      <p:to>
                                        <p:strVal val="visible"/>
                                      </p:to>
                                    </p:set>
                                    <p:anim calcmode="lin" valueType="num">
                                      <p:cBhvr additive="base">
                                        <p:cTn id="13" dur="500" fill="hold"/>
                                        <p:tgtEl>
                                          <p:spTgt spid="199685"/>
                                        </p:tgtEl>
                                        <p:attrNameLst>
                                          <p:attrName>ppt_x</p:attrName>
                                        </p:attrNameLst>
                                      </p:cBhvr>
                                      <p:tavLst>
                                        <p:tav tm="0">
                                          <p:val>
                                            <p:strVal val="0-#ppt_w/2"/>
                                          </p:val>
                                        </p:tav>
                                        <p:tav tm="100000">
                                          <p:val>
                                            <p:strVal val="#ppt_x"/>
                                          </p:val>
                                        </p:tav>
                                      </p:tavLst>
                                    </p:anim>
                                    <p:anim calcmode="lin" valueType="num">
                                      <p:cBhvr additive="base">
                                        <p:cTn id="14" dur="500" fill="hold"/>
                                        <p:tgtEl>
                                          <p:spTgt spid="1996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4" grpId="0" animBg="1" autoUpdateAnimBg="0"/>
      <p:bldP spid="199685" grpId="0"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p:txBody>
          <a:bodyPr/>
          <a:lstStyle/>
          <a:p>
            <a:r>
              <a:rPr lang="en-US" sz="4400"/>
              <a:t>Making the document representation less lossy..</a:t>
            </a:r>
          </a:p>
        </p:txBody>
      </p:sp>
      <p:sp>
        <p:nvSpPr>
          <p:cNvPr id="445443" name="Rectangle 3"/>
          <p:cNvSpPr>
            <a:spLocks noGrp="1" noChangeArrowheads="1"/>
          </p:cNvSpPr>
          <p:nvPr>
            <p:ph type="body" idx="1"/>
          </p:nvPr>
        </p:nvSpPr>
        <p:spPr>
          <a:xfrm>
            <a:off x="2819400" y="1981200"/>
            <a:ext cx="6096000" cy="4343400"/>
          </a:xfrm>
        </p:spPr>
        <p:txBody>
          <a:bodyPr/>
          <a:lstStyle/>
          <a:p>
            <a:pPr>
              <a:lnSpc>
                <a:spcPct val="80000"/>
              </a:lnSpc>
            </a:pPr>
            <a:r>
              <a:rPr lang="en-US" sz="1800"/>
              <a:t>Considering documents as bag of words is probably too coarse</a:t>
            </a:r>
          </a:p>
          <a:p>
            <a:pPr lvl="1">
              <a:lnSpc>
                <a:spcPct val="80000"/>
              </a:lnSpc>
            </a:pPr>
            <a:r>
              <a:rPr lang="en-US" sz="1700"/>
              <a:t>Hey—it is less coarse than thinking of them as bag of letters </a:t>
            </a:r>
            <a:r>
              <a:rPr lang="en-US" sz="1700">
                <a:sym typeface="Wingdings" pitchFamily="2" charset="2"/>
              </a:rPr>
              <a:t></a:t>
            </a:r>
          </a:p>
          <a:p>
            <a:pPr lvl="1">
              <a:lnSpc>
                <a:spcPct val="80000"/>
              </a:lnSpc>
            </a:pPr>
            <a:r>
              <a:rPr lang="en-US" sz="1700"/>
              <a:t>One idea is to consider documents as strings..</a:t>
            </a:r>
          </a:p>
          <a:p>
            <a:pPr lvl="2">
              <a:lnSpc>
                <a:spcPct val="80000"/>
              </a:lnSpc>
            </a:pPr>
            <a:r>
              <a:rPr lang="en-US" sz="1600"/>
              <a:t>Strings of letters?</a:t>
            </a:r>
          </a:p>
          <a:p>
            <a:pPr lvl="3">
              <a:lnSpc>
                <a:spcPct val="80000"/>
              </a:lnSpc>
            </a:pPr>
            <a:r>
              <a:rPr lang="en-US" sz="1400"/>
              <a:t>But then you get stuck too closely with the low-level details/distinctions </a:t>
            </a:r>
          </a:p>
          <a:p>
            <a:pPr lvl="2">
              <a:lnSpc>
                <a:spcPct val="80000"/>
              </a:lnSpc>
            </a:pPr>
            <a:r>
              <a:rPr lang="en-US" sz="1600"/>
              <a:t>Strings of words?</a:t>
            </a:r>
          </a:p>
          <a:p>
            <a:pPr lvl="3">
              <a:lnSpc>
                <a:spcPct val="80000"/>
              </a:lnSpc>
            </a:pPr>
            <a:r>
              <a:rPr lang="en-US" sz="1400"/>
              <a:t>Less stuck with low-level details, but still too costly..</a:t>
            </a:r>
          </a:p>
          <a:p>
            <a:pPr lvl="1">
              <a:lnSpc>
                <a:spcPct val="80000"/>
              </a:lnSpc>
            </a:pPr>
            <a:r>
              <a:rPr lang="en-US" sz="1700"/>
              <a:t>A middle ground is to consider documents as bags of shingles</a:t>
            </a:r>
          </a:p>
          <a:p>
            <a:pPr lvl="2">
              <a:lnSpc>
                <a:spcPct val="80000"/>
              </a:lnSpc>
            </a:pPr>
            <a:r>
              <a:rPr lang="en-US" sz="1600"/>
              <a:t>A k-shingle is set of k contiguous words extracted by sliding a k-size window over the document.</a:t>
            </a:r>
          </a:p>
          <a:p>
            <a:pPr lvl="1">
              <a:lnSpc>
                <a:spcPct val="80000"/>
              </a:lnSpc>
            </a:pPr>
            <a:r>
              <a:rPr lang="en-US" sz="1700"/>
              <a:t>..a cheaper version of this idea is do “adaptive” detection of frequently appearing shingles</a:t>
            </a:r>
          </a:p>
          <a:p>
            <a:pPr lvl="2">
              <a:lnSpc>
                <a:spcPct val="80000"/>
              </a:lnSpc>
            </a:pPr>
            <a:r>
              <a:rPr lang="en-US" sz="1600"/>
              <a:t>E.g. Noun-phrase detection (computer-science will be considered a new word distinct from “computer” and “science”)</a:t>
            </a:r>
          </a:p>
          <a:p>
            <a:pPr lvl="2">
              <a:lnSpc>
                <a:spcPct val="80000"/>
              </a:lnSpc>
            </a:pPr>
            <a:endParaRPr lang="en-US" sz="160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p:txBody>
          <a:bodyPr/>
          <a:lstStyle/>
          <a:p>
            <a:r>
              <a:rPr lang="en-US" sz="4400"/>
              <a:t>Digression:Plagiarism detection using similarity metrcs</a:t>
            </a:r>
          </a:p>
        </p:txBody>
      </p:sp>
      <p:sp>
        <p:nvSpPr>
          <p:cNvPr id="455683" name="Rectangle 3"/>
          <p:cNvSpPr>
            <a:spLocks noGrp="1" noChangeArrowheads="1"/>
          </p:cNvSpPr>
          <p:nvPr>
            <p:ph type="body" idx="1"/>
          </p:nvPr>
        </p:nvSpPr>
        <p:spPr>
          <a:xfrm>
            <a:off x="2819400" y="1981200"/>
            <a:ext cx="6096000" cy="4572000"/>
          </a:xfrm>
        </p:spPr>
        <p:txBody>
          <a:bodyPr/>
          <a:lstStyle/>
          <a:p>
            <a:pPr>
              <a:lnSpc>
                <a:spcPct val="80000"/>
              </a:lnSpc>
            </a:pPr>
            <a:r>
              <a:rPr lang="en-US" sz="1800"/>
              <a:t>Will bag similarity be sufficient for plagiarism detection..? </a:t>
            </a:r>
          </a:p>
          <a:p>
            <a:pPr lvl="1">
              <a:lnSpc>
                <a:spcPct val="80000"/>
              </a:lnSpc>
            </a:pPr>
            <a:r>
              <a:rPr lang="en-US" sz="1700"/>
              <a:t>No. Students will be accused of plagiarism just because they have similar (impoverished) vocabulary as the other students</a:t>
            </a:r>
          </a:p>
          <a:p>
            <a:pPr>
              <a:lnSpc>
                <a:spcPct val="80000"/>
              </a:lnSpc>
            </a:pPr>
            <a:r>
              <a:rPr lang="en-US" sz="1800"/>
              <a:t>How about string similarity/identicality</a:t>
            </a:r>
          </a:p>
          <a:p>
            <a:pPr lvl="1">
              <a:lnSpc>
                <a:spcPct val="80000"/>
              </a:lnSpc>
            </a:pPr>
            <a:r>
              <a:rPr lang="en-US" sz="1700"/>
              <a:t>No. Teachers will miss plagiarised essays just because a couple of padding sentences are thrown in…</a:t>
            </a:r>
          </a:p>
          <a:p>
            <a:pPr>
              <a:lnSpc>
                <a:spcPct val="80000"/>
              </a:lnSpc>
            </a:pPr>
            <a:r>
              <a:rPr lang="en-US" sz="1800"/>
              <a:t>A middle ground:</a:t>
            </a:r>
          </a:p>
          <a:p>
            <a:pPr lvl="1">
              <a:lnSpc>
                <a:spcPct val="80000"/>
              </a:lnSpc>
            </a:pPr>
            <a:r>
              <a:rPr lang="en-US" sz="1700"/>
              <a:t>Similarity over bag of shingles..</a:t>
            </a:r>
          </a:p>
          <a:p>
            <a:pPr lvl="2">
              <a:lnSpc>
                <a:spcPct val="80000"/>
              </a:lnSpc>
            </a:pPr>
            <a:r>
              <a:rPr lang="en-US" sz="1600"/>
              <a:t>A k-shingle is set of k contiguous words extracted by sliding a k-size window over the document.</a:t>
            </a:r>
          </a:p>
          <a:p>
            <a:pPr lvl="3">
              <a:lnSpc>
                <a:spcPct val="80000"/>
              </a:lnSpc>
            </a:pPr>
            <a:r>
              <a:rPr lang="en-US" sz="1400"/>
              <a:t>A plagiarized document may have many of the shingles of the  original document but re-arranged</a:t>
            </a:r>
          </a:p>
          <a:p>
            <a:pPr lvl="3">
              <a:lnSpc>
                <a:spcPct val="80000"/>
              </a:lnSpc>
            </a:pPr>
            <a:r>
              <a:rPr lang="en-US" sz="1400"/>
              <a:t>See http://www-db.stanford.edu/~shiva/Pubs/DlMag/dlmag.html </a:t>
            </a:r>
          </a:p>
          <a:p>
            <a:pPr lvl="2">
              <a:lnSpc>
                <a:spcPct val="80000"/>
              </a:lnSpc>
            </a:pPr>
            <a:r>
              <a:rPr lang="en-US" sz="1600"/>
              <a:t>Too costly for normal retrieval since there are many more shingles than there are words!</a:t>
            </a:r>
          </a:p>
          <a:p>
            <a:pPr lvl="2">
              <a:lnSpc>
                <a:spcPct val="80000"/>
              </a:lnSpc>
            </a:pPr>
            <a:endParaRPr lang="en-US" sz="1600"/>
          </a:p>
          <a:p>
            <a:pPr lvl="2">
              <a:lnSpc>
                <a:spcPct val="80000"/>
              </a:lnSpc>
              <a:buFont typeface="Monotype Sorts" pitchFamily="2" charset="2"/>
              <a:buNone/>
            </a:pPr>
            <a:endParaRPr lang="en-US" sz="1600"/>
          </a:p>
          <a:p>
            <a:pPr>
              <a:lnSpc>
                <a:spcPct val="80000"/>
              </a:lnSpc>
            </a:pPr>
            <a:endParaRPr lang="en-US" sz="1800"/>
          </a:p>
          <a:p>
            <a:pPr>
              <a:lnSpc>
                <a:spcPct val="80000"/>
              </a:lnSpc>
            </a:pPr>
            <a:endParaRPr lang="en-US" sz="1800"/>
          </a:p>
        </p:txBody>
      </p:sp>
      <p:sp>
        <p:nvSpPr>
          <p:cNvPr id="455684" name="Text Box 4"/>
          <p:cNvSpPr txBox="1">
            <a:spLocks noChangeArrowheads="1"/>
          </p:cNvSpPr>
          <p:nvPr/>
        </p:nvSpPr>
        <p:spPr bwMode="auto">
          <a:xfrm>
            <a:off x="304800" y="2362200"/>
            <a:ext cx="2520950" cy="3921125"/>
          </a:xfrm>
          <a:prstGeom prst="rect">
            <a:avLst/>
          </a:prstGeom>
          <a:solidFill>
            <a:srgbClr val="CC99FF"/>
          </a:solidFill>
          <a:ln w="9525">
            <a:noFill/>
            <a:miter lim="800000"/>
            <a:headEnd/>
            <a:tailEnd/>
          </a:ln>
          <a:effectLst/>
        </p:spPr>
        <p:txBody>
          <a:bodyPr wrap="none">
            <a:spAutoFit/>
          </a:bodyPr>
          <a:lstStyle/>
          <a:p>
            <a:r>
              <a:rPr lang="en-US" sz="1400" b="1">
                <a:solidFill>
                  <a:srgbClr val="FF3300"/>
                </a:solidFill>
              </a:rPr>
              <a:t>Second order Digression:</a:t>
            </a:r>
          </a:p>
          <a:p>
            <a:endParaRPr lang="en-US" sz="1400" b="1">
              <a:solidFill>
                <a:srgbClr val="FF3300"/>
              </a:solidFill>
            </a:endParaRPr>
          </a:p>
          <a:p>
            <a:r>
              <a:rPr lang="en-US" sz="1400">
                <a:solidFill>
                  <a:srgbClr val="3366FF"/>
                </a:solidFill>
              </a:rPr>
              <a:t>This whole discussion</a:t>
            </a:r>
          </a:p>
          <a:p>
            <a:r>
              <a:rPr lang="en-US" sz="1400">
                <a:solidFill>
                  <a:srgbClr val="3366FF"/>
                </a:solidFill>
              </a:rPr>
              <a:t>Can also be done in</a:t>
            </a:r>
          </a:p>
          <a:p>
            <a:r>
              <a:rPr lang="en-US" sz="1400">
                <a:solidFill>
                  <a:srgbClr val="3366FF"/>
                </a:solidFill>
              </a:rPr>
              <a:t>Terms of strings (rather</a:t>
            </a:r>
          </a:p>
          <a:p>
            <a:r>
              <a:rPr lang="en-US" sz="1400">
                <a:solidFill>
                  <a:srgbClr val="3366FF"/>
                </a:solidFill>
              </a:rPr>
              <a:t>Than documents)</a:t>
            </a:r>
          </a:p>
          <a:p>
            <a:r>
              <a:rPr lang="en-US" sz="1400">
                <a:solidFill>
                  <a:srgbClr val="3366FF"/>
                </a:solidFill>
              </a:rPr>
              <a:t>  --In the context of strings,</a:t>
            </a:r>
          </a:p>
          <a:p>
            <a:r>
              <a:rPr lang="en-US" sz="1400">
                <a:solidFill>
                  <a:srgbClr val="3366FF"/>
                </a:solidFill>
              </a:rPr>
              <a:t>     shingles are called</a:t>
            </a:r>
          </a:p>
          <a:p>
            <a:r>
              <a:rPr lang="en-US" sz="1400">
                <a:solidFill>
                  <a:srgbClr val="3366FF"/>
                </a:solidFill>
              </a:rPr>
              <a:t>      “grams”. So a q-gram</a:t>
            </a:r>
          </a:p>
          <a:p>
            <a:r>
              <a:rPr lang="en-US" sz="1400">
                <a:solidFill>
                  <a:srgbClr val="3366FF"/>
                </a:solidFill>
              </a:rPr>
              <a:t>      is a contiguous sequence</a:t>
            </a:r>
          </a:p>
          <a:p>
            <a:r>
              <a:rPr lang="en-US" sz="1400">
                <a:solidFill>
                  <a:srgbClr val="3366FF"/>
                </a:solidFill>
              </a:rPr>
              <a:t>      of q letters from a string</a:t>
            </a:r>
          </a:p>
          <a:p>
            <a:r>
              <a:rPr lang="en-US" sz="1400">
                <a:solidFill>
                  <a:srgbClr val="3366FF"/>
                </a:solidFill>
              </a:rPr>
              <a:t>--Relevant for looking at similar</a:t>
            </a:r>
          </a:p>
          <a:p>
            <a:r>
              <a:rPr lang="en-US" sz="1400">
                <a:solidFill>
                  <a:srgbClr val="3366FF"/>
                </a:solidFill>
              </a:rPr>
              <a:t>   strings (potentially misspelled)</a:t>
            </a:r>
          </a:p>
          <a:p>
            <a:r>
              <a:rPr lang="en-US" sz="1400">
                <a:solidFill>
                  <a:srgbClr val="3366FF"/>
                </a:solidFill>
              </a:rPr>
              <a:t>   </a:t>
            </a:r>
            <a:r>
              <a:rPr lang="en-US" sz="1400">
                <a:solidFill>
                  <a:srgbClr val="3366FF"/>
                </a:solidFill>
                <a:sym typeface="Wingdings" pitchFamily="2" charset="2"/>
              </a:rPr>
              <a:t>also relevant for comparing</a:t>
            </a:r>
          </a:p>
          <a:p>
            <a:r>
              <a:rPr lang="en-US" sz="1400">
                <a:solidFill>
                  <a:srgbClr val="3366FF"/>
                </a:solidFill>
                <a:sym typeface="Wingdings" pitchFamily="2" charset="2"/>
              </a:rPr>
              <a:t>       genes… (since genes</a:t>
            </a:r>
          </a:p>
          <a:p>
            <a:r>
              <a:rPr lang="en-US" sz="1400">
                <a:solidFill>
                  <a:srgbClr val="3366FF"/>
                </a:solidFill>
                <a:sym typeface="Wingdings" pitchFamily="2" charset="2"/>
              </a:rPr>
              <a:t>       are but enormous</a:t>
            </a:r>
          </a:p>
          <a:p>
            <a:r>
              <a:rPr lang="en-US" sz="1400">
                <a:solidFill>
                  <a:srgbClr val="3366FF"/>
                </a:solidFill>
                <a:sym typeface="Wingdings" pitchFamily="2" charset="2"/>
              </a:rPr>
              <a:t>       strings over a small</a:t>
            </a:r>
          </a:p>
          <a:p>
            <a:r>
              <a:rPr lang="en-US" sz="1400">
                <a:solidFill>
                  <a:srgbClr val="3366FF"/>
                </a:solidFill>
                <a:sym typeface="Wingdings" pitchFamily="2" charset="2"/>
              </a:rPr>
              <a:t>       set of letters)</a:t>
            </a:r>
            <a:endParaRPr lang="en-US" sz="1400">
              <a:solidFill>
                <a:srgbClr val="3366FF"/>
              </a:solidFill>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p:txBody>
          <a:bodyPr/>
          <a:lstStyle/>
          <a:p>
            <a:r>
              <a:rPr lang="en-US"/>
              <a:t>Drunk searching for his keys…</a:t>
            </a:r>
          </a:p>
        </p:txBody>
      </p:sp>
      <p:sp>
        <p:nvSpPr>
          <p:cNvPr id="506883" name="Rectangle 3"/>
          <p:cNvSpPr>
            <a:spLocks noGrp="1" noChangeArrowheads="1"/>
          </p:cNvSpPr>
          <p:nvPr>
            <p:ph type="body" sz="half" idx="1"/>
          </p:nvPr>
        </p:nvSpPr>
        <p:spPr>
          <a:solidFill>
            <a:srgbClr val="FFFFCC"/>
          </a:solidFill>
        </p:spPr>
        <p:txBody>
          <a:bodyPr/>
          <a:lstStyle/>
          <a:p>
            <a:pPr>
              <a:lnSpc>
                <a:spcPct val="90000"/>
              </a:lnSpc>
            </a:pPr>
            <a:r>
              <a:rPr lang="en-US" sz="2000"/>
              <a:t>What we really want:</a:t>
            </a:r>
          </a:p>
          <a:p>
            <a:pPr lvl="1">
              <a:lnSpc>
                <a:spcPct val="90000"/>
              </a:lnSpc>
            </a:pPr>
            <a:r>
              <a:rPr lang="en-US" sz="2000"/>
              <a:t>Relevance of doc D to user U, given query Q</a:t>
            </a:r>
          </a:p>
          <a:p>
            <a:pPr lvl="1">
              <a:lnSpc>
                <a:spcPct val="90000"/>
              </a:lnSpc>
            </a:pPr>
            <a:endParaRPr lang="en-US" sz="2000"/>
          </a:p>
          <a:p>
            <a:pPr lvl="1">
              <a:lnSpc>
                <a:spcPct val="90000"/>
              </a:lnSpc>
            </a:pPr>
            <a:r>
              <a:rPr lang="en-US" sz="2000"/>
              <a:t>Marginal/residual relevance of doc D’ to user U given query Q, and the fact that U has already seen docs {d1…dk}</a:t>
            </a:r>
          </a:p>
        </p:txBody>
      </p:sp>
      <p:sp>
        <p:nvSpPr>
          <p:cNvPr id="506884" name="Rectangle 4"/>
          <p:cNvSpPr>
            <a:spLocks noGrp="1" noChangeArrowheads="1"/>
          </p:cNvSpPr>
          <p:nvPr>
            <p:ph type="body" sz="half" idx="2"/>
          </p:nvPr>
        </p:nvSpPr>
        <p:spPr>
          <a:xfrm>
            <a:off x="5943600" y="1676400"/>
            <a:ext cx="2971800" cy="4114800"/>
          </a:xfrm>
          <a:solidFill>
            <a:schemeClr val="accent1"/>
          </a:solidFill>
        </p:spPr>
        <p:txBody>
          <a:bodyPr/>
          <a:lstStyle/>
          <a:p>
            <a:pPr>
              <a:lnSpc>
                <a:spcPct val="90000"/>
              </a:lnSpc>
            </a:pPr>
            <a:r>
              <a:rPr lang="en-US" sz="2000"/>
              <a:t>What we hope to get by:</a:t>
            </a:r>
          </a:p>
          <a:p>
            <a:pPr lvl="1">
              <a:lnSpc>
                <a:spcPct val="90000"/>
              </a:lnSpc>
            </a:pPr>
            <a:r>
              <a:rPr lang="en-US" sz="2000"/>
              <a:t>Similarity between doc D and query Q (to heck with the user and her relevance)</a:t>
            </a:r>
          </a:p>
          <a:p>
            <a:pPr lvl="1">
              <a:lnSpc>
                <a:spcPct val="90000"/>
              </a:lnSpc>
            </a:pPr>
            <a:r>
              <a:rPr lang="en-US" sz="2000"/>
              <a:t>Document D’ that is most similar to Q while being most distant from docs {d1…dk} already shown</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228600" y="381000"/>
            <a:ext cx="8686800" cy="838200"/>
          </a:xfrm>
        </p:spPr>
        <p:txBody>
          <a:bodyPr/>
          <a:lstStyle/>
          <a:p>
            <a:pPr>
              <a:lnSpc>
                <a:spcPct val="120000"/>
              </a:lnSpc>
            </a:pPr>
            <a:r>
              <a:rPr lang="en-US" sz="4000" b="0"/>
              <a:t>Some improvements</a:t>
            </a:r>
          </a:p>
        </p:txBody>
      </p:sp>
      <p:sp>
        <p:nvSpPr>
          <p:cNvPr id="200707" name="Rectangle 3"/>
          <p:cNvSpPr>
            <a:spLocks noGrp="1" noChangeArrowheads="1"/>
          </p:cNvSpPr>
          <p:nvPr>
            <p:ph type="body" idx="1"/>
          </p:nvPr>
        </p:nvSpPr>
        <p:spPr>
          <a:xfrm>
            <a:off x="228600" y="1600200"/>
            <a:ext cx="8763000" cy="5029200"/>
          </a:xfrm>
        </p:spPr>
        <p:txBody>
          <a:bodyPr/>
          <a:lstStyle/>
          <a:p>
            <a:pPr marL="609600" indent="-609600">
              <a:lnSpc>
                <a:spcPct val="110000"/>
              </a:lnSpc>
            </a:pPr>
            <a:r>
              <a:rPr lang="en-US" sz="2400" b="1"/>
              <a:t>Query expansion techniques (for 1)</a:t>
            </a:r>
          </a:p>
          <a:p>
            <a:pPr marL="990600" lvl="1" indent="-533400">
              <a:lnSpc>
                <a:spcPct val="110000"/>
              </a:lnSpc>
            </a:pPr>
            <a:r>
              <a:rPr lang="en-US" sz="2200" b="1"/>
              <a:t>relevance feedback</a:t>
            </a:r>
          </a:p>
          <a:p>
            <a:pPr marL="990600" lvl="1" indent="-533400">
              <a:lnSpc>
                <a:spcPct val="110000"/>
              </a:lnSpc>
            </a:pPr>
            <a:r>
              <a:rPr lang="en-US" sz="2200" b="1"/>
              <a:t>co-occurrence analysis (local and global thesauri)</a:t>
            </a:r>
          </a:p>
          <a:p>
            <a:pPr marL="609600" indent="-609600">
              <a:lnSpc>
                <a:spcPct val="110000"/>
              </a:lnSpc>
            </a:pPr>
            <a:r>
              <a:rPr lang="en-US" sz="2400" b="1"/>
              <a:t>Improving the quality of terms [(2), (3) and (5).]</a:t>
            </a:r>
          </a:p>
          <a:p>
            <a:pPr marL="990600" lvl="1" indent="-533400">
              <a:lnSpc>
                <a:spcPct val="110000"/>
              </a:lnSpc>
            </a:pPr>
            <a:r>
              <a:rPr lang="en-US" sz="2200" b="1"/>
              <a:t>Latent Semantic Indexing</a:t>
            </a:r>
          </a:p>
          <a:p>
            <a:pPr marL="990600" lvl="1" indent="-533400">
              <a:lnSpc>
                <a:spcPct val="110000"/>
              </a:lnSpc>
            </a:pPr>
            <a:r>
              <a:rPr lang="en-US" sz="2200" b="1"/>
              <a:t>Phrase-detection</a:t>
            </a:r>
          </a:p>
          <a:p>
            <a:pPr marL="990600" lvl="1" indent="-533400">
              <a:lnSpc>
                <a:spcPct val="110000"/>
              </a:lnSpc>
              <a:buFont typeface="Monotype Sorts" pitchFamily="2" charset="2"/>
              <a:buNone/>
            </a:pPr>
            <a:endParaRPr lang="en-US" sz="2200" b="1"/>
          </a:p>
          <a:p>
            <a:pPr marL="990600" lvl="1" indent="-533400">
              <a:lnSpc>
                <a:spcPct val="110000"/>
              </a:lnSpc>
              <a:buFont typeface="Monotype Sorts" pitchFamily="2" charset="2"/>
              <a:buNone/>
            </a:pPr>
            <a:endParaRPr lang="en-US" sz="2200" b="1"/>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a:lnSpc>
                <a:spcPct val="90000"/>
              </a:lnSpc>
            </a:pPr>
            <a:r>
              <a:rPr lang="en-US"/>
              <a:t>Relevance Feedback</a:t>
            </a:r>
          </a:p>
        </p:txBody>
      </p:sp>
      <p:sp>
        <p:nvSpPr>
          <p:cNvPr id="201731" name="Rectangle 3"/>
          <p:cNvSpPr>
            <a:spLocks noGrp="1" noChangeArrowheads="1"/>
          </p:cNvSpPr>
          <p:nvPr>
            <p:ph type="body" idx="1"/>
          </p:nvPr>
        </p:nvSpPr>
        <p:spPr>
          <a:xfrm>
            <a:off x="685800" y="1447800"/>
            <a:ext cx="7772400" cy="4114800"/>
          </a:xfrm>
        </p:spPr>
        <p:txBody>
          <a:bodyPr/>
          <a:lstStyle/>
          <a:p>
            <a:pPr>
              <a:lnSpc>
                <a:spcPct val="80000"/>
              </a:lnSpc>
            </a:pPr>
            <a:r>
              <a:rPr lang="en-US" sz="2400"/>
              <a:t>Main Idea:</a:t>
            </a:r>
          </a:p>
          <a:p>
            <a:pPr lvl="1">
              <a:lnSpc>
                <a:spcPct val="80000"/>
              </a:lnSpc>
            </a:pPr>
            <a:r>
              <a:rPr lang="en-US" sz="2200"/>
              <a:t>Modify existing query based on relevance judgements</a:t>
            </a:r>
          </a:p>
          <a:p>
            <a:pPr lvl="2">
              <a:lnSpc>
                <a:spcPct val="80000"/>
              </a:lnSpc>
            </a:pPr>
            <a:r>
              <a:rPr lang="en-US" sz="2000"/>
              <a:t>Extract terms from relevant documents and add them to the query</a:t>
            </a:r>
          </a:p>
          <a:p>
            <a:pPr lvl="2">
              <a:lnSpc>
                <a:spcPct val="80000"/>
              </a:lnSpc>
            </a:pPr>
            <a:r>
              <a:rPr lang="en-US" sz="2000"/>
              <a:t>and/or re-weight the terms already in the query</a:t>
            </a:r>
          </a:p>
          <a:p>
            <a:pPr lvl="1">
              <a:lnSpc>
                <a:spcPct val="80000"/>
              </a:lnSpc>
            </a:pPr>
            <a:r>
              <a:rPr lang="en-US" sz="2200"/>
              <a:t>Two main approaches:</a:t>
            </a:r>
          </a:p>
          <a:p>
            <a:pPr lvl="2">
              <a:lnSpc>
                <a:spcPct val="80000"/>
              </a:lnSpc>
            </a:pPr>
            <a:r>
              <a:rPr lang="en-US" sz="2000"/>
              <a:t>Users select relevant documents</a:t>
            </a:r>
          </a:p>
          <a:p>
            <a:pPr lvl="3">
              <a:lnSpc>
                <a:spcPct val="80000"/>
              </a:lnSpc>
            </a:pPr>
            <a:r>
              <a:rPr lang="en-US" sz="1800"/>
              <a:t>Directly or indirectly (by pawing/clicking/staring etc)</a:t>
            </a:r>
          </a:p>
          <a:p>
            <a:pPr lvl="2">
              <a:lnSpc>
                <a:spcPct val="80000"/>
              </a:lnSpc>
            </a:pPr>
            <a:r>
              <a:rPr lang="en-US" sz="2000"/>
              <a:t>Automatic (psuedo-relevance feedback)</a:t>
            </a:r>
          </a:p>
          <a:p>
            <a:pPr lvl="3">
              <a:lnSpc>
                <a:spcPct val="80000"/>
              </a:lnSpc>
            </a:pPr>
            <a:r>
              <a:rPr lang="en-US" sz="1800" i="1"/>
              <a:t>Assume that the top-k documents </a:t>
            </a:r>
            <a:r>
              <a:rPr lang="en-US" sz="1800" b="1" i="1"/>
              <a:t>are</a:t>
            </a:r>
            <a:r>
              <a:rPr lang="en-US" sz="1800" b="1"/>
              <a:t> </a:t>
            </a:r>
            <a:r>
              <a:rPr lang="en-US" sz="1800"/>
              <a:t>the most relevant documents.. </a:t>
            </a:r>
            <a:endParaRPr lang="en-US" sz="1800" i="1"/>
          </a:p>
          <a:p>
            <a:pPr lvl="1">
              <a:lnSpc>
                <a:spcPct val="80000"/>
              </a:lnSpc>
            </a:pPr>
            <a:r>
              <a:rPr lang="en-US" sz="2200"/>
              <a:t>Users/system select terms from an automatically-generated list</a:t>
            </a:r>
          </a:p>
          <a:p>
            <a:pPr lvl="2">
              <a:lnSpc>
                <a:spcPct val="80000"/>
              </a:lnSpc>
            </a:pPr>
            <a:endParaRPr lang="en-US" sz="2000"/>
          </a:p>
        </p:txBody>
      </p:sp>
      <p:sp>
        <p:nvSpPr>
          <p:cNvPr id="201732" name="WordArt 4"/>
          <p:cNvSpPr>
            <a:spLocks noChangeArrowheads="1" noChangeShapeType="1" noTextEdit="1"/>
          </p:cNvSpPr>
          <p:nvPr/>
        </p:nvSpPr>
        <p:spPr bwMode="auto">
          <a:xfrm>
            <a:off x="609600" y="5124450"/>
            <a:ext cx="7848600" cy="173355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Digression: Do the users really know relevance?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1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17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17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17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17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01731">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201731">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201731">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20173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01731">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01732"/>
                                        </p:tgtEl>
                                        <p:attrNameLst>
                                          <p:attrName>style.visibility</p:attrName>
                                        </p:attrNameLst>
                                      </p:cBhvr>
                                      <p:to>
                                        <p:strVal val="visible"/>
                                      </p:to>
                                    </p:set>
                                    <p:animEffect transition="in" filter="blinds(horizontal)">
                                      <p:cBhvr>
                                        <p:cTn id="43" dur="500"/>
                                        <p:tgtEl>
                                          <p:spTgt spid="201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build="p" bldLvl="3" autoUpdateAnimBg="0"/>
      <p:bldP spid="201732"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US"/>
              <a:t>Relevance Feedback</a:t>
            </a:r>
          </a:p>
        </p:txBody>
      </p:sp>
      <p:sp>
        <p:nvSpPr>
          <p:cNvPr id="202755" name="Rectangle 3"/>
          <p:cNvSpPr>
            <a:spLocks noGrp="1" noChangeArrowheads="1"/>
          </p:cNvSpPr>
          <p:nvPr>
            <p:ph type="body" idx="1"/>
          </p:nvPr>
        </p:nvSpPr>
        <p:spPr/>
        <p:txBody>
          <a:bodyPr/>
          <a:lstStyle/>
          <a:p>
            <a:r>
              <a:rPr lang="en-US" sz="2400"/>
              <a:t>Usually do both:</a:t>
            </a:r>
          </a:p>
          <a:p>
            <a:pPr lvl="1"/>
            <a:r>
              <a:rPr lang="en-US" sz="2200"/>
              <a:t>expand query with new terms</a:t>
            </a:r>
          </a:p>
          <a:p>
            <a:pPr lvl="1"/>
            <a:r>
              <a:rPr lang="en-US" sz="2200"/>
              <a:t>re-weight terms in query</a:t>
            </a:r>
          </a:p>
          <a:p>
            <a:r>
              <a:rPr lang="en-US" sz="2400"/>
              <a:t>There are many variations</a:t>
            </a:r>
          </a:p>
          <a:p>
            <a:pPr lvl="1"/>
            <a:r>
              <a:rPr lang="en-US" sz="2200"/>
              <a:t>usually </a:t>
            </a:r>
            <a:r>
              <a:rPr lang="en-US" sz="2200">
                <a:solidFill>
                  <a:schemeClr val="tx2"/>
                </a:solidFill>
              </a:rPr>
              <a:t>positive weights</a:t>
            </a:r>
            <a:r>
              <a:rPr lang="en-US" sz="2200"/>
              <a:t> for terms from </a:t>
            </a:r>
            <a:r>
              <a:rPr lang="en-US" sz="2200">
                <a:solidFill>
                  <a:schemeClr val="tx2"/>
                </a:solidFill>
              </a:rPr>
              <a:t>relevant</a:t>
            </a:r>
            <a:r>
              <a:rPr lang="en-US" sz="2200"/>
              <a:t> docs</a:t>
            </a:r>
          </a:p>
          <a:p>
            <a:pPr lvl="1"/>
            <a:r>
              <a:rPr lang="en-US" sz="2200"/>
              <a:t>sometimes </a:t>
            </a:r>
            <a:r>
              <a:rPr lang="en-US" sz="2200">
                <a:solidFill>
                  <a:srgbClr val="FF3300"/>
                </a:solidFill>
              </a:rPr>
              <a:t>negative weights</a:t>
            </a:r>
            <a:r>
              <a:rPr lang="en-US" sz="2200"/>
              <a:t> for terms from </a:t>
            </a:r>
            <a:r>
              <a:rPr lang="en-US" sz="2200">
                <a:solidFill>
                  <a:srgbClr val="FF3300"/>
                </a:solidFill>
              </a:rPr>
              <a:t>non-relevant</a:t>
            </a:r>
            <a:r>
              <a:rPr lang="en-US" sz="2200"/>
              <a:t> docs</a:t>
            </a:r>
          </a:p>
          <a:p>
            <a:pPr lvl="1"/>
            <a:r>
              <a:rPr lang="en-US" sz="2200"/>
              <a:t>Remove terms </a:t>
            </a:r>
            <a:r>
              <a:rPr lang="en-US" sz="2200">
                <a:solidFill>
                  <a:srgbClr val="FF3300"/>
                </a:solidFill>
              </a:rPr>
              <a:t>ONLY</a:t>
            </a:r>
            <a:r>
              <a:rPr lang="en-US" sz="2200"/>
              <a:t> in </a:t>
            </a:r>
            <a:r>
              <a:rPr lang="en-US" sz="2200">
                <a:solidFill>
                  <a:srgbClr val="FF3300"/>
                </a:solidFill>
              </a:rPr>
              <a:t>non-relevant</a:t>
            </a:r>
            <a:r>
              <a:rPr lang="en-US" sz="2200"/>
              <a:t> documents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r>
              <a:rPr lang="en-US" sz="4400"/>
              <a:t>Why can’t search engines have 100% precision and 100% recall?</a:t>
            </a:r>
          </a:p>
        </p:txBody>
      </p:sp>
      <p:sp>
        <p:nvSpPr>
          <p:cNvPr id="317443" name="Rectangle 3"/>
          <p:cNvSpPr>
            <a:spLocks noGrp="1" noChangeArrowheads="1"/>
          </p:cNvSpPr>
          <p:nvPr>
            <p:ph type="body" idx="1"/>
          </p:nvPr>
        </p:nvSpPr>
        <p:spPr/>
        <p:txBody>
          <a:bodyPr/>
          <a:lstStyle/>
          <a:p>
            <a:r>
              <a:rPr lang="en-US"/>
              <a:t>Because relevance is in the eye of the beholder…</a:t>
            </a:r>
          </a:p>
          <a:p>
            <a:pPr lvl="1"/>
            <a:r>
              <a:rPr lang="en-US"/>
              <a:t>I think that a page pointing to culture of Kalahari Bushmen is highly relevant to my query “bush”</a:t>
            </a:r>
          </a:p>
          <a:p>
            <a:pPr lvl="1"/>
            <a:r>
              <a:rPr lang="en-US"/>
              <a:t>The campus republicans might find that it is a </a:t>
            </a:r>
            <a:r>
              <a:rPr lang="en-US" i="1"/>
              <a:t>lousy</a:t>
            </a:r>
            <a:r>
              <a:rPr lang="en-US"/>
              <a:t> answer..</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2743200" y="457200"/>
            <a:ext cx="6096000" cy="1143000"/>
          </a:xfrm>
        </p:spPr>
        <p:txBody>
          <a:bodyPr/>
          <a:lstStyle/>
          <a:p>
            <a:r>
              <a:rPr lang="en-US"/>
              <a:t>Relevance Feedback for Vector Model</a:t>
            </a:r>
          </a:p>
        </p:txBody>
      </p:sp>
      <p:graphicFrame>
        <p:nvGraphicFramePr>
          <p:cNvPr id="203779" name="Object 3"/>
          <p:cNvGraphicFramePr>
            <a:graphicFrameLocks noChangeAspect="1"/>
          </p:cNvGraphicFramePr>
          <p:nvPr/>
        </p:nvGraphicFramePr>
        <p:xfrm>
          <a:off x="2362200" y="3048000"/>
          <a:ext cx="5497513" cy="1131888"/>
        </p:xfrm>
        <a:graphic>
          <a:graphicData uri="http://schemas.openxmlformats.org/presentationml/2006/ole">
            <p:oleObj spid="_x0000_s203779" name="Equation" r:id="rId4" imgW="1790640" imgH="368280" progId="Equation.3">
              <p:embed/>
            </p:oleObj>
          </a:graphicData>
        </a:graphic>
      </p:graphicFrame>
      <p:sp>
        <p:nvSpPr>
          <p:cNvPr id="203780" name="Text Box 4"/>
          <p:cNvSpPr txBox="1">
            <a:spLocks noChangeArrowheads="1"/>
          </p:cNvSpPr>
          <p:nvPr/>
        </p:nvSpPr>
        <p:spPr bwMode="auto">
          <a:xfrm>
            <a:off x="2209800" y="4495800"/>
            <a:ext cx="6299200" cy="822325"/>
          </a:xfrm>
          <a:prstGeom prst="rect">
            <a:avLst/>
          </a:prstGeom>
          <a:noFill/>
          <a:ln w="9525">
            <a:noFill/>
            <a:miter lim="800000"/>
            <a:headEnd/>
            <a:tailEnd/>
          </a:ln>
          <a:effectLst/>
        </p:spPr>
        <p:txBody>
          <a:bodyPr wrap="none">
            <a:spAutoFit/>
          </a:bodyPr>
          <a:lstStyle/>
          <a:p>
            <a:r>
              <a:rPr lang="en-US"/>
              <a:t>Cr  = Set of documents that are truly relevant to Q</a:t>
            </a:r>
          </a:p>
          <a:p>
            <a:r>
              <a:rPr lang="en-US"/>
              <a:t>N   = Total number of documents</a:t>
            </a:r>
          </a:p>
        </p:txBody>
      </p:sp>
      <p:sp>
        <p:nvSpPr>
          <p:cNvPr id="203781" name="Text Box 5"/>
          <p:cNvSpPr txBox="1">
            <a:spLocks noChangeArrowheads="1"/>
          </p:cNvSpPr>
          <p:nvPr/>
        </p:nvSpPr>
        <p:spPr bwMode="auto">
          <a:xfrm>
            <a:off x="2270125" y="2098675"/>
            <a:ext cx="6008688" cy="822325"/>
          </a:xfrm>
          <a:prstGeom prst="rect">
            <a:avLst/>
          </a:prstGeom>
          <a:noFill/>
          <a:ln w="9525">
            <a:noFill/>
            <a:miter lim="800000"/>
            <a:headEnd/>
            <a:tailEnd/>
          </a:ln>
          <a:effectLst/>
        </p:spPr>
        <p:txBody>
          <a:bodyPr wrap="none">
            <a:spAutoFit/>
          </a:bodyPr>
          <a:lstStyle/>
          <a:p>
            <a:r>
              <a:rPr lang="en-US"/>
              <a:t>In the “ideal” case where we know the relevant </a:t>
            </a:r>
          </a:p>
          <a:p>
            <a:r>
              <a:rPr lang="en-US"/>
              <a:t>Documents </a:t>
            </a:r>
            <a:r>
              <a:rPr lang="en-US" i="1"/>
              <a:t>a priori</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a:t>Rocchio Method</a:t>
            </a:r>
          </a:p>
        </p:txBody>
      </p:sp>
      <p:graphicFrame>
        <p:nvGraphicFramePr>
          <p:cNvPr id="204803" name="Object 3"/>
          <p:cNvGraphicFramePr>
            <a:graphicFrameLocks noChangeAspect="1"/>
          </p:cNvGraphicFramePr>
          <p:nvPr/>
        </p:nvGraphicFramePr>
        <p:xfrm>
          <a:off x="2133600" y="1905000"/>
          <a:ext cx="6096000" cy="1484313"/>
        </p:xfrm>
        <a:graphic>
          <a:graphicData uri="http://schemas.openxmlformats.org/presentationml/2006/ole">
            <p:oleObj spid="_x0000_s204803" name="Equation" r:id="rId4" imgW="1930320" imgH="469800" progId="Equation.3">
              <p:embed/>
            </p:oleObj>
          </a:graphicData>
        </a:graphic>
      </p:graphicFrame>
      <p:sp>
        <p:nvSpPr>
          <p:cNvPr id="204804" name="Text Box 4"/>
          <p:cNvSpPr txBox="1">
            <a:spLocks noChangeArrowheads="1"/>
          </p:cNvSpPr>
          <p:nvPr/>
        </p:nvSpPr>
        <p:spPr bwMode="auto">
          <a:xfrm>
            <a:off x="2041525" y="3546475"/>
            <a:ext cx="6600825" cy="1552575"/>
          </a:xfrm>
          <a:prstGeom prst="rect">
            <a:avLst/>
          </a:prstGeom>
          <a:noFill/>
          <a:ln w="9525">
            <a:noFill/>
            <a:miter lim="800000"/>
            <a:headEnd/>
            <a:tailEnd/>
          </a:ln>
          <a:effectLst/>
        </p:spPr>
        <p:txBody>
          <a:bodyPr wrap="none">
            <a:spAutoFit/>
          </a:bodyPr>
          <a:lstStyle/>
          <a:p>
            <a:r>
              <a:rPr lang="en-US"/>
              <a:t>Qo is initial query. Q</a:t>
            </a:r>
            <a:r>
              <a:rPr lang="en-US" baseline="-25000"/>
              <a:t>1</a:t>
            </a:r>
            <a:r>
              <a:rPr lang="en-US"/>
              <a:t> is the query after one iteration</a:t>
            </a:r>
          </a:p>
          <a:p>
            <a:r>
              <a:rPr lang="en-US"/>
              <a:t>Dr are the set of relevant docs</a:t>
            </a:r>
          </a:p>
          <a:p>
            <a:r>
              <a:rPr lang="en-US"/>
              <a:t>Dn are the set of irrelevant docs </a:t>
            </a:r>
          </a:p>
          <a:p>
            <a:r>
              <a:rPr lang="en-US"/>
              <a:t>Alpha =1; Beta=.75, Gamma=.25 typically.</a:t>
            </a:r>
          </a:p>
        </p:txBody>
      </p:sp>
      <p:sp>
        <p:nvSpPr>
          <p:cNvPr id="204805" name="Text Box 5"/>
          <p:cNvSpPr txBox="1">
            <a:spLocks noChangeArrowheads="1"/>
          </p:cNvSpPr>
          <p:nvPr/>
        </p:nvSpPr>
        <p:spPr bwMode="auto">
          <a:xfrm>
            <a:off x="3886200" y="5410200"/>
            <a:ext cx="3305175" cy="822325"/>
          </a:xfrm>
          <a:prstGeom prst="rect">
            <a:avLst/>
          </a:prstGeom>
          <a:noFill/>
          <a:ln w="9525">
            <a:noFill/>
            <a:miter lim="800000"/>
            <a:headEnd/>
            <a:tailEnd/>
          </a:ln>
          <a:effectLst/>
        </p:spPr>
        <p:txBody>
          <a:bodyPr wrap="none">
            <a:spAutoFit/>
          </a:bodyPr>
          <a:lstStyle/>
          <a:p>
            <a:r>
              <a:rPr lang="en-US">
                <a:solidFill>
                  <a:srgbClr val="FF3300"/>
                </a:solidFill>
              </a:rPr>
              <a:t>Other variations possible,</a:t>
            </a:r>
          </a:p>
          <a:p>
            <a:r>
              <a:rPr lang="en-US">
                <a:solidFill>
                  <a:srgbClr val="FF3300"/>
                </a:solidFill>
              </a:rPr>
              <a:t> but performance similar</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r>
              <a:rPr lang="en-US"/>
              <a:t>Rocchio/Vector Illustration</a:t>
            </a:r>
          </a:p>
        </p:txBody>
      </p:sp>
      <p:grpSp>
        <p:nvGrpSpPr>
          <p:cNvPr id="205827" name="Group 3"/>
          <p:cNvGrpSpPr>
            <a:grpSpLocks/>
          </p:cNvGrpSpPr>
          <p:nvPr/>
        </p:nvGrpSpPr>
        <p:grpSpPr bwMode="auto">
          <a:xfrm>
            <a:off x="457200" y="1295400"/>
            <a:ext cx="6264275" cy="5105400"/>
            <a:chOff x="-48" y="960"/>
            <a:chExt cx="3946" cy="3216"/>
          </a:xfrm>
        </p:grpSpPr>
        <p:sp>
          <p:nvSpPr>
            <p:cNvPr id="205828" name="Text Box 4"/>
            <p:cNvSpPr txBox="1">
              <a:spLocks noChangeArrowheads="1"/>
            </p:cNvSpPr>
            <p:nvPr/>
          </p:nvSpPr>
          <p:spPr bwMode="auto">
            <a:xfrm>
              <a:off x="2064" y="3888"/>
              <a:ext cx="818" cy="288"/>
            </a:xfrm>
            <a:prstGeom prst="rect">
              <a:avLst/>
            </a:prstGeom>
            <a:noFill/>
            <a:ln w="9525">
              <a:noFill/>
              <a:miter lim="800000"/>
              <a:headEnd/>
              <a:tailEnd/>
            </a:ln>
            <a:effectLst/>
          </p:spPr>
          <p:txBody>
            <a:bodyPr wrap="none">
              <a:spAutoFit/>
            </a:bodyPr>
            <a:lstStyle/>
            <a:p>
              <a:r>
                <a:rPr lang="en-US"/>
                <a:t>Retrieval</a:t>
              </a:r>
            </a:p>
          </p:txBody>
        </p:sp>
        <p:sp>
          <p:nvSpPr>
            <p:cNvPr id="205829" name="Line 5"/>
            <p:cNvSpPr>
              <a:spLocks noChangeShapeType="1"/>
            </p:cNvSpPr>
            <p:nvPr/>
          </p:nvSpPr>
          <p:spPr bwMode="auto">
            <a:xfrm>
              <a:off x="778" y="1174"/>
              <a:ext cx="0" cy="2496"/>
            </a:xfrm>
            <a:prstGeom prst="line">
              <a:avLst/>
            </a:prstGeom>
            <a:noFill/>
            <a:ln w="9525">
              <a:solidFill>
                <a:schemeClr val="tx1"/>
              </a:solidFill>
              <a:round/>
              <a:headEnd/>
              <a:tailEnd/>
            </a:ln>
            <a:effectLst/>
          </p:spPr>
          <p:txBody>
            <a:bodyPr/>
            <a:lstStyle/>
            <a:p>
              <a:endParaRPr lang="en-US"/>
            </a:p>
          </p:txBody>
        </p:sp>
        <p:sp>
          <p:nvSpPr>
            <p:cNvPr id="205830" name="Line 6"/>
            <p:cNvSpPr>
              <a:spLocks noChangeShapeType="1"/>
            </p:cNvSpPr>
            <p:nvPr/>
          </p:nvSpPr>
          <p:spPr bwMode="auto">
            <a:xfrm>
              <a:off x="778" y="3670"/>
              <a:ext cx="3120" cy="0"/>
            </a:xfrm>
            <a:prstGeom prst="line">
              <a:avLst/>
            </a:prstGeom>
            <a:noFill/>
            <a:ln w="9525">
              <a:solidFill>
                <a:schemeClr val="tx1"/>
              </a:solidFill>
              <a:round/>
              <a:headEnd/>
              <a:tailEnd/>
            </a:ln>
            <a:effectLst/>
          </p:spPr>
          <p:txBody>
            <a:bodyPr/>
            <a:lstStyle/>
            <a:p>
              <a:endParaRPr lang="en-US"/>
            </a:p>
          </p:txBody>
        </p:sp>
        <p:sp>
          <p:nvSpPr>
            <p:cNvPr id="205831" name="Text Box 7"/>
            <p:cNvSpPr txBox="1">
              <a:spLocks noChangeArrowheads="1"/>
            </p:cNvSpPr>
            <p:nvPr/>
          </p:nvSpPr>
          <p:spPr bwMode="auto">
            <a:xfrm>
              <a:off x="-48" y="960"/>
              <a:ext cx="1032" cy="288"/>
            </a:xfrm>
            <a:prstGeom prst="rect">
              <a:avLst/>
            </a:prstGeom>
            <a:noFill/>
            <a:ln w="9525">
              <a:noFill/>
              <a:miter lim="800000"/>
              <a:headEnd/>
              <a:tailEnd/>
            </a:ln>
            <a:effectLst/>
          </p:spPr>
          <p:txBody>
            <a:bodyPr wrap="none">
              <a:spAutoFit/>
            </a:bodyPr>
            <a:lstStyle/>
            <a:p>
              <a:r>
                <a:rPr lang="en-US"/>
                <a:t>Information</a:t>
              </a:r>
            </a:p>
          </p:txBody>
        </p:sp>
        <p:sp>
          <p:nvSpPr>
            <p:cNvPr id="205832" name="Line 8"/>
            <p:cNvSpPr>
              <a:spLocks noChangeShapeType="1"/>
            </p:cNvSpPr>
            <p:nvPr/>
          </p:nvSpPr>
          <p:spPr bwMode="auto">
            <a:xfrm>
              <a:off x="730" y="1318"/>
              <a:ext cx="96" cy="0"/>
            </a:xfrm>
            <a:prstGeom prst="line">
              <a:avLst/>
            </a:prstGeom>
            <a:noFill/>
            <a:ln w="9525">
              <a:solidFill>
                <a:schemeClr val="tx1"/>
              </a:solidFill>
              <a:round/>
              <a:headEnd/>
              <a:tailEnd/>
            </a:ln>
            <a:effectLst/>
          </p:spPr>
          <p:txBody>
            <a:bodyPr/>
            <a:lstStyle/>
            <a:p>
              <a:endParaRPr lang="en-US"/>
            </a:p>
          </p:txBody>
        </p:sp>
        <p:sp>
          <p:nvSpPr>
            <p:cNvPr id="205833" name="Line 9"/>
            <p:cNvSpPr>
              <a:spLocks noChangeShapeType="1"/>
            </p:cNvSpPr>
            <p:nvPr/>
          </p:nvSpPr>
          <p:spPr bwMode="auto">
            <a:xfrm>
              <a:off x="730" y="2374"/>
              <a:ext cx="96" cy="0"/>
            </a:xfrm>
            <a:prstGeom prst="line">
              <a:avLst/>
            </a:prstGeom>
            <a:noFill/>
            <a:ln w="9525">
              <a:solidFill>
                <a:schemeClr val="tx1"/>
              </a:solidFill>
              <a:round/>
              <a:headEnd/>
              <a:tailEnd/>
            </a:ln>
            <a:effectLst/>
          </p:spPr>
          <p:txBody>
            <a:bodyPr/>
            <a:lstStyle/>
            <a:p>
              <a:endParaRPr lang="en-US"/>
            </a:p>
          </p:txBody>
        </p:sp>
        <p:sp>
          <p:nvSpPr>
            <p:cNvPr id="205834" name="Text Box 10"/>
            <p:cNvSpPr txBox="1">
              <a:spLocks noChangeArrowheads="1"/>
            </p:cNvSpPr>
            <p:nvPr/>
          </p:nvSpPr>
          <p:spPr bwMode="auto">
            <a:xfrm>
              <a:off x="346" y="2230"/>
              <a:ext cx="356" cy="288"/>
            </a:xfrm>
            <a:prstGeom prst="rect">
              <a:avLst/>
            </a:prstGeom>
            <a:noFill/>
            <a:ln w="9525">
              <a:noFill/>
              <a:miter lim="800000"/>
              <a:headEnd/>
              <a:tailEnd/>
            </a:ln>
            <a:effectLst/>
          </p:spPr>
          <p:txBody>
            <a:bodyPr wrap="none">
              <a:spAutoFit/>
            </a:bodyPr>
            <a:lstStyle/>
            <a:p>
              <a:r>
                <a:rPr lang="en-US"/>
                <a:t>0.5</a:t>
              </a:r>
            </a:p>
          </p:txBody>
        </p:sp>
        <p:sp>
          <p:nvSpPr>
            <p:cNvPr id="205835" name="Text Box 11"/>
            <p:cNvSpPr txBox="1">
              <a:spLocks noChangeArrowheads="1"/>
            </p:cNvSpPr>
            <p:nvPr/>
          </p:nvSpPr>
          <p:spPr bwMode="auto">
            <a:xfrm>
              <a:off x="346" y="1174"/>
              <a:ext cx="356" cy="288"/>
            </a:xfrm>
            <a:prstGeom prst="rect">
              <a:avLst/>
            </a:prstGeom>
            <a:noFill/>
            <a:ln w="9525">
              <a:noFill/>
              <a:miter lim="800000"/>
              <a:headEnd/>
              <a:tailEnd/>
            </a:ln>
            <a:effectLst/>
          </p:spPr>
          <p:txBody>
            <a:bodyPr wrap="none">
              <a:spAutoFit/>
            </a:bodyPr>
            <a:lstStyle/>
            <a:p>
              <a:r>
                <a:rPr lang="en-US"/>
                <a:t>1.0</a:t>
              </a:r>
            </a:p>
          </p:txBody>
        </p:sp>
        <p:sp>
          <p:nvSpPr>
            <p:cNvPr id="205836" name="Text Box 12"/>
            <p:cNvSpPr txBox="1">
              <a:spLocks noChangeArrowheads="1"/>
            </p:cNvSpPr>
            <p:nvPr/>
          </p:nvSpPr>
          <p:spPr bwMode="auto">
            <a:xfrm>
              <a:off x="538" y="3622"/>
              <a:ext cx="212" cy="288"/>
            </a:xfrm>
            <a:prstGeom prst="rect">
              <a:avLst/>
            </a:prstGeom>
            <a:noFill/>
            <a:ln w="9525">
              <a:noFill/>
              <a:miter lim="800000"/>
              <a:headEnd/>
              <a:tailEnd/>
            </a:ln>
            <a:effectLst/>
          </p:spPr>
          <p:txBody>
            <a:bodyPr wrap="none">
              <a:spAutoFit/>
            </a:bodyPr>
            <a:lstStyle/>
            <a:p>
              <a:r>
                <a:rPr lang="en-US"/>
                <a:t>0</a:t>
              </a:r>
            </a:p>
          </p:txBody>
        </p:sp>
        <p:sp>
          <p:nvSpPr>
            <p:cNvPr id="205837" name="Line 13"/>
            <p:cNvSpPr>
              <a:spLocks noChangeShapeType="1"/>
            </p:cNvSpPr>
            <p:nvPr/>
          </p:nvSpPr>
          <p:spPr bwMode="auto">
            <a:xfrm>
              <a:off x="2218" y="3622"/>
              <a:ext cx="0" cy="96"/>
            </a:xfrm>
            <a:prstGeom prst="line">
              <a:avLst/>
            </a:prstGeom>
            <a:noFill/>
            <a:ln w="9525">
              <a:solidFill>
                <a:schemeClr val="tx1"/>
              </a:solidFill>
              <a:round/>
              <a:headEnd/>
              <a:tailEnd/>
            </a:ln>
            <a:effectLst/>
          </p:spPr>
          <p:txBody>
            <a:bodyPr/>
            <a:lstStyle/>
            <a:p>
              <a:endParaRPr lang="en-US"/>
            </a:p>
          </p:txBody>
        </p:sp>
        <p:sp>
          <p:nvSpPr>
            <p:cNvPr id="205838" name="Line 14"/>
            <p:cNvSpPr>
              <a:spLocks noChangeShapeType="1"/>
            </p:cNvSpPr>
            <p:nvPr/>
          </p:nvSpPr>
          <p:spPr bwMode="auto">
            <a:xfrm>
              <a:off x="3658" y="3622"/>
              <a:ext cx="0" cy="96"/>
            </a:xfrm>
            <a:prstGeom prst="line">
              <a:avLst/>
            </a:prstGeom>
            <a:noFill/>
            <a:ln w="9525">
              <a:solidFill>
                <a:schemeClr val="tx1"/>
              </a:solidFill>
              <a:round/>
              <a:headEnd/>
              <a:tailEnd/>
            </a:ln>
            <a:effectLst/>
          </p:spPr>
          <p:txBody>
            <a:bodyPr/>
            <a:lstStyle/>
            <a:p>
              <a:endParaRPr lang="en-US"/>
            </a:p>
          </p:txBody>
        </p:sp>
        <p:sp>
          <p:nvSpPr>
            <p:cNvPr id="205839" name="Text Box 15"/>
            <p:cNvSpPr txBox="1">
              <a:spLocks noChangeArrowheads="1"/>
            </p:cNvSpPr>
            <p:nvPr/>
          </p:nvSpPr>
          <p:spPr bwMode="auto">
            <a:xfrm>
              <a:off x="2026" y="3670"/>
              <a:ext cx="356" cy="288"/>
            </a:xfrm>
            <a:prstGeom prst="rect">
              <a:avLst/>
            </a:prstGeom>
            <a:noFill/>
            <a:ln w="9525">
              <a:noFill/>
              <a:miter lim="800000"/>
              <a:headEnd/>
              <a:tailEnd/>
            </a:ln>
            <a:effectLst/>
          </p:spPr>
          <p:txBody>
            <a:bodyPr wrap="none">
              <a:spAutoFit/>
            </a:bodyPr>
            <a:lstStyle/>
            <a:p>
              <a:r>
                <a:rPr lang="en-US"/>
                <a:t>0.5</a:t>
              </a:r>
            </a:p>
          </p:txBody>
        </p:sp>
        <p:sp>
          <p:nvSpPr>
            <p:cNvPr id="205840" name="Text Box 16"/>
            <p:cNvSpPr txBox="1">
              <a:spLocks noChangeArrowheads="1"/>
            </p:cNvSpPr>
            <p:nvPr/>
          </p:nvSpPr>
          <p:spPr bwMode="auto">
            <a:xfrm>
              <a:off x="3466" y="3670"/>
              <a:ext cx="356" cy="288"/>
            </a:xfrm>
            <a:prstGeom prst="rect">
              <a:avLst/>
            </a:prstGeom>
            <a:noFill/>
            <a:ln w="9525">
              <a:noFill/>
              <a:miter lim="800000"/>
              <a:headEnd/>
              <a:tailEnd/>
            </a:ln>
            <a:effectLst/>
          </p:spPr>
          <p:txBody>
            <a:bodyPr wrap="none">
              <a:spAutoFit/>
            </a:bodyPr>
            <a:lstStyle/>
            <a:p>
              <a:r>
                <a:rPr lang="en-US"/>
                <a:t>1.0</a:t>
              </a:r>
            </a:p>
          </p:txBody>
        </p:sp>
        <p:sp>
          <p:nvSpPr>
            <p:cNvPr id="205841" name="Line 17"/>
            <p:cNvSpPr>
              <a:spLocks noChangeShapeType="1"/>
            </p:cNvSpPr>
            <p:nvPr/>
          </p:nvSpPr>
          <p:spPr bwMode="auto">
            <a:xfrm flipV="1">
              <a:off x="778" y="1654"/>
              <a:ext cx="480" cy="2016"/>
            </a:xfrm>
            <a:prstGeom prst="line">
              <a:avLst/>
            </a:prstGeom>
            <a:noFill/>
            <a:ln w="9525">
              <a:solidFill>
                <a:schemeClr val="tx1"/>
              </a:solidFill>
              <a:round/>
              <a:headEnd/>
              <a:tailEnd type="triangle" w="med" len="med"/>
            </a:ln>
            <a:effectLst/>
          </p:spPr>
          <p:txBody>
            <a:bodyPr/>
            <a:lstStyle/>
            <a:p>
              <a:endParaRPr lang="en-US"/>
            </a:p>
          </p:txBody>
        </p:sp>
        <p:sp>
          <p:nvSpPr>
            <p:cNvPr id="205842" name="Text Box 18"/>
            <p:cNvSpPr txBox="1">
              <a:spLocks noChangeArrowheads="1"/>
            </p:cNvSpPr>
            <p:nvPr/>
          </p:nvSpPr>
          <p:spPr bwMode="auto">
            <a:xfrm>
              <a:off x="1114" y="1414"/>
              <a:ext cx="319" cy="288"/>
            </a:xfrm>
            <a:prstGeom prst="rect">
              <a:avLst/>
            </a:prstGeom>
            <a:noFill/>
            <a:ln w="9525">
              <a:noFill/>
              <a:miter lim="800000"/>
              <a:headEnd/>
              <a:tailEnd/>
            </a:ln>
            <a:effectLst/>
          </p:spPr>
          <p:txBody>
            <a:bodyPr wrap="none">
              <a:spAutoFit/>
            </a:bodyPr>
            <a:lstStyle/>
            <a:p>
              <a:r>
                <a:rPr lang="en-US"/>
                <a:t>D</a:t>
              </a:r>
              <a:r>
                <a:rPr lang="en-US" baseline="-25000"/>
                <a:t>1</a:t>
              </a:r>
              <a:endParaRPr lang="en-US"/>
            </a:p>
          </p:txBody>
        </p:sp>
        <p:sp>
          <p:nvSpPr>
            <p:cNvPr id="205843" name="Line 19"/>
            <p:cNvSpPr>
              <a:spLocks noChangeShapeType="1"/>
            </p:cNvSpPr>
            <p:nvPr/>
          </p:nvSpPr>
          <p:spPr bwMode="auto">
            <a:xfrm flipV="1">
              <a:off x="778" y="3238"/>
              <a:ext cx="2688" cy="432"/>
            </a:xfrm>
            <a:prstGeom prst="line">
              <a:avLst/>
            </a:prstGeom>
            <a:noFill/>
            <a:ln w="9525">
              <a:solidFill>
                <a:schemeClr val="tx1"/>
              </a:solidFill>
              <a:round/>
              <a:headEnd/>
              <a:tailEnd type="triangle" w="med" len="med"/>
            </a:ln>
            <a:effectLst/>
          </p:spPr>
          <p:txBody>
            <a:bodyPr/>
            <a:lstStyle/>
            <a:p>
              <a:endParaRPr lang="en-US"/>
            </a:p>
          </p:txBody>
        </p:sp>
        <p:sp>
          <p:nvSpPr>
            <p:cNvPr id="205844" name="Text Box 20"/>
            <p:cNvSpPr txBox="1">
              <a:spLocks noChangeArrowheads="1"/>
            </p:cNvSpPr>
            <p:nvPr/>
          </p:nvSpPr>
          <p:spPr bwMode="auto">
            <a:xfrm>
              <a:off x="3504" y="3072"/>
              <a:ext cx="319" cy="288"/>
            </a:xfrm>
            <a:prstGeom prst="rect">
              <a:avLst/>
            </a:prstGeom>
            <a:noFill/>
            <a:ln w="9525">
              <a:noFill/>
              <a:miter lim="800000"/>
              <a:headEnd/>
              <a:tailEnd/>
            </a:ln>
            <a:effectLst/>
          </p:spPr>
          <p:txBody>
            <a:bodyPr wrap="none">
              <a:spAutoFit/>
            </a:bodyPr>
            <a:lstStyle/>
            <a:p>
              <a:r>
                <a:rPr lang="en-US"/>
                <a:t>D</a:t>
              </a:r>
              <a:r>
                <a:rPr lang="en-US" baseline="-25000"/>
                <a:t>2</a:t>
              </a:r>
              <a:endParaRPr lang="en-US"/>
            </a:p>
          </p:txBody>
        </p:sp>
        <p:sp>
          <p:nvSpPr>
            <p:cNvPr id="205845" name="Line 21"/>
            <p:cNvSpPr>
              <a:spLocks noChangeShapeType="1"/>
            </p:cNvSpPr>
            <p:nvPr/>
          </p:nvSpPr>
          <p:spPr bwMode="auto">
            <a:xfrm flipV="1">
              <a:off x="816" y="2784"/>
              <a:ext cx="2064" cy="864"/>
            </a:xfrm>
            <a:prstGeom prst="line">
              <a:avLst/>
            </a:prstGeom>
            <a:noFill/>
            <a:ln w="9525">
              <a:solidFill>
                <a:schemeClr val="tx1"/>
              </a:solidFill>
              <a:round/>
              <a:headEnd/>
              <a:tailEnd type="triangle" w="med" len="med"/>
            </a:ln>
            <a:effectLst/>
          </p:spPr>
          <p:txBody>
            <a:bodyPr/>
            <a:lstStyle/>
            <a:p>
              <a:endParaRPr lang="en-US"/>
            </a:p>
          </p:txBody>
        </p:sp>
        <p:sp>
          <p:nvSpPr>
            <p:cNvPr id="205846" name="Text Box 22"/>
            <p:cNvSpPr txBox="1">
              <a:spLocks noChangeArrowheads="1"/>
            </p:cNvSpPr>
            <p:nvPr/>
          </p:nvSpPr>
          <p:spPr bwMode="auto">
            <a:xfrm>
              <a:off x="2880" y="2592"/>
              <a:ext cx="319" cy="288"/>
            </a:xfrm>
            <a:prstGeom prst="rect">
              <a:avLst/>
            </a:prstGeom>
            <a:noFill/>
            <a:ln w="9525">
              <a:noFill/>
              <a:miter lim="800000"/>
              <a:headEnd/>
              <a:tailEnd/>
            </a:ln>
            <a:effectLst/>
          </p:spPr>
          <p:txBody>
            <a:bodyPr wrap="none">
              <a:spAutoFit/>
            </a:bodyPr>
            <a:lstStyle/>
            <a:p>
              <a:r>
                <a:rPr lang="en-US"/>
                <a:t>Q</a:t>
              </a:r>
              <a:r>
                <a:rPr lang="en-US" baseline="-25000"/>
                <a:t>0</a:t>
              </a:r>
              <a:endParaRPr lang="en-US"/>
            </a:p>
          </p:txBody>
        </p:sp>
        <p:sp>
          <p:nvSpPr>
            <p:cNvPr id="205847" name="Line 23"/>
            <p:cNvSpPr>
              <a:spLocks noChangeShapeType="1"/>
            </p:cNvSpPr>
            <p:nvPr/>
          </p:nvSpPr>
          <p:spPr bwMode="auto">
            <a:xfrm flipV="1">
              <a:off x="768" y="2016"/>
              <a:ext cx="960" cy="1632"/>
            </a:xfrm>
            <a:prstGeom prst="line">
              <a:avLst/>
            </a:prstGeom>
            <a:noFill/>
            <a:ln w="9525">
              <a:solidFill>
                <a:schemeClr val="tx1"/>
              </a:solidFill>
              <a:prstDash val="dash"/>
              <a:round/>
              <a:headEnd/>
              <a:tailEnd type="triangle" w="med" len="med"/>
            </a:ln>
            <a:effectLst/>
          </p:spPr>
          <p:txBody>
            <a:bodyPr/>
            <a:lstStyle/>
            <a:p>
              <a:endParaRPr lang="en-US"/>
            </a:p>
          </p:txBody>
        </p:sp>
        <p:sp>
          <p:nvSpPr>
            <p:cNvPr id="205848" name="Text Box 24"/>
            <p:cNvSpPr txBox="1">
              <a:spLocks noChangeArrowheads="1"/>
            </p:cNvSpPr>
            <p:nvPr/>
          </p:nvSpPr>
          <p:spPr bwMode="auto">
            <a:xfrm>
              <a:off x="1728" y="1776"/>
              <a:ext cx="319" cy="288"/>
            </a:xfrm>
            <a:prstGeom prst="rect">
              <a:avLst/>
            </a:prstGeom>
            <a:noFill/>
            <a:ln w="9525">
              <a:noFill/>
              <a:miter lim="800000"/>
              <a:headEnd/>
              <a:tailEnd/>
            </a:ln>
            <a:effectLst/>
          </p:spPr>
          <p:txBody>
            <a:bodyPr wrap="none">
              <a:spAutoFit/>
            </a:bodyPr>
            <a:lstStyle/>
            <a:p>
              <a:r>
                <a:rPr lang="en-US"/>
                <a:t>Q’</a:t>
              </a:r>
            </a:p>
          </p:txBody>
        </p:sp>
        <p:sp>
          <p:nvSpPr>
            <p:cNvPr id="205849" name="Line 25"/>
            <p:cNvSpPr>
              <a:spLocks noChangeShapeType="1"/>
            </p:cNvSpPr>
            <p:nvPr/>
          </p:nvSpPr>
          <p:spPr bwMode="auto">
            <a:xfrm flipV="1">
              <a:off x="778" y="3024"/>
              <a:ext cx="2390" cy="646"/>
            </a:xfrm>
            <a:prstGeom prst="line">
              <a:avLst/>
            </a:prstGeom>
            <a:noFill/>
            <a:ln w="9525">
              <a:solidFill>
                <a:schemeClr val="tx1"/>
              </a:solidFill>
              <a:prstDash val="dash"/>
              <a:round/>
              <a:headEnd/>
              <a:tailEnd type="triangle" w="med" len="med"/>
            </a:ln>
            <a:effectLst/>
          </p:spPr>
          <p:txBody>
            <a:bodyPr/>
            <a:lstStyle/>
            <a:p>
              <a:endParaRPr lang="en-US"/>
            </a:p>
          </p:txBody>
        </p:sp>
        <p:sp>
          <p:nvSpPr>
            <p:cNvPr id="205850" name="Text Box 26"/>
            <p:cNvSpPr txBox="1">
              <a:spLocks noChangeArrowheads="1"/>
            </p:cNvSpPr>
            <p:nvPr/>
          </p:nvSpPr>
          <p:spPr bwMode="auto">
            <a:xfrm>
              <a:off x="3216" y="2880"/>
              <a:ext cx="340" cy="288"/>
            </a:xfrm>
            <a:prstGeom prst="rect">
              <a:avLst/>
            </a:prstGeom>
            <a:noFill/>
            <a:ln w="9525">
              <a:noFill/>
              <a:miter lim="800000"/>
              <a:headEnd/>
              <a:tailEnd/>
            </a:ln>
            <a:effectLst/>
          </p:spPr>
          <p:txBody>
            <a:bodyPr wrap="none">
              <a:spAutoFit/>
            </a:bodyPr>
            <a:lstStyle/>
            <a:p>
              <a:r>
                <a:rPr lang="en-US"/>
                <a:t>Q”</a:t>
              </a:r>
            </a:p>
          </p:txBody>
        </p:sp>
        <p:sp>
          <p:nvSpPr>
            <p:cNvPr id="205851" name="Freeform 27"/>
            <p:cNvSpPr>
              <a:spLocks/>
            </p:cNvSpPr>
            <p:nvPr/>
          </p:nvSpPr>
          <p:spPr bwMode="auto">
            <a:xfrm>
              <a:off x="1200" y="2928"/>
              <a:ext cx="336" cy="432"/>
            </a:xfrm>
            <a:custGeom>
              <a:avLst/>
              <a:gdLst/>
              <a:ahLst/>
              <a:cxnLst>
                <a:cxn ang="0">
                  <a:pos x="240" y="240"/>
                </a:cxn>
                <a:cxn ang="0">
                  <a:pos x="240" y="48"/>
                </a:cxn>
                <a:cxn ang="0">
                  <a:pos x="0" y="0"/>
                </a:cxn>
              </a:cxnLst>
              <a:rect l="0" t="0" r="r" b="b"/>
              <a:pathLst>
                <a:path w="280" h="240">
                  <a:moveTo>
                    <a:pt x="240" y="240"/>
                  </a:moveTo>
                  <a:cubicBezTo>
                    <a:pt x="260" y="164"/>
                    <a:pt x="280" y="88"/>
                    <a:pt x="240" y="48"/>
                  </a:cubicBezTo>
                  <a:cubicBezTo>
                    <a:pt x="200" y="8"/>
                    <a:pt x="40" y="8"/>
                    <a:pt x="0" y="0"/>
                  </a:cubicBezTo>
                </a:path>
              </a:pathLst>
            </a:custGeom>
            <a:noFill/>
            <a:ln w="9525">
              <a:solidFill>
                <a:schemeClr val="tx1"/>
              </a:solidFill>
              <a:round/>
              <a:headEnd type="none" w="med" len="med"/>
              <a:tailEnd type="triangle" w="med" len="med"/>
            </a:ln>
            <a:effectLst/>
          </p:spPr>
          <p:txBody>
            <a:bodyPr/>
            <a:lstStyle/>
            <a:p>
              <a:endParaRPr lang="en-US"/>
            </a:p>
          </p:txBody>
        </p:sp>
        <p:sp>
          <p:nvSpPr>
            <p:cNvPr id="205852" name="Freeform 28"/>
            <p:cNvSpPr>
              <a:spLocks/>
            </p:cNvSpPr>
            <p:nvPr/>
          </p:nvSpPr>
          <p:spPr bwMode="auto">
            <a:xfrm>
              <a:off x="2496" y="2928"/>
              <a:ext cx="144" cy="240"/>
            </a:xfrm>
            <a:custGeom>
              <a:avLst/>
              <a:gdLst/>
              <a:ahLst/>
              <a:cxnLst>
                <a:cxn ang="0">
                  <a:pos x="0" y="80"/>
                </a:cxn>
                <a:cxn ang="0">
                  <a:pos x="384" y="80"/>
                </a:cxn>
                <a:cxn ang="0">
                  <a:pos x="384" y="560"/>
                </a:cxn>
              </a:cxnLst>
              <a:rect l="0" t="0" r="r" b="b"/>
              <a:pathLst>
                <a:path w="448" h="560">
                  <a:moveTo>
                    <a:pt x="0" y="80"/>
                  </a:moveTo>
                  <a:cubicBezTo>
                    <a:pt x="160" y="40"/>
                    <a:pt x="320" y="0"/>
                    <a:pt x="384" y="80"/>
                  </a:cubicBezTo>
                  <a:cubicBezTo>
                    <a:pt x="448" y="160"/>
                    <a:pt x="416" y="360"/>
                    <a:pt x="384" y="560"/>
                  </a:cubicBezTo>
                </a:path>
              </a:pathLst>
            </a:custGeom>
            <a:noFill/>
            <a:ln w="9525">
              <a:solidFill>
                <a:schemeClr val="tx1"/>
              </a:solidFill>
              <a:round/>
              <a:headEnd type="none" w="med" len="med"/>
              <a:tailEnd type="triangle" w="med" len="med"/>
            </a:ln>
            <a:effectLst/>
          </p:spPr>
          <p:txBody>
            <a:bodyPr/>
            <a:lstStyle/>
            <a:p>
              <a:endParaRPr lang="en-US"/>
            </a:p>
          </p:txBody>
        </p:sp>
      </p:grpSp>
      <p:sp>
        <p:nvSpPr>
          <p:cNvPr id="205853" name="Text Box 29"/>
          <p:cNvSpPr txBox="1">
            <a:spLocks noChangeArrowheads="1"/>
          </p:cNvSpPr>
          <p:nvPr/>
        </p:nvSpPr>
        <p:spPr bwMode="auto">
          <a:xfrm>
            <a:off x="5257800" y="1849438"/>
            <a:ext cx="3490913" cy="1812925"/>
          </a:xfrm>
          <a:prstGeom prst="rect">
            <a:avLst/>
          </a:prstGeom>
          <a:noFill/>
          <a:ln w="9525">
            <a:solidFill>
              <a:schemeClr val="tx1"/>
            </a:solidFill>
            <a:miter lim="800000"/>
            <a:headEnd/>
            <a:tailEnd/>
          </a:ln>
          <a:effectLst/>
        </p:spPr>
        <p:txBody>
          <a:bodyPr wrap="none">
            <a:spAutoFit/>
          </a:bodyPr>
          <a:lstStyle/>
          <a:p>
            <a:r>
              <a:rPr lang="en-US" sz="1600"/>
              <a:t>Q</a:t>
            </a:r>
            <a:r>
              <a:rPr lang="en-US" sz="1600" baseline="-25000"/>
              <a:t>0</a:t>
            </a:r>
            <a:r>
              <a:rPr lang="en-US" sz="1600"/>
              <a:t> = retrieval of information = (0.7,0.3)</a:t>
            </a:r>
          </a:p>
          <a:p>
            <a:r>
              <a:rPr lang="en-US" sz="1600"/>
              <a:t>D</a:t>
            </a:r>
            <a:r>
              <a:rPr lang="en-US" sz="1600" baseline="-25000"/>
              <a:t>1 </a:t>
            </a:r>
            <a:r>
              <a:rPr lang="en-US" sz="1600"/>
              <a:t>= information science =        (0.2,0.8)</a:t>
            </a:r>
          </a:p>
          <a:p>
            <a:r>
              <a:rPr lang="en-US" sz="1600"/>
              <a:t>D</a:t>
            </a:r>
            <a:r>
              <a:rPr lang="en-US" sz="1600" baseline="-25000"/>
              <a:t>2</a:t>
            </a:r>
            <a:r>
              <a:rPr lang="en-US" sz="1600"/>
              <a:t> = retrieval systems =            (0.9,0.1)</a:t>
            </a:r>
          </a:p>
          <a:p>
            <a:endParaRPr lang="en-US" sz="1600"/>
          </a:p>
          <a:p>
            <a:endParaRPr lang="en-US" sz="1600"/>
          </a:p>
          <a:p>
            <a:r>
              <a:rPr lang="en-US" sz="1600"/>
              <a:t>Q’ = ½*Q</a:t>
            </a:r>
            <a:r>
              <a:rPr lang="en-US" sz="1600" baseline="-25000"/>
              <a:t>0</a:t>
            </a:r>
            <a:r>
              <a:rPr lang="en-US" sz="1600"/>
              <a:t>+ ½ * D</a:t>
            </a:r>
            <a:r>
              <a:rPr lang="en-US" sz="1600" baseline="-25000"/>
              <a:t>1</a:t>
            </a:r>
            <a:r>
              <a:rPr lang="en-US" sz="1600"/>
              <a:t> =  (0.45,0.55)</a:t>
            </a:r>
          </a:p>
          <a:p>
            <a:r>
              <a:rPr lang="en-US" sz="1600"/>
              <a:t>Q” = ½*Q</a:t>
            </a:r>
            <a:r>
              <a:rPr lang="en-US" sz="1600" baseline="-25000"/>
              <a:t>0</a:t>
            </a:r>
            <a:r>
              <a:rPr lang="en-US" sz="1600"/>
              <a:t>+ ½ * D</a:t>
            </a:r>
            <a:r>
              <a:rPr lang="en-US" sz="1600" baseline="-25000"/>
              <a:t>2</a:t>
            </a:r>
            <a:r>
              <a:rPr lang="en-US" sz="1600"/>
              <a:t> =  (0.80,0.20)</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685800" y="381000"/>
            <a:ext cx="7772400" cy="1143000"/>
          </a:xfrm>
        </p:spPr>
        <p:txBody>
          <a:bodyPr/>
          <a:lstStyle/>
          <a:p>
            <a:r>
              <a:rPr lang="en-US"/>
              <a:t>Example Rocchio Calculation</a:t>
            </a:r>
          </a:p>
        </p:txBody>
      </p:sp>
      <p:graphicFrame>
        <p:nvGraphicFramePr>
          <p:cNvPr id="206851" name="Object 3"/>
          <p:cNvGraphicFramePr>
            <a:graphicFrameLocks noChangeAspect="1"/>
          </p:cNvGraphicFramePr>
          <p:nvPr/>
        </p:nvGraphicFramePr>
        <p:xfrm>
          <a:off x="609600" y="1447800"/>
          <a:ext cx="7848600" cy="4979988"/>
        </p:xfrm>
        <a:graphic>
          <a:graphicData uri="http://schemas.openxmlformats.org/presentationml/2006/ole">
            <p:oleObj spid="_x0000_s206851" name="Equation" r:id="rId4" imgW="3962160" imgH="2514600" progId="Equation.3">
              <p:embed/>
            </p:oleObj>
          </a:graphicData>
        </a:graphic>
      </p:graphicFrame>
      <p:sp>
        <p:nvSpPr>
          <p:cNvPr id="206852" name="Text Box 4"/>
          <p:cNvSpPr txBox="1">
            <a:spLocks noChangeArrowheads="1"/>
          </p:cNvSpPr>
          <p:nvPr/>
        </p:nvSpPr>
        <p:spPr bwMode="auto">
          <a:xfrm>
            <a:off x="6934200" y="1524000"/>
            <a:ext cx="1265238" cy="822325"/>
          </a:xfrm>
          <a:prstGeom prst="rect">
            <a:avLst/>
          </a:prstGeom>
          <a:noFill/>
          <a:ln w="9525">
            <a:noFill/>
            <a:miter lim="800000"/>
            <a:headEnd/>
            <a:tailEnd/>
          </a:ln>
          <a:effectLst/>
        </p:spPr>
        <p:txBody>
          <a:bodyPr wrap="none">
            <a:spAutoFit/>
          </a:bodyPr>
          <a:lstStyle/>
          <a:p>
            <a:r>
              <a:rPr lang="en-US">
                <a:solidFill>
                  <a:srgbClr val="FF3300"/>
                </a:solidFill>
              </a:rPr>
              <a:t>Relevant</a:t>
            </a:r>
          </a:p>
          <a:p>
            <a:r>
              <a:rPr lang="en-US">
                <a:solidFill>
                  <a:srgbClr val="FF3300"/>
                </a:solidFill>
              </a:rPr>
              <a:t>docs</a:t>
            </a:r>
          </a:p>
        </p:txBody>
      </p:sp>
      <p:sp>
        <p:nvSpPr>
          <p:cNvPr id="206853" name="Text Box 5"/>
          <p:cNvSpPr txBox="1">
            <a:spLocks noChangeArrowheads="1"/>
          </p:cNvSpPr>
          <p:nvPr/>
        </p:nvSpPr>
        <p:spPr bwMode="auto">
          <a:xfrm>
            <a:off x="6765925" y="2784475"/>
            <a:ext cx="1647825" cy="457200"/>
          </a:xfrm>
          <a:prstGeom prst="rect">
            <a:avLst/>
          </a:prstGeom>
          <a:noFill/>
          <a:ln w="9525">
            <a:noFill/>
            <a:miter lim="800000"/>
            <a:headEnd/>
            <a:tailEnd/>
          </a:ln>
          <a:effectLst/>
        </p:spPr>
        <p:txBody>
          <a:bodyPr wrap="none">
            <a:spAutoFit/>
          </a:bodyPr>
          <a:lstStyle/>
          <a:p>
            <a:r>
              <a:rPr lang="en-US">
                <a:solidFill>
                  <a:srgbClr val="FF3300"/>
                </a:solidFill>
              </a:rPr>
              <a:t>Non-rel doc</a:t>
            </a:r>
          </a:p>
        </p:txBody>
      </p:sp>
      <p:sp>
        <p:nvSpPr>
          <p:cNvPr id="206854" name="Text Box 6"/>
          <p:cNvSpPr txBox="1">
            <a:spLocks noChangeArrowheads="1"/>
          </p:cNvSpPr>
          <p:nvPr/>
        </p:nvSpPr>
        <p:spPr bwMode="auto">
          <a:xfrm>
            <a:off x="6705600" y="3276600"/>
            <a:ext cx="2036763" cy="457200"/>
          </a:xfrm>
          <a:prstGeom prst="rect">
            <a:avLst/>
          </a:prstGeom>
          <a:noFill/>
          <a:ln w="9525">
            <a:noFill/>
            <a:miter lim="800000"/>
            <a:headEnd/>
            <a:tailEnd/>
          </a:ln>
          <a:effectLst/>
        </p:spPr>
        <p:txBody>
          <a:bodyPr wrap="none">
            <a:spAutoFit/>
          </a:bodyPr>
          <a:lstStyle/>
          <a:p>
            <a:r>
              <a:rPr lang="en-US">
                <a:solidFill>
                  <a:srgbClr val="FF3300"/>
                </a:solidFill>
              </a:rPr>
              <a:t>Original Query</a:t>
            </a:r>
          </a:p>
        </p:txBody>
      </p:sp>
      <p:sp>
        <p:nvSpPr>
          <p:cNvPr id="206855" name="Text Box 7"/>
          <p:cNvSpPr txBox="1">
            <a:spLocks noChangeArrowheads="1"/>
          </p:cNvSpPr>
          <p:nvPr/>
        </p:nvSpPr>
        <p:spPr bwMode="auto">
          <a:xfrm>
            <a:off x="2209800" y="4114800"/>
            <a:ext cx="1385888" cy="457200"/>
          </a:xfrm>
          <a:prstGeom prst="rect">
            <a:avLst/>
          </a:prstGeom>
          <a:noFill/>
          <a:ln w="9525">
            <a:noFill/>
            <a:miter lim="800000"/>
            <a:headEnd/>
            <a:tailEnd/>
          </a:ln>
          <a:effectLst/>
        </p:spPr>
        <p:txBody>
          <a:bodyPr wrap="none">
            <a:spAutoFit/>
          </a:bodyPr>
          <a:lstStyle/>
          <a:p>
            <a:r>
              <a:rPr lang="en-US">
                <a:solidFill>
                  <a:srgbClr val="FF3300"/>
                </a:solidFill>
              </a:rPr>
              <a:t>Constants</a:t>
            </a:r>
          </a:p>
        </p:txBody>
      </p:sp>
      <p:sp>
        <p:nvSpPr>
          <p:cNvPr id="206856" name="Text Box 8"/>
          <p:cNvSpPr txBox="1">
            <a:spLocks noChangeArrowheads="1"/>
          </p:cNvSpPr>
          <p:nvPr/>
        </p:nvSpPr>
        <p:spPr bwMode="auto">
          <a:xfrm>
            <a:off x="5486400" y="5029200"/>
            <a:ext cx="2676525" cy="457200"/>
          </a:xfrm>
          <a:prstGeom prst="rect">
            <a:avLst/>
          </a:prstGeom>
          <a:noFill/>
          <a:ln w="9525">
            <a:noFill/>
            <a:miter lim="800000"/>
            <a:headEnd/>
            <a:tailEnd/>
          </a:ln>
          <a:effectLst/>
        </p:spPr>
        <p:txBody>
          <a:bodyPr wrap="none">
            <a:spAutoFit/>
          </a:bodyPr>
          <a:lstStyle/>
          <a:p>
            <a:r>
              <a:rPr lang="en-US">
                <a:solidFill>
                  <a:srgbClr val="FF3300"/>
                </a:solidFill>
              </a:rPr>
              <a:t>Rocchio Calculation</a:t>
            </a:r>
          </a:p>
        </p:txBody>
      </p:sp>
      <p:sp>
        <p:nvSpPr>
          <p:cNvPr id="206857" name="Text Box 9"/>
          <p:cNvSpPr txBox="1">
            <a:spLocks noChangeArrowheads="1"/>
          </p:cNvSpPr>
          <p:nvPr/>
        </p:nvSpPr>
        <p:spPr bwMode="auto">
          <a:xfrm>
            <a:off x="5848350" y="5638800"/>
            <a:ext cx="3295650" cy="457200"/>
          </a:xfrm>
          <a:prstGeom prst="rect">
            <a:avLst/>
          </a:prstGeom>
          <a:noFill/>
          <a:ln w="9525">
            <a:noFill/>
            <a:miter lim="800000"/>
            <a:headEnd/>
            <a:tailEnd/>
          </a:ln>
          <a:effectLst/>
        </p:spPr>
        <p:txBody>
          <a:bodyPr>
            <a:spAutoFit/>
          </a:bodyPr>
          <a:lstStyle/>
          <a:p>
            <a:r>
              <a:rPr lang="en-US">
                <a:solidFill>
                  <a:srgbClr val="FF3300"/>
                </a:solidFill>
              </a:rPr>
              <a:t>Resulting feedback query</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r>
              <a:rPr lang="en-US"/>
              <a:t>Rocchio Method</a:t>
            </a:r>
          </a:p>
        </p:txBody>
      </p:sp>
      <p:sp>
        <p:nvSpPr>
          <p:cNvPr id="207875" name="Rectangle 3"/>
          <p:cNvSpPr>
            <a:spLocks noGrp="1" noChangeArrowheads="1"/>
          </p:cNvSpPr>
          <p:nvPr>
            <p:ph type="body" idx="1"/>
          </p:nvPr>
        </p:nvSpPr>
        <p:spPr/>
        <p:txBody>
          <a:bodyPr/>
          <a:lstStyle/>
          <a:p>
            <a:pPr>
              <a:lnSpc>
                <a:spcPct val="90000"/>
              </a:lnSpc>
            </a:pPr>
            <a:r>
              <a:rPr lang="en-US" sz="2400"/>
              <a:t>Rocchio automatically</a:t>
            </a:r>
          </a:p>
          <a:p>
            <a:pPr lvl="1">
              <a:lnSpc>
                <a:spcPct val="90000"/>
              </a:lnSpc>
            </a:pPr>
            <a:r>
              <a:rPr lang="en-US" sz="2200"/>
              <a:t>re-weights terms</a:t>
            </a:r>
          </a:p>
          <a:p>
            <a:pPr lvl="1">
              <a:lnSpc>
                <a:spcPct val="90000"/>
              </a:lnSpc>
            </a:pPr>
            <a:r>
              <a:rPr lang="en-US" sz="2200"/>
              <a:t>adds in new terms (from relevant docs)</a:t>
            </a:r>
          </a:p>
          <a:p>
            <a:pPr lvl="2">
              <a:lnSpc>
                <a:spcPct val="90000"/>
              </a:lnSpc>
            </a:pPr>
            <a:r>
              <a:rPr lang="en-US" sz="2000"/>
              <a:t>have to be careful when using negative terms</a:t>
            </a:r>
          </a:p>
          <a:p>
            <a:pPr lvl="2">
              <a:lnSpc>
                <a:spcPct val="90000"/>
              </a:lnSpc>
            </a:pPr>
            <a:r>
              <a:rPr lang="en-US" sz="2000"/>
              <a:t>Rocchio is </a:t>
            </a:r>
            <a:r>
              <a:rPr lang="en-US" sz="2000" b="1" i="1"/>
              <a:t>not</a:t>
            </a:r>
            <a:r>
              <a:rPr lang="en-US" sz="2000"/>
              <a:t> a machine learning algorithm</a:t>
            </a:r>
          </a:p>
          <a:p>
            <a:pPr>
              <a:lnSpc>
                <a:spcPct val="90000"/>
              </a:lnSpc>
            </a:pPr>
            <a:r>
              <a:rPr lang="en-US" sz="2400"/>
              <a:t>Most methods perform similarly</a:t>
            </a:r>
          </a:p>
          <a:p>
            <a:pPr lvl="1">
              <a:lnSpc>
                <a:spcPct val="90000"/>
              </a:lnSpc>
            </a:pPr>
            <a:r>
              <a:rPr lang="en-US" sz="2200"/>
              <a:t>results heavily dependent on test collection</a:t>
            </a:r>
          </a:p>
          <a:p>
            <a:pPr>
              <a:lnSpc>
                <a:spcPct val="90000"/>
              </a:lnSpc>
            </a:pPr>
            <a:r>
              <a:rPr lang="en-US" sz="2400"/>
              <a:t>Machine learning methods are proving to work better than standard IR approaches like Rocchio</a:t>
            </a:r>
            <a:endParaRPr lang="en-US"/>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US"/>
              <a:t>Using Relevance Feedback</a:t>
            </a:r>
          </a:p>
        </p:txBody>
      </p:sp>
      <p:sp>
        <p:nvSpPr>
          <p:cNvPr id="208899" name="Rectangle 3"/>
          <p:cNvSpPr>
            <a:spLocks noGrp="1" noChangeArrowheads="1"/>
          </p:cNvSpPr>
          <p:nvPr>
            <p:ph type="body" idx="1"/>
          </p:nvPr>
        </p:nvSpPr>
        <p:spPr/>
        <p:txBody>
          <a:bodyPr/>
          <a:lstStyle/>
          <a:p>
            <a:r>
              <a:rPr lang="en-US"/>
              <a:t>Known to improve results</a:t>
            </a:r>
          </a:p>
          <a:p>
            <a:pPr lvl="1"/>
            <a:r>
              <a:rPr lang="en-US"/>
              <a:t>in TREC-like conditions (no user involved)</a:t>
            </a:r>
          </a:p>
          <a:p>
            <a:r>
              <a:rPr lang="en-US"/>
              <a:t>What about with a user in the loop?</a:t>
            </a:r>
          </a:p>
          <a:p>
            <a:pPr lvl="1"/>
            <a:r>
              <a:rPr lang="en-US"/>
              <a:t>How might you measure this?</a:t>
            </a:r>
          </a:p>
          <a:p>
            <a:pPr lvl="2"/>
            <a:r>
              <a:rPr lang="en-US"/>
              <a:t>Precision/Recall figures for the </a:t>
            </a:r>
            <a:r>
              <a:rPr lang="en-US" i="1"/>
              <a:t>unseen </a:t>
            </a:r>
            <a:r>
              <a:rPr lang="en-US"/>
              <a:t> documents need to be computed </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914400" y="304800"/>
            <a:ext cx="6858000" cy="685800"/>
          </a:xfrm>
          <a:prstGeom prst="rect">
            <a:avLst/>
          </a:prstGeom>
          <a:noFill/>
          <a:ln w="9525">
            <a:noFill/>
            <a:miter lim="800000"/>
            <a:headEnd/>
            <a:tailEnd/>
          </a:ln>
          <a:effectLst/>
        </p:spPr>
        <p:txBody>
          <a:bodyPr lIns="92075" tIns="46038" rIns="92075" bIns="46038" anchor="ctr"/>
          <a:lstStyle/>
          <a:p>
            <a:pPr algn="ctr">
              <a:lnSpc>
                <a:spcPct val="70000"/>
              </a:lnSpc>
            </a:pPr>
            <a:r>
              <a:rPr kumimoji="1" lang="pt-BR" sz="3600" b="1">
                <a:solidFill>
                  <a:schemeClr val="tx2"/>
                </a:solidFill>
                <a:latin typeface="Arial Narrow" pitchFamily="34" charset="0"/>
              </a:rPr>
              <a:t>Classic IR Models - Basic Concepts</a:t>
            </a:r>
            <a:endParaRPr kumimoji="1" lang="pt-BR" sz="4800" b="1">
              <a:solidFill>
                <a:schemeClr val="tx2"/>
              </a:solidFill>
              <a:latin typeface="Arial Narrow" pitchFamily="34" charset="0"/>
            </a:endParaRPr>
          </a:p>
        </p:txBody>
      </p:sp>
      <p:sp>
        <p:nvSpPr>
          <p:cNvPr id="21507" name="Rectangle 3"/>
          <p:cNvSpPr>
            <a:spLocks noChangeArrowheads="1"/>
          </p:cNvSpPr>
          <p:nvPr/>
        </p:nvSpPr>
        <p:spPr bwMode="auto">
          <a:xfrm>
            <a:off x="457200" y="1143000"/>
            <a:ext cx="3962400" cy="4114800"/>
          </a:xfrm>
          <a:prstGeom prst="rect">
            <a:avLst/>
          </a:prstGeom>
          <a:noFill/>
          <a:ln w="9525">
            <a:noFill/>
            <a:miter lim="800000"/>
            <a:headEnd/>
            <a:tailEnd/>
          </a:ln>
          <a:effectLst/>
        </p:spPr>
        <p:txBody>
          <a:bodyPr lIns="92075" tIns="46038" rIns="92075" bIns="46038"/>
          <a:lstStyle/>
          <a:p>
            <a:pPr marL="342900" indent="-342900">
              <a:spcBef>
                <a:spcPct val="20000"/>
              </a:spcBef>
              <a:buClr>
                <a:schemeClr val="hlink"/>
              </a:buClr>
              <a:buSzPct val="50000"/>
              <a:buFont typeface="Monotype Sorts" pitchFamily="2" charset="2"/>
              <a:buChar char="n"/>
            </a:pPr>
            <a:r>
              <a:rPr kumimoji="1" lang="pt-BR" sz="2000">
                <a:latin typeface="Arial" charset="0"/>
              </a:rPr>
              <a:t>Each document represented by a set of representative keywords or index terms</a:t>
            </a:r>
          </a:p>
          <a:p>
            <a:pPr marL="742950" lvl="1" indent="-285750">
              <a:spcBef>
                <a:spcPct val="20000"/>
              </a:spcBef>
              <a:buClr>
                <a:schemeClr val="tx2"/>
              </a:buClr>
              <a:buSzPct val="75000"/>
              <a:buFont typeface="Monotype Sorts" pitchFamily="2" charset="2"/>
              <a:buChar char="u"/>
            </a:pPr>
            <a:r>
              <a:rPr kumimoji="1" lang="pt-BR" sz="2000">
                <a:latin typeface="Arial" charset="0"/>
              </a:rPr>
              <a:t>Query is seen as a “mini”document</a:t>
            </a:r>
          </a:p>
          <a:p>
            <a:pPr marL="342900" indent="-342900">
              <a:spcBef>
                <a:spcPct val="20000"/>
              </a:spcBef>
              <a:buClr>
                <a:schemeClr val="hlink"/>
              </a:buClr>
              <a:buSzPct val="50000"/>
              <a:buFont typeface="Monotype Sorts" pitchFamily="2" charset="2"/>
              <a:buChar char="n"/>
            </a:pPr>
            <a:r>
              <a:rPr kumimoji="1" lang="pt-BR" sz="2000">
                <a:latin typeface="Arial" charset="0"/>
              </a:rPr>
              <a:t>An index term is a document word useful for remembering the document main themes</a:t>
            </a:r>
          </a:p>
          <a:p>
            <a:pPr marL="742950" lvl="1" indent="-285750">
              <a:spcBef>
                <a:spcPct val="20000"/>
              </a:spcBef>
              <a:buClr>
                <a:schemeClr val="tx2"/>
              </a:buClr>
              <a:buSzPct val="75000"/>
              <a:buFont typeface="Monotype Sorts" pitchFamily="2" charset="2"/>
              <a:buChar char="u"/>
            </a:pPr>
            <a:r>
              <a:rPr kumimoji="1" lang="pt-BR" sz="2000">
                <a:latin typeface="Arial" charset="0"/>
              </a:rPr>
              <a:t>Usually, index terms are nouns because nouns have meaning by themselves</a:t>
            </a:r>
          </a:p>
          <a:p>
            <a:pPr marL="1143000" lvl="2" indent="-228600">
              <a:spcBef>
                <a:spcPct val="20000"/>
              </a:spcBef>
              <a:buClr>
                <a:schemeClr val="hlink"/>
              </a:buClr>
              <a:buSzPct val="65000"/>
              <a:buFont typeface="Monotype Sorts" pitchFamily="2" charset="2"/>
              <a:buChar char="F"/>
            </a:pPr>
            <a:r>
              <a:rPr kumimoji="1" lang="pt-BR" sz="2000">
                <a:latin typeface="Arial" charset="0"/>
              </a:rPr>
              <a:t>[However, search engines assume that all words are index terms (full text representation)]</a:t>
            </a:r>
          </a:p>
          <a:p>
            <a:pPr marL="342900" indent="-342900">
              <a:spcBef>
                <a:spcPct val="20000"/>
              </a:spcBef>
              <a:buClr>
                <a:schemeClr val="hlink"/>
              </a:buClr>
              <a:buSzPct val="50000"/>
              <a:buFont typeface="Monotype Sorts" pitchFamily="2" charset="2"/>
              <a:buChar char="n"/>
            </a:pPr>
            <a:endParaRPr kumimoji="1" lang="pt-BR" sz="2000">
              <a:latin typeface="Arial" charset="0"/>
            </a:endParaRPr>
          </a:p>
        </p:txBody>
      </p:sp>
      <p:pic>
        <p:nvPicPr>
          <p:cNvPr id="21508" name="Picture 4"/>
          <p:cNvPicPr>
            <a:picLocks noChangeAspect="1" noChangeArrowheads="1"/>
          </p:cNvPicPr>
          <p:nvPr/>
        </p:nvPicPr>
        <p:blipFill>
          <a:blip r:embed="rId3" cstate="print"/>
          <a:srcRect/>
          <a:stretch>
            <a:fillRect/>
          </a:stretch>
        </p:blipFill>
        <p:spPr bwMode="auto">
          <a:xfrm>
            <a:off x="4648200" y="2438400"/>
            <a:ext cx="4267200" cy="30765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1266" name="Group 2"/>
          <p:cNvGrpSpPr>
            <a:grpSpLocks/>
          </p:cNvGrpSpPr>
          <p:nvPr/>
        </p:nvGrpSpPr>
        <p:grpSpPr bwMode="auto">
          <a:xfrm>
            <a:off x="457200" y="914400"/>
            <a:ext cx="8420100" cy="5375275"/>
            <a:chOff x="1364" y="300"/>
            <a:chExt cx="14963" cy="10909"/>
          </a:xfrm>
        </p:grpSpPr>
        <p:sp>
          <p:nvSpPr>
            <p:cNvPr id="11267" name="Text Box 3"/>
            <p:cNvSpPr txBox="1">
              <a:spLocks noChangeArrowheads="1"/>
            </p:cNvSpPr>
            <p:nvPr/>
          </p:nvSpPr>
          <p:spPr bwMode="auto">
            <a:xfrm>
              <a:off x="7384" y="568"/>
              <a:ext cx="1846" cy="1136"/>
            </a:xfrm>
            <a:prstGeom prst="rect">
              <a:avLst/>
            </a:prstGeom>
            <a:solidFill>
              <a:srgbClr val="FFFFFF"/>
            </a:solidFill>
            <a:ln w="9525">
              <a:solidFill>
                <a:srgbClr val="000000"/>
              </a:solidFill>
              <a:miter lim="800000"/>
              <a:headEnd/>
              <a:tailEnd/>
            </a:ln>
          </p:spPr>
          <p:txBody>
            <a:bodyPr/>
            <a:lstStyle/>
            <a:p>
              <a:r>
                <a:rPr lang="pt-BR" sz="1000"/>
                <a:t>User</a:t>
              </a:r>
            </a:p>
            <a:p>
              <a:r>
                <a:rPr lang="pt-BR" sz="1000"/>
                <a:t>Interface</a:t>
              </a:r>
            </a:p>
          </p:txBody>
        </p:sp>
        <p:sp>
          <p:nvSpPr>
            <p:cNvPr id="11268" name="Text Box 4"/>
            <p:cNvSpPr txBox="1">
              <a:spLocks noChangeArrowheads="1"/>
            </p:cNvSpPr>
            <p:nvPr/>
          </p:nvSpPr>
          <p:spPr bwMode="auto">
            <a:xfrm>
              <a:off x="4118" y="2840"/>
              <a:ext cx="8094" cy="710"/>
            </a:xfrm>
            <a:prstGeom prst="rect">
              <a:avLst/>
            </a:prstGeom>
            <a:solidFill>
              <a:srgbClr val="FFFFFF"/>
            </a:solidFill>
            <a:ln w="9525">
              <a:solidFill>
                <a:srgbClr val="000000"/>
              </a:solidFill>
              <a:miter lim="800000"/>
              <a:headEnd/>
              <a:tailEnd/>
            </a:ln>
          </p:spPr>
          <p:txBody>
            <a:bodyPr/>
            <a:lstStyle/>
            <a:p>
              <a:r>
                <a:rPr lang="pt-BR" sz="1000"/>
                <a:t>                             Text   Operations  </a:t>
              </a:r>
              <a:r>
                <a:rPr lang="pt-BR" sz="1000">
                  <a:solidFill>
                    <a:schemeClr val="hlink"/>
                  </a:solidFill>
                </a:rPr>
                <a:t>(stemming, noun phrase detection etc..)</a:t>
              </a:r>
            </a:p>
          </p:txBody>
        </p:sp>
        <p:sp>
          <p:nvSpPr>
            <p:cNvPr id="11269" name="Text Box 5"/>
            <p:cNvSpPr txBox="1">
              <a:spLocks noChangeArrowheads="1"/>
            </p:cNvSpPr>
            <p:nvPr/>
          </p:nvSpPr>
          <p:spPr bwMode="auto">
            <a:xfrm>
              <a:off x="4260" y="4686"/>
              <a:ext cx="2272" cy="1278"/>
            </a:xfrm>
            <a:prstGeom prst="rect">
              <a:avLst/>
            </a:prstGeom>
            <a:solidFill>
              <a:srgbClr val="FFFFFF"/>
            </a:solidFill>
            <a:ln w="9525">
              <a:solidFill>
                <a:srgbClr val="000000"/>
              </a:solidFill>
              <a:miter lim="800000"/>
              <a:headEnd/>
              <a:tailEnd/>
            </a:ln>
          </p:spPr>
          <p:txBody>
            <a:bodyPr/>
            <a:lstStyle/>
            <a:p>
              <a:r>
                <a:rPr lang="pt-BR" sz="1000"/>
                <a:t>Query </a:t>
              </a:r>
            </a:p>
            <a:p>
              <a:r>
                <a:rPr lang="pt-BR" sz="1000"/>
                <a:t>Operations</a:t>
              </a:r>
            </a:p>
            <a:p>
              <a:r>
                <a:rPr lang="pt-BR" sz="1000">
                  <a:solidFill>
                    <a:schemeClr val="hlink"/>
                  </a:solidFill>
                </a:rPr>
                <a:t>(elaboration, </a:t>
              </a:r>
            </a:p>
            <a:p>
              <a:r>
                <a:rPr lang="pt-BR" sz="1000">
                  <a:solidFill>
                    <a:schemeClr val="hlink"/>
                  </a:solidFill>
                </a:rPr>
                <a:t>  relevance feedback</a:t>
              </a:r>
            </a:p>
          </p:txBody>
        </p:sp>
        <p:sp>
          <p:nvSpPr>
            <p:cNvPr id="11270" name="Text Box 6"/>
            <p:cNvSpPr txBox="1">
              <a:spLocks noChangeArrowheads="1"/>
            </p:cNvSpPr>
            <p:nvPr/>
          </p:nvSpPr>
          <p:spPr bwMode="auto">
            <a:xfrm>
              <a:off x="10224" y="4970"/>
              <a:ext cx="1988" cy="994"/>
            </a:xfrm>
            <a:prstGeom prst="rect">
              <a:avLst/>
            </a:prstGeom>
            <a:solidFill>
              <a:srgbClr val="FFFFFF"/>
            </a:solidFill>
            <a:ln w="9525">
              <a:solidFill>
                <a:srgbClr val="000000"/>
              </a:solidFill>
              <a:miter lim="800000"/>
              <a:headEnd/>
              <a:tailEnd/>
            </a:ln>
          </p:spPr>
          <p:txBody>
            <a:bodyPr/>
            <a:lstStyle/>
            <a:p>
              <a:r>
                <a:rPr lang="pt-BR" sz="1000"/>
                <a:t>Indexing</a:t>
              </a:r>
            </a:p>
          </p:txBody>
        </p:sp>
        <p:sp>
          <p:nvSpPr>
            <p:cNvPr id="11271" name="Text Box 7"/>
            <p:cNvSpPr txBox="1">
              <a:spLocks noChangeArrowheads="1"/>
            </p:cNvSpPr>
            <p:nvPr/>
          </p:nvSpPr>
          <p:spPr bwMode="auto">
            <a:xfrm>
              <a:off x="4260" y="7242"/>
              <a:ext cx="2130" cy="994"/>
            </a:xfrm>
            <a:prstGeom prst="rect">
              <a:avLst/>
            </a:prstGeom>
            <a:solidFill>
              <a:srgbClr val="FFFFFF"/>
            </a:solidFill>
            <a:ln w="9525">
              <a:solidFill>
                <a:srgbClr val="000000"/>
              </a:solidFill>
              <a:miter lim="800000"/>
              <a:headEnd/>
              <a:tailEnd/>
            </a:ln>
          </p:spPr>
          <p:txBody>
            <a:bodyPr/>
            <a:lstStyle/>
            <a:p>
              <a:r>
                <a:rPr lang="pt-BR" sz="1000"/>
                <a:t>Searching</a:t>
              </a:r>
            </a:p>
            <a:p>
              <a:r>
                <a:rPr lang="pt-BR" sz="1000">
                  <a:solidFill>
                    <a:schemeClr val="hlink"/>
                  </a:solidFill>
                </a:rPr>
                <a:t>(hash tables etc.)</a:t>
              </a:r>
            </a:p>
          </p:txBody>
        </p:sp>
        <p:sp>
          <p:nvSpPr>
            <p:cNvPr id="11272" name="Text Box 8"/>
            <p:cNvSpPr txBox="1">
              <a:spLocks noChangeArrowheads="1"/>
            </p:cNvSpPr>
            <p:nvPr/>
          </p:nvSpPr>
          <p:spPr bwMode="auto">
            <a:xfrm>
              <a:off x="4260" y="9656"/>
              <a:ext cx="1988" cy="852"/>
            </a:xfrm>
            <a:prstGeom prst="rect">
              <a:avLst/>
            </a:prstGeom>
            <a:solidFill>
              <a:srgbClr val="FFFFFF"/>
            </a:solidFill>
            <a:ln w="9525">
              <a:solidFill>
                <a:srgbClr val="000000"/>
              </a:solidFill>
              <a:miter lim="800000"/>
              <a:headEnd/>
              <a:tailEnd/>
            </a:ln>
          </p:spPr>
          <p:txBody>
            <a:bodyPr/>
            <a:lstStyle/>
            <a:p>
              <a:r>
                <a:rPr lang="pt-BR" sz="1000"/>
                <a:t>Ranking</a:t>
              </a:r>
            </a:p>
            <a:p>
              <a:r>
                <a:rPr lang="pt-BR" sz="1000">
                  <a:solidFill>
                    <a:schemeClr val="hlink"/>
                  </a:solidFill>
                </a:rPr>
                <a:t>(vector models ..)</a:t>
              </a:r>
            </a:p>
          </p:txBody>
        </p:sp>
        <p:sp>
          <p:nvSpPr>
            <p:cNvPr id="11273" name="Text Box 9"/>
            <p:cNvSpPr txBox="1">
              <a:spLocks noChangeArrowheads="1"/>
            </p:cNvSpPr>
            <p:nvPr/>
          </p:nvSpPr>
          <p:spPr bwMode="auto">
            <a:xfrm>
              <a:off x="10650" y="7384"/>
              <a:ext cx="1278" cy="852"/>
            </a:xfrm>
            <a:prstGeom prst="rect">
              <a:avLst/>
            </a:prstGeom>
            <a:solidFill>
              <a:srgbClr val="FFFFFF"/>
            </a:solidFill>
            <a:ln w="9525">
              <a:noFill/>
              <a:miter lim="800000"/>
              <a:headEnd/>
              <a:tailEnd/>
            </a:ln>
          </p:spPr>
          <p:txBody>
            <a:bodyPr/>
            <a:lstStyle/>
            <a:p>
              <a:r>
                <a:rPr lang="pt-BR" sz="1000"/>
                <a:t>Index</a:t>
              </a:r>
            </a:p>
          </p:txBody>
        </p:sp>
        <p:sp>
          <p:nvSpPr>
            <p:cNvPr id="11274" name="Oval 10"/>
            <p:cNvSpPr>
              <a:spLocks noChangeArrowheads="1"/>
            </p:cNvSpPr>
            <p:nvPr/>
          </p:nvSpPr>
          <p:spPr bwMode="auto">
            <a:xfrm>
              <a:off x="10082" y="6958"/>
              <a:ext cx="2272" cy="1562"/>
            </a:xfrm>
            <a:prstGeom prst="ellipse">
              <a:avLst/>
            </a:prstGeom>
            <a:noFill/>
            <a:ln w="9525">
              <a:solidFill>
                <a:srgbClr val="000000"/>
              </a:solidFill>
              <a:round/>
              <a:headEnd/>
              <a:tailEnd/>
            </a:ln>
          </p:spPr>
          <p:txBody>
            <a:bodyPr/>
            <a:lstStyle/>
            <a:p>
              <a:endParaRPr lang="en-US"/>
            </a:p>
          </p:txBody>
        </p:sp>
        <p:sp>
          <p:nvSpPr>
            <p:cNvPr id="11275" name="Line 11"/>
            <p:cNvSpPr>
              <a:spLocks noChangeShapeType="1"/>
            </p:cNvSpPr>
            <p:nvPr/>
          </p:nvSpPr>
          <p:spPr bwMode="auto">
            <a:xfrm flipH="1">
              <a:off x="6106" y="1402"/>
              <a:ext cx="1278" cy="0"/>
            </a:xfrm>
            <a:prstGeom prst="line">
              <a:avLst/>
            </a:prstGeom>
            <a:noFill/>
            <a:ln w="9525">
              <a:solidFill>
                <a:srgbClr val="000000"/>
              </a:solidFill>
              <a:round/>
              <a:headEnd/>
              <a:tailEnd/>
            </a:ln>
          </p:spPr>
          <p:txBody>
            <a:bodyPr/>
            <a:lstStyle/>
            <a:p>
              <a:endParaRPr lang="en-US"/>
            </a:p>
          </p:txBody>
        </p:sp>
        <p:sp>
          <p:nvSpPr>
            <p:cNvPr id="11276" name="Line 12"/>
            <p:cNvSpPr>
              <a:spLocks noChangeShapeType="1"/>
            </p:cNvSpPr>
            <p:nvPr/>
          </p:nvSpPr>
          <p:spPr bwMode="auto">
            <a:xfrm>
              <a:off x="5154" y="3550"/>
              <a:ext cx="0" cy="1136"/>
            </a:xfrm>
            <a:prstGeom prst="line">
              <a:avLst/>
            </a:prstGeom>
            <a:noFill/>
            <a:ln w="9525">
              <a:solidFill>
                <a:srgbClr val="000000"/>
              </a:solidFill>
              <a:round/>
              <a:headEnd/>
              <a:tailEnd type="triangle" w="lg" len="med"/>
            </a:ln>
            <a:effectLst/>
          </p:spPr>
          <p:txBody>
            <a:bodyPr/>
            <a:lstStyle/>
            <a:p>
              <a:endParaRPr lang="en-US"/>
            </a:p>
          </p:txBody>
        </p:sp>
        <p:sp>
          <p:nvSpPr>
            <p:cNvPr id="11277" name="Line 13"/>
            <p:cNvSpPr>
              <a:spLocks noChangeShapeType="1"/>
            </p:cNvSpPr>
            <p:nvPr/>
          </p:nvSpPr>
          <p:spPr bwMode="auto">
            <a:xfrm>
              <a:off x="10952" y="3550"/>
              <a:ext cx="0" cy="1420"/>
            </a:xfrm>
            <a:prstGeom prst="line">
              <a:avLst/>
            </a:prstGeom>
            <a:noFill/>
            <a:ln w="9525">
              <a:solidFill>
                <a:srgbClr val="000000"/>
              </a:solidFill>
              <a:round/>
              <a:headEnd/>
              <a:tailEnd type="triangle" w="lg" len="med"/>
            </a:ln>
            <a:effectLst/>
          </p:spPr>
          <p:txBody>
            <a:bodyPr/>
            <a:lstStyle/>
            <a:p>
              <a:endParaRPr lang="en-US"/>
            </a:p>
          </p:txBody>
        </p:sp>
        <p:sp>
          <p:nvSpPr>
            <p:cNvPr id="11278" name="Line 14"/>
            <p:cNvSpPr>
              <a:spLocks noChangeShapeType="1"/>
            </p:cNvSpPr>
            <p:nvPr/>
          </p:nvSpPr>
          <p:spPr bwMode="auto">
            <a:xfrm>
              <a:off x="5154" y="5964"/>
              <a:ext cx="0" cy="1278"/>
            </a:xfrm>
            <a:prstGeom prst="line">
              <a:avLst/>
            </a:prstGeom>
            <a:noFill/>
            <a:ln w="9525">
              <a:solidFill>
                <a:srgbClr val="000000"/>
              </a:solidFill>
              <a:round/>
              <a:headEnd/>
              <a:tailEnd type="triangle" w="lg" len="med"/>
            </a:ln>
            <a:effectLst/>
          </p:spPr>
          <p:txBody>
            <a:bodyPr/>
            <a:lstStyle/>
            <a:p>
              <a:endParaRPr lang="en-US"/>
            </a:p>
          </p:txBody>
        </p:sp>
        <p:sp>
          <p:nvSpPr>
            <p:cNvPr id="11279" name="Line 15"/>
            <p:cNvSpPr>
              <a:spLocks noChangeShapeType="1"/>
            </p:cNvSpPr>
            <p:nvPr/>
          </p:nvSpPr>
          <p:spPr bwMode="auto">
            <a:xfrm>
              <a:off x="10952" y="5964"/>
              <a:ext cx="0" cy="994"/>
            </a:xfrm>
            <a:prstGeom prst="line">
              <a:avLst/>
            </a:prstGeom>
            <a:noFill/>
            <a:ln w="9525">
              <a:solidFill>
                <a:srgbClr val="000000"/>
              </a:solidFill>
              <a:round/>
              <a:headEnd/>
              <a:tailEnd type="triangle" w="lg" len="med"/>
            </a:ln>
            <a:effectLst/>
          </p:spPr>
          <p:txBody>
            <a:bodyPr/>
            <a:lstStyle/>
            <a:p>
              <a:endParaRPr lang="en-US"/>
            </a:p>
          </p:txBody>
        </p:sp>
        <p:sp>
          <p:nvSpPr>
            <p:cNvPr id="11280" name="Line 16"/>
            <p:cNvSpPr>
              <a:spLocks noChangeShapeType="1"/>
            </p:cNvSpPr>
            <p:nvPr/>
          </p:nvSpPr>
          <p:spPr bwMode="auto">
            <a:xfrm>
              <a:off x="5154" y="8236"/>
              <a:ext cx="0" cy="1420"/>
            </a:xfrm>
            <a:prstGeom prst="line">
              <a:avLst/>
            </a:prstGeom>
            <a:noFill/>
            <a:ln w="9525">
              <a:solidFill>
                <a:srgbClr val="000000"/>
              </a:solidFill>
              <a:round/>
              <a:headEnd/>
              <a:tailEnd type="triangle" w="lg" len="med"/>
            </a:ln>
            <a:effectLst/>
          </p:spPr>
          <p:txBody>
            <a:bodyPr/>
            <a:lstStyle/>
            <a:p>
              <a:endParaRPr lang="en-US"/>
            </a:p>
          </p:txBody>
        </p:sp>
        <p:sp>
          <p:nvSpPr>
            <p:cNvPr id="11281" name="Line 17"/>
            <p:cNvSpPr>
              <a:spLocks noChangeShapeType="1"/>
            </p:cNvSpPr>
            <p:nvPr/>
          </p:nvSpPr>
          <p:spPr bwMode="auto">
            <a:xfrm flipH="1">
              <a:off x="6390" y="7693"/>
              <a:ext cx="3692" cy="0"/>
            </a:xfrm>
            <a:prstGeom prst="line">
              <a:avLst/>
            </a:prstGeom>
            <a:noFill/>
            <a:ln w="9525">
              <a:solidFill>
                <a:srgbClr val="000000"/>
              </a:solidFill>
              <a:prstDash val="lgDash"/>
              <a:round/>
              <a:headEnd/>
              <a:tailEnd type="triangle" w="lg" len="med"/>
            </a:ln>
            <a:effectLst/>
          </p:spPr>
          <p:txBody>
            <a:bodyPr/>
            <a:lstStyle/>
            <a:p>
              <a:endParaRPr lang="en-US"/>
            </a:p>
          </p:txBody>
        </p:sp>
        <p:sp>
          <p:nvSpPr>
            <p:cNvPr id="11282" name="Line 18"/>
            <p:cNvSpPr>
              <a:spLocks noChangeShapeType="1"/>
            </p:cNvSpPr>
            <p:nvPr/>
          </p:nvSpPr>
          <p:spPr bwMode="auto">
            <a:xfrm flipH="1">
              <a:off x="1364" y="10042"/>
              <a:ext cx="2896" cy="0"/>
            </a:xfrm>
            <a:prstGeom prst="line">
              <a:avLst/>
            </a:prstGeom>
            <a:noFill/>
            <a:ln w="9525">
              <a:solidFill>
                <a:srgbClr val="000000"/>
              </a:solidFill>
              <a:prstDash val="lgDash"/>
              <a:round/>
              <a:headEnd/>
              <a:tailEnd type="none" w="lg" len="med"/>
            </a:ln>
            <a:effectLst/>
          </p:spPr>
          <p:txBody>
            <a:bodyPr/>
            <a:lstStyle/>
            <a:p>
              <a:endParaRPr lang="en-US"/>
            </a:p>
          </p:txBody>
        </p:sp>
        <p:sp>
          <p:nvSpPr>
            <p:cNvPr id="11283" name="Line 19"/>
            <p:cNvSpPr>
              <a:spLocks noChangeShapeType="1"/>
            </p:cNvSpPr>
            <p:nvPr/>
          </p:nvSpPr>
          <p:spPr bwMode="auto">
            <a:xfrm flipV="1">
              <a:off x="1364" y="834"/>
              <a:ext cx="0" cy="9208"/>
            </a:xfrm>
            <a:prstGeom prst="line">
              <a:avLst/>
            </a:prstGeom>
            <a:noFill/>
            <a:ln w="9525">
              <a:solidFill>
                <a:srgbClr val="000000"/>
              </a:solidFill>
              <a:prstDash val="lgDash"/>
              <a:round/>
              <a:headEnd/>
              <a:tailEnd type="none" w="lg" len="med"/>
            </a:ln>
            <a:effectLst/>
          </p:spPr>
          <p:txBody>
            <a:bodyPr/>
            <a:lstStyle/>
            <a:p>
              <a:endParaRPr lang="en-US"/>
            </a:p>
          </p:txBody>
        </p:sp>
        <p:sp>
          <p:nvSpPr>
            <p:cNvPr id="11284" name="Line 20"/>
            <p:cNvSpPr>
              <a:spLocks noChangeShapeType="1"/>
            </p:cNvSpPr>
            <p:nvPr/>
          </p:nvSpPr>
          <p:spPr bwMode="auto">
            <a:xfrm>
              <a:off x="1364" y="834"/>
              <a:ext cx="6020" cy="0"/>
            </a:xfrm>
            <a:prstGeom prst="line">
              <a:avLst/>
            </a:prstGeom>
            <a:noFill/>
            <a:ln w="9525">
              <a:solidFill>
                <a:srgbClr val="000000"/>
              </a:solidFill>
              <a:prstDash val="lgDash"/>
              <a:round/>
              <a:headEnd/>
              <a:tailEnd type="triangle" w="lg" len="med"/>
            </a:ln>
            <a:effectLst/>
          </p:spPr>
          <p:txBody>
            <a:bodyPr/>
            <a:lstStyle/>
            <a:p>
              <a:endParaRPr lang="en-US"/>
            </a:p>
          </p:txBody>
        </p:sp>
        <p:sp>
          <p:nvSpPr>
            <p:cNvPr id="11285" name="Line 21"/>
            <p:cNvSpPr>
              <a:spLocks noChangeShapeType="1"/>
            </p:cNvSpPr>
            <p:nvPr/>
          </p:nvSpPr>
          <p:spPr bwMode="auto">
            <a:xfrm flipH="1">
              <a:off x="2804" y="1136"/>
              <a:ext cx="4580" cy="0"/>
            </a:xfrm>
            <a:prstGeom prst="line">
              <a:avLst/>
            </a:prstGeom>
            <a:noFill/>
            <a:ln w="9525">
              <a:solidFill>
                <a:srgbClr val="000000"/>
              </a:solidFill>
              <a:prstDash val="lgDash"/>
              <a:round/>
              <a:headEnd/>
              <a:tailEnd type="none" w="lg" len="med"/>
            </a:ln>
            <a:effectLst/>
          </p:spPr>
          <p:txBody>
            <a:bodyPr/>
            <a:lstStyle/>
            <a:p>
              <a:endParaRPr lang="en-US"/>
            </a:p>
          </p:txBody>
        </p:sp>
        <p:sp>
          <p:nvSpPr>
            <p:cNvPr id="11286" name="Line 22"/>
            <p:cNvSpPr>
              <a:spLocks noChangeShapeType="1"/>
            </p:cNvSpPr>
            <p:nvPr/>
          </p:nvSpPr>
          <p:spPr bwMode="auto">
            <a:xfrm>
              <a:off x="2804" y="5305"/>
              <a:ext cx="1456" cy="0"/>
            </a:xfrm>
            <a:prstGeom prst="line">
              <a:avLst/>
            </a:prstGeom>
            <a:noFill/>
            <a:ln w="9525">
              <a:solidFill>
                <a:srgbClr val="000000"/>
              </a:solidFill>
              <a:prstDash val="lgDash"/>
              <a:round/>
              <a:headEnd/>
              <a:tailEnd type="triangle" w="lg" len="med"/>
            </a:ln>
            <a:effectLst/>
          </p:spPr>
          <p:txBody>
            <a:bodyPr/>
            <a:lstStyle/>
            <a:p>
              <a:endParaRPr lang="en-US"/>
            </a:p>
          </p:txBody>
        </p:sp>
        <p:sp>
          <p:nvSpPr>
            <p:cNvPr id="11287" name="Line 23"/>
            <p:cNvSpPr>
              <a:spLocks noChangeShapeType="1"/>
            </p:cNvSpPr>
            <p:nvPr/>
          </p:nvSpPr>
          <p:spPr bwMode="auto">
            <a:xfrm>
              <a:off x="2804" y="1136"/>
              <a:ext cx="0" cy="4169"/>
            </a:xfrm>
            <a:prstGeom prst="line">
              <a:avLst/>
            </a:prstGeom>
            <a:noFill/>
            <a:ln w="9525">
              <a:solidFill>
                <a:srgbClr val="000000"/>
              </a:solidFill>
              <a:prstDash val="lgDash"/>
              <a:round/>
              <a:headEnd/>
              <a:tailEnd type="none" w="lg" len="med"/>
            </a:ln>
            <a:effectLst/>
          </p:spPr>
          <p:txBody>
            <a:bodyPr/>
            <a:lstStyle/>
            <a:p>
              <a:endParaRPr lang="en-US"/>
            </a:p>
          </p:txBody>
        </p:sp>
        <p:sp>
          <p:nvSpPr>
            <p:cNvPr id="11288" name="Line 24"/>
            <p:cNvSpPr>
              <a:spLocks noChangeShapeType="1"/>
            </p:cNvSpPr>
            <p:nvPr/>
          </p:nvSpPr>
          <p:spPr bwMode="auto">
            <a:xfrm>
              <a:off x="6106" y="1402"/>
              <a:ext cx="0" cy="1438"/>
            </a:xfrm>
            <a:prstGeom prst="line">
              <a:avLst/>
            </a:prstGeom>
            <a:noFill/>
            <a:ln w="9525">
              <a:solidFill>
                <a:srgbClr val="000000"/>
              </a:solidFill>
              <a:round/>
              <a:headEnd/>
              <a:tailEnd type="triangle" w="lg" len="med"/>
            </a:ln>
            <a:effectLst/>
          </p:spPr>
          <p:txBody>
            <a:bodyPr/>
            <a:lstStyle/>
            <a:p>
              <a:endParaRPr lang="en-US"/>
            </a:p>
          </p:txBody>
        </p:sp>
        <p:sp>
          <p:nvSpPr>
            <p:cNvPr id="11289" name="Text Box 25"/>
            <p:cNvSpPr txBox="1">
              <a:spLocks noChangeArrowheads="1"/>
            </p:cNvSpPr>
            <p:nvPr/>
          </p:nvSpPr>
          <p:spPr bwMode="auto">
            <a:xfrm>
              <a:off x="11928" y="1704"/>
              <a:ext cx="1440" cy="836"/>
            </a:xfrm>
            <a:prstGeom prst="rect">
              <a:avLst/>
            </a:prstGeom>
            <a:noFill/>
            <a:ln w="9525">
              <a:noFill/>
              <a:miter lim="800000"/>
              <a:headEnd/>
              <a:tailEnd type="none" w="lg" len="med"/>
            </a:ln>
            <a:effectLst/>
          </p:spPr>
          <p:txBody>
            <a:bodyPr/>
            <a:lstStyle/>
            <a:p>
              <a:r>
                <a:rPr lang="pt-BR" sz="1000"/>
                <a:t>Text</a:t>
              </a:r>
            </a:p>
          </p:txBody>
        </p:sp>
        <p:sp>
          <p:nvSpPr>
            <p:cNvPr id="11290" name="Text Box 26"/>
            <p:cNvSpPr txBox="1">
              <a:spLocks noChangeArrowheads="1"/>
            </p:cNvSpPr>
            <p:nvPr/>
          </p:nvSpPr>
          <p:spPr bwMode="auto">
            <a:xfrm>
              <a:off x="3941" y="6289"/>
              <a:ext cx="1213" cy="669"/>
            </a:xfrm>
            <a:prstGeom prst="rect">
              <a:avLst/>
            </a:prstGeom>
            <a:noFill/>
            <a:ln w="9525">
              <a:noFill/>
              <a:miter lim="800000"/>
              <a:headEnd/>
              <a:tailEnd/>
            </a:ln>
            <a:effectLst/>
          </p:spPr>
          <p:txBody>
            <a:bodyPr/>
            <a:lstStyle/>
            <a:p>
              <a:r>
                <a:rPr lang="pt-BR" sz="1000"/>
                <a:t>query</a:t>
              </a:r>
            </a:p>
          </p:txBody>
        </p:sp>
        <p:sp>
          <p:nvSpPr>
            <p:cNvPr id="11291" name="Text Box 27"/>
            <p:cNvSpPr txBox="1">
              <a:spLocks noChangeArrowheads="1"/>
            </p:cNvSpPr>
            <p:nvPr/>
          </p:nvSpPr>
          <p:spPr bwMode="auto">
            <a:xfrm>
              <a:off x="4118" y="1704"/>
              <a:ext cx="1933" cy="847"/>
            </a:xfrm>
            <a:prstGeom prst="rect">
              <a:avLst/>
            </a:prstGeom>
            <a:noFill/>
            <a:ln w="9525">
              <a:noFill/>
              <a:miter lim="800000"/>
              <a:headEnd/>
              <a:tailEnd/>
            </a:ln>
            <a:effectLst/>
          </p:spPr>
          <p:txBody>
            <a:bodyPr/>
            <a:lstStyle/>
            <a:p>
              <a:r>
                <a:rPr lang="pt-BR" sz="1000"/>
                <a:t>user need</a:t>
              </a:r>
            </a:p>
          </p:txBody>
        </p:sp>
        <p:sp>
          <p:nvSpPr>
            <p:cNvPr id="11292" name="Text Box 28"/>
            <p:cNvSpPr txBox="1">
              <a:spLocks noChangeArrowheads="1"/>
            </p:cNvSpPr>
            <p:nvPr/>
          </p:nvSpPr>
          <p:spPr bwMode="auto">
            <a:xfrm>
              <a:off x="1761" y="5305"/>
              <a:ext cx="2765" cy="821"/>
            </a:xfrm>
            <a:prstGeom prst="rect">
              <a:avLst/>
            </a:prstGeom>
            <a:noFill/>
            <a:ln w="9525">
              <a:noFill/>
              <a:miter lim="800000"/>
              <a:headEnd/>
              <a:tailEnd/>
            </a:ln>
            <a:effectLst/>
          </p:spPr>
          <p:txBody>
            <a:bodyPr/>
            <a:lstStyle/>
            <a:p>
              <a:r>
                <a:rPr lang="pt-BR" sz="1000"/>
                <a:t>user feedback</a:t>
              </a:r>
            </a:p>
          </p:txBody>
        </p:sp>
        <p:sp>
          <p:nvSpPr>
            <p:cNvPr id="11293" name="Text Box 29"/>
            <p:cNvSpPr txBox="1">
              <a:spLocks noChangeArrowheads="1"/>
            </p:cNvSpPr>
            <p:nvPr/>
          </p:nvSpPr>
          <p:spPr bwMode="auto">
            <a:xfrm>
              <a:off x="1629" y="10042"/>
              <a:ext cx="2312" cy="757"/>
            </a:xfrm>
            <a:prstGeom prst="rect">
              <a:avLst/>
            </a:prstGeom>
            <a:noFill/>
            <a:ln w="9525">
              <a:noFill/>
              <a:miter lim="800000"/>
              <a:headEnd/>
              <a:tailEnd/>
            </a:ln>
            <a:effectLst/>
          </p:spPr>
          <p:txBody>
            <a:bodyPr/>
            <a:lstStyle/>
            <a:p>
              <a:r>
                <a:rPr lang="pt-BR" sz="1000"/>
                <a:t>ranked docs </a:t>
              </a:r>
            </a:p>
          </p:txBody>
        </p:sp>
        <p:sp>
          <p:nvSpPr>
            <p:cNvPr id="11294" name="Text Box 30"/>
            <p:cNvSpPr txBox="1">
              <a:spLocks noChangeArrowheads="1"/>
            </p:cNvSpPr>
            <p:nvPr/>
          </p:nvSpPr>
          <p:spPr bwMode="auto">
            <a:xfrm>
              <a:off x="2494" y="8520"/>
              <a:ext cx="2660" cy="852"/>
            </a:xfrm>
            <a:prstGeom prst="rect">
              <a:avLst/>
            </a:prstGeom>
            <a:noFill/>
            <a:ln w="9525">
              <a:noFill/>
              <a:miter lim="800000"/>
              <a:headEnd/>
              <a:tailEnd/>
            </a:ln>
            <a:effectLst/>
          </p:spPr>
          <p:txBody>
            <a:bodyPr/>
            <a:lstStyle/>
            <a:p>
              <a:r>
                <a:rPr lang="pt-BR" sz="1000"/>
                <a:t>retrieved docs</a:t>
              </a:r>
            </a:p>
          </p:txBody>
        </p:sp>
        <p:sp>
          <p:nvSpPr>
            <p:cNvPr id="11295" name="Text Box 31"/>
            <p:cNvSpPr txBox="1">
              <a:spLocks noChangeArrowheads="1"/>
            </p:cNvSpPr>
            <p:nvPr/>
          </p:nvSpPr>
          <p:spPr bwMode="auto">
            <a:xfrm>
              <a:off x="8603" y="3929"/>
              <a:ext cx="2349" cy="757"/>
            </a:xfrm>
            <a:prstGeom prst="rect">
              <a:avLst/>
            </a:prstGeom>
            <a:noFill/>
            <a:ln w="9525">
              <a:noFill/>
              <a:miter lim="800000"/>
              <a:headEnd/>
              <a:tailEnd/>
            </a:ln>
            <a:effectLst/>
          </p:spPr>
          <p:txBody>
            <a:bodyPr/>
            <a:lstStyle/>
            <a:p>
              <a:r>
                <a:rPr lang="pt-BR" sz="1000"/>
                <a:t>logical view</a:t>
              </a:r>
            </a:p>
          </p:txBody>
        </p:sp>
        <p:sp>
          <p:nvSpPr>
            <p:cNvPr id="11296" name="Text Box 32"/>
            <p:cNvSpPr txBox="1">
              <a:spLocks noChangeArrowheads="1"/>
            </p:cNvSpPr>
            <p:nvPr/>
          </p:nvSpPr>
          <p:spPr bwMode="auto">
            <a:xfrm>
              <a:off x="5154" y="3929"/>
              <a:ext cx="2349" cy="757"/>
            </a:xfrm>
            <a:prstGeom prst="rect">
              <a:avLst/>
            </a:prstGeom>
            <a:noFill/>
            <a:ln w="9525">
              <a:noFill/>
              <a:miter lim="800000"/>
              <a:headEnd/>
              <a:tailEnd/>
            </a:ln>
            <a:effectLst/>
          </p:spPr>
          <p:txBody>
            <a:bodyPr/>
            <a:lstStyle/>
            <a:p>
              <a:r>
                <a:rPr lang="pt-BR" sz="1000"/>
                <a:t>logical view</a:t>
              </a:r>
            </a:p>
          </p:txBody>
        </p:sp>
        <p:sp>
          <p:nvSpPr>
            <p:cNvPr id="11297" name="Text Box 33"/>
            <p:cNvSpPr txBox="1">
              <a:spLocks noChangeArrowheads="1"/>
            </p:cNvSpPr>
            <p:nvPr/>
          </p:nvSpPr>
          <p:spPr bwMode="auto">
            <a:xfrm>
              <a:off x="8603" y="6126"/>
              <a:ext cx="2567" cy="757"/>
            </a:xfrm>
            <a:prstGeom prst="rect">
              <a:avLst/>
            </a:prstGeom>
            <a:noFill/>
            <a:ln w="9525">
              <a:noFill/>
              <a:miter lim="800000"/>
              <a:headEnd/>
              <a:tailEnd/>
            </a:ln>
            <a:effectLst/>
          </p:spPr>
          <p:txBody>
            <a:bodyPr/>
            <a:lstStyle/>
            <a:p>
              <a:r>
                <a:rPr lang="pt-BR" sz="1000"/>
                <a:t>inverted file</a:t>
              </a:r>
            </a:p>
          </p:txBody>
        </p:sp>
        <p:sp>
          <p:nvSpPr>
            <p:cNvPr id="11298" name="Text Box 34"/>
            <p:cNvSpPr txBox="1">
              <a:spLocks noChangeArrowheads="1"/>
            </p:cNvSpPr>
            <p:nvPr/>
          </p:nvSpPr>
          <p:spPr bwMode="auto">
            <a:xfrm>
              <a:off x="13750" y="4808"/>
              <a:ext cx="2577" cy="1156"/>
            </a:xfrm>
            <a:prstGeom prst="rect">
              <a:avLst/>
            </a:prstGeom>
            <a:noFill/>
            <a:ln w="9525">
              <a:solidFill>
                <a:srgbClr val="000000"/>
              </a:solidFill>
              <a:miter lim="800000"/>
              <a:headEnd/>
              <a:tailEnd/>
            </a:ln>
            <a:effectLst/>
          </p:spPr>
          <p:txBody>
            <a:bodyPr/>
            <a:lstStyle/>
            <a:p>
              <a:r>
                <a:rPr lang="pt-BR" sz="1000"/>
                <a:t>DB Manager </a:t>
              </a:r>
            </a:p>
            <a:p>
              <a:r>
                <a:rPr lang="pt-BR" sz="1000"/>
                <a:t>Module</a:t>
              </a:r>
            </a:p>
          </p:txBody>
        </p:sp>
        <p:sp>
          <p:nvSpPr>
            <p:cNvPr id="11299" name="Line 35"/>
            <p:cNvSpPr>
              <a:spLocks noChangeShapeType="1"/>
            </p:cNvSpPr>
            <p:nvPr/>
          </p:nvSpPr>
          <p:spPr bwMode="auto">
            <a:xfrm flipH="1">
              <a:off x="12212" y="5305"/>
              <a:ext cx="1535" cy="0"/>
            </a:xfrm>
            <a:prstGeom prst="line">
              <a:avLst/>
            </a:prstGeom>
            <a:noFill/>
            <a:ln w="9525">
              <a:solidFill>
                <a:srgbClr val="000000"/>
              </a:solidFill>
              <a:round/>
              <a:headEnd/>
              <a:tailEnd type="triangle" w="lg" len="med"/>
            </a:ln>
            <a:effectLst/>
          </p:spPr>
          <p:txBody>
            <a:bodyPr/>
            <a:lstStyle/>
            <a:p>
              <a:endParaRPr lang="en-US"/>
            </a:p>
          </p:txBody>
        </p:sp>
        <p:sp>
          <p:nvSpPr>
            <p:cNvPr id="11300" name="Text Box 36"/>
            <p:cNvSpPr txBox="1">
              <a:spLocks noChangeArrowheads="1"/>
            </p:cNvSpPr>
            <p:nvPr/>
          </p:nvSpPr>
          <p:spPr bwMode="auto">
            <a:xfrm>
              <a:off x="9181" y="1568"/>
              <a:ext cx="1771" cy="670"/>
            </a:xfrm>
            <a:prstGeom prst="rect">
              <a:avLst/>
            </a:prstGeom>
            <a:noFill/>
            <a:ln w="9525">
              <a:noFill/>
              <a:miter lim="800000"/>
              <a:headEnd/>
              <a:tailEnd/>
            </a:ln>
            <a:effectLst/>
          </p:spPr>
          <p:txBody>
            <a:bodyPr/>
            <a:lstStyle/>
            <a:p>
              <a:r>
                <a:rPr lang="pt-BR" sz="1400"/>
                <a:t>4, 10</a:t>
              </a:r>
              <a:endParaRPr lang="pt-BR" sz="1800"/>
            </a:p>
          </p:txBody>
        </p:sp>
        <p:sp>
          <p:nvSpPr>
            <p:cNvPr id="11301" name="Text Box 37"/>
            <p:cNvSpPr txBox="1">
              <a:spLocks noChangeArrowheads="1"/>
            </p:cNvSpPr>
            <p:nvPr/>
          </p:nvSpPr>
          <p:spPr bwMode="auto">
            <a:xfrm>
              <a:off x="12212" y="3259"/>
              <a:ext cx="1108" cy="670"/>
            </a:xfrm>
            <a:prstGeom prst="rect">
              <a:avLst/>
            </a:prstGeom>
            <a:noFill/>
            <a:ln w="9525">
              <a:noFill/>
              <a:miter lim="800000"/>
              <a:headEnd/>
              <a:tailEnd/>
            </a:ln>
            <a:effectLst/>
          </p:spPr>
          <p:txBody>
            <a:bodyPr/>
            <a:lstStyle/>
            <a:p>
              <a:r>
                <a:rPr lang="pt-BR" sz="1400"/>
                <a:t>6, 7</a:t>
              </a:r>
              <a:endParaRPr lang="pt-BR" sz="1800"/>
            </a:p>
          </p:txBody>
        </p:sp>
        <p:sp>
          <p:nvSpPr>
            <p:cNvPr id="11302" name="Text Box 38"/>
            <p:cNvSpPr txBox="1">
              <a:spLocks noChangeArrowheads="1"/>
            </p:cNvSpPr>
            <p:nvPr/>
          </p:nvSpPr>
          <p:spPr bwMode="auto">
            <a:xfrm>
              <a:off x="6532" y="5822"/>
              <a:ext cx="763" cy="757"/>
            </a:xfrm>
            <a:prstGeom prst="rect">
              <a:avLst/>
            </a:prstGeom>
            <a:noFill/>
            <a:ln w="9525">
              <a:noFill/>
              <a:miter lim="800000"/>
              <a:headEnd/>
              <a:tailEnd/>
            </a:ln>
            <a:effectLst/>
          </p:spPr>
          <p:txBody>
            <a:bodyPr/>
            <a:lstStyle/>
            <a:p>
              <a:r>
                <a:rPr lang="pt-BR" sz="1400"/>
                <a:t>5</a:t>
              </a:r>
              <a:endParaRPr lang="pt-BR" sz="1800"/>
            </a:p>
          </p:txBody>
        </p:sp>
        <p:sp>
          <p:nvSpPr>
            <p:cNvPr id="11303" name="Text Box 39"/>
            <p:cNvSpPr txBox="1">
              <a:spLocks noChangeArrowheads="1"/>
            </p:cNvSpPr>
            <p:nvPr/>
          </p:nvSpPr>
          <p:spPr bwMode="auto">
            <a:xfrm>
              <a:off x="12212" y="5822"/>
              <a:ext cx="758" cy="757"/>
            </a:xfrm>
            <a:prstGeom prst="rect">
              <a:avLst/>
            </a:prstGeom>
            <a:noFill/>
            <a:ln w="9525">
              <a:noFill/>
              <a:miter lim="800000"/>
              <a:headEnd/>
              <a:tailEnd/>
            </a:ln>
            <a:effectLst/>
          </p:spPr>
          <p:txBody>
            <a:bodyPr/>
            <a:lstStyle/>
            <a:p>
              <a:r>
                <a:rPr lang="pt-BR" sz="1400"/>
                <a:t>8</a:t>
              </a:r>
              <a:endParaRPr lang="pt-BR" sz="1800"/>
            </a:p>
          </p:txBody>
        </p:sp>
        <p:sp>
          <p:nvSpPr>
            <p:cNvPr id="11304" name="Text Box 40"/>
            <p:cNvSpPr txBox="1">
              <a:spLocks noChangeArrowheads="1"/>
            </p:cNvSpPr>
            <p:nvPr/>
          </p:nvSpPr>
          <p:spPr bwMode="auto">
            <a:xfrm>
              <a:off x="6248" y="10269"/>
              <a:ext cx="767" cy="940"/>
            </a:xfrm>
            <a:prstGeom prst="rect">
              <a:avLst/>
            </a:prstGeom>
            <a:noFill/>
            <a:ln w="9525">
              <a:noFill/>
              <a:miter lim="800000"/>
              <a:headEnd/>
              <a:tailEnd/>
            </a:ln>
            <a:effectLst/>
          </p:spPr>
          <p:txBody>
            <a:bodyPr/>
            <a:lstStyle/>
            <a:p>
              <a:r>
                <a:rPr lang="pt-BR" sz="1400"/>
                <a:t>2</a:t>
              </a:r>
              <a:endParaRPr lang="pt-BR" sz="1800"/>
            </a:p>
            <a:p>
              <a:endParaRPr lang="pt-BR" sz="1800"/>
            </a:p>
          </p:txBody>
        </p:sp>
        <p:sp>
          <p:nvSpPr>
            <p:cNvPr id="11305" name="Text Box 41"/>
            <p:cNvSpPr txBox="1">
              <a:spLocks noChangeArrowheads="1"/>
            </p:cNvSpPr>
            <p:nvPr/>
          </p:nvSpPr>
          <p:spPr bwMode="auto">
            <a:xfrm>
              <a:off x="6390" y="7971"/>
              <a:ext cx="758" cy="757"/>
            </a:xfrm>
            <a:prstGeom prst="rect">
              <a:avLst/>
            </a:prstGeom>
            <a:noFill/>
            <a:ln w="9525">
              <a:noFill/>
              <a:miter lim="800000"/>
              <a:headEnd/>
              <a:tailEnd/>
            </a:ln>
            <a:effectLst/>
          </p:spPr>
          <p:txBody>
            <a:bodyPr/>
            <a:lstStyle/>
            <a:p>
              <a:r>
                <a:rPr lang="pt-BR" sz="1400"/>
                <a:t>8</a:t>
              </a:r>
              <a:endParaRPr lang="pt-BR" sz="1800"/>
            </a:p>
          </p:txBody>
        </p:sp>
        <p:sp>
          <p:nvSpPr>
            <p:cNvPr id="11306" name="AutoShape 42"/>
            <p:cNvSpPr>
              <a:spLocks noChangeArrowheads="1"/>
            </p:cNvSpPr>
            <p:nvPr/>
          </p:nvSpPr>
          <p:spPr bwMode="auto">
            <a:xfrm>
              <a:off x="13969" y="7819"/>
              <a:ext cx="2358" cy="2689"/>
            </a:xfrm>
            <a:prstGeom prst="can">
              <a:avLst>
                <a:gd name="adj" fmla="val 30109"/>
              </a:avLst>
            </a:prstGeom>
            <a:noFill/>
            <a:ln w="9525">
              <a:solidFill>
                <a:srgbClr val="000000"/>
              </a:solidFill>
              <a:round/>
              <a:headEnd/>
              <a:tailEnd/>
            </a:ln>
            <a:effectLst/>
          </p:spPr>
          <p:txBody>
            <a:bodyPr/>
            <a:lstStyle/>
            <a:p>
              <a:endParaRPr lang="en-US"/>
            </a:p>
          </p:txBody>
        </p:sp>
        <p:sp>
          <p:nvSpPr>
            <p:cNvPr id="11307" name="Text Box 43"/>
            <p:cNvSpPr txBox="1">
              <a:spLocks noChangeArrowheads="1"/>
            </p:cNvSpPr>
            <p:nvPr/>
          </p:nvSpPr>
          <p:spPr bwMode="auto">
            <a:xfrm>
              <a:off x="14278" y="8875"/>
              <a:ext cx="1819" cy="1167"/>
            </a:xfrm>
            <a:prstGeom prst="rect">
              <a:avLst/>
            </a:prstGeom>
            <a:noFill/>
            <a:ln w="9525">
              <a:noFill/>
              <a:miter lim="800000"/>
              <a:headEnd/>
              <a:tailEnd/>
            </a:ln>
            <a:effectLst/>
          </p:spPr>
          <p:txBody>
            <a:bodyPr/>
            <a:lstStyle/>
            <a:p>
              <a:r>
                <a:rPr lang="pt-BR" sz="1000"/>
                <a:t>Text </a:t>
              </a:r>
            </a:p>
            <a:p>
              <a:r>
                <a:rPr lang="pt-BR" sz="1000"/>
                <a:t>Database</a:t>
              </a:r>
            </a:p>
          </p:txBody>
        </p:sp>
        <p:sp>
          <p:nvSpPr>
            <p:cNvPr id="11308" name="Line 44"/>
            <p:cNvSpPr>
              <a:spLocks noChangeShapeType="1"/>
            </p:cNvSpPr>
            <p:nvPr/>
          </p:nvSpPr>
          <p:spPr bwMode="auto">
            <a:xfrm flipV="1">
              <a:off x="15120" y="5964"/>
              <a:ext cx="0" cy="1855"/>
            </a:xfrm>
            <a:prstGeom prst="line">
              <a:avLst/>
            </a:prstGeom>
            <a:noFill/>
            <a:ln w="9525">
              <a:solidFill>
                <a:srgbClr val="000000"/>
              </a:solidFill>
              <a:round/>
              <a:headEnd type="triangle" w="lg" len="med"/>
              <a:tailEnd type="triangle" w="lg" len="med"/>
            </a:ln>
            <a:effectLst/>
          </p:spPr>
          <p:txBody>
            <a:bodyPr/>
            <a:lstStyle/>
            <a:p>
              <a:endParaRPr lang="en-US"/>
            </a:p>
          </p:txBody>
        </p:sp>
        <p:sp>
          <p:nvSpPr>
            <p:cNvPr id="11309" name="Line 45"/>
            <p:cNvSpPr>
              <a:spLocks noChangeShapeType="1"/>
            </p:cNvSpPr>
            <p:nvPr/>
          </p:nvSpPr>
          <p:spPr bwMode="auto">
            <a:xfrm>
              <a:off x="10952" y="1704"/>
              <a:ext cx="0" cy="1136"/>
            </a:xfrm>
            <a:prstGeom prst="line">
              <a:avLst/>
            </a:prstGeom>
            <a:noFill/>
            <a:ln w="9525">
              <a:solidFill>
                <a:srgbClr val="000000"/>
              </a:solidFill>
              <a:round/>
              <a:headEnd/>
              <a:tailEnd type="triangle" w="lg" len="med"/>
            </a:ln>
            <a:effectLst/>
          </p:spPr>
          <p:txBody>
            <a:bodyPr/>
            <a:lstStyle/>
            <a:p>
              <a:endParaRPr lang="en-US"/>
            </a:p>
          </p:txBody>
        </p:sp>
        <p:sp>
          <p:nvSpPr>
            <p:cNvPr id="11310" name="Line 46"/>
            <p:cNvSpPr>
              <a:spLocks noChangeShapeType="1"/>
            </p:cNvSpPr>
            <p:nvPr/>
          </p:nvSpPr>
          <p:spPr bwMode="auto">
            <a:xfrm>
              <a:off x="15120" y="1136"/>
              <a:ext cx="0" cy="3672"/>
            </a:xfrm>
            <a:prstGeom prst="line">
              <a:avLst/>
            </a:prstGeom>
            <a:noFill/>
            <a:ln w="9525">
              <a:solidFill>
                <a:srgbClr val="000000"/>
              </a:solidFill>
              <a:round/>
              <a:headEnd/>
              <a:tailEnd/>
            </a:ln>
            <a:effectLst/>
          </p:spPr>
          <p:txBody>
            <a:bodyPr/>
            <a:lstStyle/>
            <a:p>
              <a:endParaRPr lang="en-US"/>
            </a:p>
          </p:txBody>
        </p:sp>
        <p:sp>
          <p:nvSpPr>
            <p:cNvPr id="11311" name="Line 47"/>
            <p:cNvSpPr>
              <a:spLocks noChangeShapeType="1"/>
            </p:cNvSpPr>
            <p:nvPr/>
          </p:nvSpPr>
          <p:spPr bwMode="auto">
            <a:xfrm flipH="1">
              <a:off x="9230" y="1136"/>
              <a:ext cx="5890" cy="0"/>
            </a:xfrm>
            <a:prstGeom prst="line">
              <a:avLst/>
            </a:prstGeom>
            <a:noFill/>
            <a:ln w="9525">
              <a:solidFill>
                <a:srgbClr val="000000"/>
              </a:solidFill>
              <a:round/>
              <a:headEnd/>
              <a:tailEnd type="triangle" w="lg" len="med"/>
            </a:ln>
            <a:effectLst/>
          </p:spPr>
          <p:txBody>
            <a:bodyPr/>
            <a:lstStyle/>
            <a:p>
              <a:endParaRPr lang="en-US"/>
            </a:p>
          </p:txBody>
        </p:sp>
        <p:sp>
          <p:nvSpPr>
            <p:cNvPr id="11312" name="Line 48"/>
            <p:cNvSpPr>
              <a:spLocks noChangeShapeType="1"/>
            </p:cNvSpPr>
            <p:nvPr/>
          </p:nvSpPr>
          <p:spPr bwMode="auto">
            <a:xfrm>
              <a:off x="10952" y="1704"/>
              <a:ext cx="3326" cy="0"/>
            </a:xfrm>
            <a:prstGeom prst="line">
              <a:avLst/>
            </a:prstGeom>
            <a:noFill/>
            <a:ln w="9525">
              <a:solidFill>
                <a:srgbClr val="000000"/>
              </a:solidFill>
              <a:round/>
              <a:headEnd/>
              <a:tailEnd/>
            </a:ln>
            <a:effectLst/>
          </p:spPr>
          <p:txBody>
            <a:bodyPr/>
            <a:lstStyle/>
            <a:p>
              <a:endParaRPr lang="en-US"/>
            </a:p>
          </p:txBody>
        </p:sp>
        <p:sp>
          <p:nvSpPr>
            <p:cNvPr id="11313" name="Line 49"/>
            <p:cNvSpPr>
              <a:spLocks noChangeShapeType="1"/>
            </p:cNvSpPr>
            <p:nvPr/>
          </p:nvSpPr>
          <p:spPr bwMode="auto">
            <a:xfrm>
              <a:off x="14278" y="1704"/>
              <a:ext cx="0" cy="3104"/>
            </a:xfrm>
            <a:prstGeom prst="line">
              <a:avLst/>
            </a:prstGeom>
            <a:noFill/>
            <a:ln w="9525">
              <a:solidFill>
                <a:srgbClr val="000000"/>
              </a:solidFill>
              <a:round/>
              <a:headEnd/>
              <a:tailEnd/>
            </a:ln>
            <a:effectLst/>
          </p:spPr>
          <p:txBody>
            <a:bodyPr/>
            <a:lstStyle/>
            <a:p>
              <a:endParaRPr lang="en-US"/>
            </a:p>
          </p:txBody>
        </p:sp>
        <p:sp>
          <p:nvSpPr>
            <p:cNvPr id="11314" name="Text Box 50"/>
            <p:cNvSpPr txBox="1">
              <a:spLocks noChangeArrowheads="1"/>
            </p:cNvSpPr>
            <p:nvPr/>
          </p:nvSpPr>
          <p:spPr bwMode="auto">
            <a:xfrm>
              <a:off x="11530" y="300"/>
              <a:ext cx="1440" cy="836"/>
            </a:xfrm>
            <a:prstGeom prst="rect">
              <a:avLst/>
            </a:prstGeom>
            <a:noFill/>
            <a:ln w="9525">
              <a:noFill/>
              <a:miter lim="800000"/>
              <a:headEnd/>
              <a:tailEnd type="none" w="lg" len="med"/>
            </a:ln>
            <a:effectLst/>
          </p:spPr>
          <p:txBody>
            <a:bodyPr/>
            <a:lstStyle/>
            <a:p>
              <a:r>
                <a:rPr lang="pt-BR" sz="1000"/>
                <a:t>Text</a:t>
              </a:r>
            </a:p>
          </p:txBody>
        </p:sp>
      </p:grpSp>
      <p:sp>
        <p:nvSpPr>
          <p:cNvPr id="11364" name="Rectangle 100"/>
          <p:cNvSpPr>
            <a:spLocks noChangeArrowheads="1"/>
          </p:cNvSpPr>
          <p:nvPr/>
        </p:nvSpPr>
        <p:spPr bwMode="auto">
          <a:xfrm>
            <a:off x="914400" y="152400"/>
            <a:ext cx="6096000" cy="685800"/>
          </a:xfrm>
          <a:prstGeom prst="rect">
            <a:avLst/>
          </a:prstGeom>
          <a:noFill/>
          <a:ln w="9525">
            <a:noFill/>
            <a:miter lim="800000"/>
            <a:headEnd/>
            <a:tailEnd/>
          </a:ln>
          <a:effectLst/>
        </p:spPr>
        <p:txBody>
          <a:bodyPr lIns="92075" tIns="46038" rIns="92075" bIns="46038" anchor="ctr"/>
          <a:lstStyle/>
          <a:p>
            <a:pPr algn="ctr">
              <a:lnSpc>
                <a:spcPct val="70000"/>
              </a:lnSpc>
            </a:pPr>
            <a:r>
              <a:rPr kumimoji="1" lang="pt-BR" sz="3600" b="1">
                <a:solidFill>
                  <a:schemeClr val="tx2"/>
                </a:solidFill>
                <a:latin typeface="Arial Narrow" pitchFamily="34" charset="0"/>
              </a:rPr>
              <a:t>The Retrieval Process</a:t>
            </a:r>
            <a:endParaRPr kumimoji="1" lang="pt-BR" sz="4800" b="1">
              <a:solidFill>
                <a:schemeClr val="tx2"/>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685800" y="0"/>
            <a:ext cx="7924800" cy="1143000"/>
          </a:xfrm>
        </p:spPr>
        <p:txBody>
          <a:bodyPr/>
          <a:lstStyle/>
          <a:p>
            <a:r>
              <a:rPr lang="en-US"/>
              <a:t>A quick glimpse at inverted files</a:t>
            </a:r>
          </a:p>
        </p:txBody>
      </p:sp>
      <p:sp>
        <p:nvSpPr>
          <p:cNvPr id="144387" name="Rectangle 3"/>
          <p:cNvSpPr>
            <a:spLocks noGrp="1" noChangeArrowheads="1"/>
          </p:cNvSpPr>
          <p:nvPr>
            <p:ph type="body" idx="1"/>
          </p:nvPr>
        </p:nvSpPr>
        <p:spPr>
          <a:xfrm>
            <a:off x="3733800" y="1066800"/>
            <a:ext cx="4953000" cy="685800"/>
          </a:xfrm>
        </p:spPr>
        <p:txBody>
          <a:bodyPr/>
          <a:lstStyle/>
          <a:p>
            <a:pPr>
              <a:buFont typeface="Monotype Sorts" pitchFamily="2" charset="2"/>
              <a:buNone/>
            </a:pPr>
            <a:r>
              <a:rPr lang="en-US"/>
              <a:t>Dictionary		  Postings</a:t>
            </a:r>
          </a:p>
        </p:txBody>
      </p:sp>
      <p:graphicFrame>
        <p:nvGraphicFramePr>
          <p:cNvPr id="144388" name="Object 4"/>
          <p:cNvGraphicFramePr>
            <a:graphicFrameLocks noChangeAspect="1"/>
          </p:cNvGraphicFramePr>
          <p:nvPr/>
        </p:nvGraphicFramePr>
        <p:xfrm>
          <a:off x="750888" y="1371600"/>
          <a:ext cx="2082800" cy="5310188"/>
        </p:xfrm>
        <a:graphic>
          <a:graphicData uri="http://schemas.openxmlformats.org/presentationml/2006/ole">
            <p:oleObj spid="_x0000_s144388" name="Worksheet" r:id="rId4" imgW="2171160" imgH="5557680" progId="">
              <p:embed/>
            </p:oleObj>
          </a:graphicData>
        </a:graphic>
      </p:graphicFrame>
      <p:graphicFrame>
        <p:nvGraphicFramePr>
          <p:cNvPr id="144389" name="Object 5"/>
          <p:cNvGraphicFramePr>
            <a:graphicFrameLocks noChangeAspect="1"/>
          </p:cNvGraphicFramePr>
          <p:nvPr/>
        </p:nvGraphicFramePr>
        <p:xfrm>
          <a:off x="6902450" y="1806575"/>
          <a:ext cx="1223963" cy="4700588"/>
        </p:xfrm>
        <a:graphic>
          <a:graphicData uri="http://schemas.openxmlformats.org/presentationml/2006/ole">
            <p:oleObj spid="_x0000_s144389" name="Worksheet" r:id="rId5" imgW="1451160" imgH="5557680" progId="">
              <p:embed/>
            </p:oleObj>
          </a:graphicData>
        </a:graphic>
      </p:graphicFrame>
      <p:graphicFrame>
        <p:nvGraphicFramePr>
          <p:cNvPr id="144390" name="Object 6"/>
          <p:cNvGraphicFramePr>
            <a:graphicFrameLocks noChangeAspect="1"/>
          </p:cNvGraphicFramePr>
          <p:nvPr/>
        </p:nvGraphicFramePr>
        <p:xfrm>
          <a:off x="3733800" y="1828800"/>
          <a:ext cx="1843088" cy="4219575"/>
        </p:xfrm>
        <a:graphic>
          <a:graphicData uri="http://schemas.openxmlformats.org/presentationml/2006/ole">
            <p:oleObj spid="_x0000_s144390" name="Worksheet" r:id="rId6" imgW="2171160" imgH="4983840" progId="">
              <p:embed/>
            </p:oleObj>
          </a:graphicData>
        </a:graphic>
      </p:graphicFrame>
      <p:sp>
        <p:nvSpPr>
          <p:cNvPr id="144391" name="Line 7"/>
          <p:cNvSpPr>
            <a:spLocks noChangeShapeType="1"/>
          </p:cNvSpPr>
          <p:nvPr/>
        </p:nvSpPr>
        <p:spPr bwMode="auto">
          <a:xfrm flipV="1">
            <a:off x="5562600" y="2057400"/>
            <a:ext cx="1295400" cy="1588"/>
          </a:xfrm>
          <a:prstGeom prst="line">
            <a:avLst/>
          </a:prstGeom>
          <a:noFill/>
          <a:ln w="9525">
            <a:solidFill>
              <a:schemeClr val="tx1"/>
            </a:solidFill>
            <a:round/>
            <a:headEnd/>
            <a:tailEnd type="triangle" w="med" len="med"/>
          </a:ln>
          <a:effectLst/>
        </p:spPr>
        <p:txBody>
          <a:bodyPr wrap="none" anchor="ctr"/>
          <a:lstStyle/>
          <a:p>
            <a:endParaRPr lang="en-US"/>
          </a:p>
        </p:txBody>
      </p:sp>
      <p:sp>
        <p:nvSpPr>
          <p:cNvPr id="144392" name="Line 8"/>
          <p:cNvSpPr>
            <a:spLocks noChangeShapeType="1"/>
          </p:cNvSpPr>
          <p:nvPr/>
        </p:nvSpPr>
        <p:spPr bwMode="auto">
          <a:xfrm flipV="1">
            <a:off x="5562600" y="2209800"/>
            <a:ext cx="1295400" cy="1588"/>
          </a:xfrm>
          <a:prstGeom prst="line">
            <a:avLst/>
          </a:prstGeom>
          <a:noFill/>
          <a:ln w="9525">
            <a:solidFill>
              <a:schemeClr val="tx1"/>
            </a:solidFill>
            <a:round/>
            <a:headEnd/>
            <a:tailEnd type="triangle" w="med" len="med"/>
          </a:ln>
          <a:effectLst/>
        </p:spPr>
        <p:txBody>
          <a:bodyPr wrap="none" anchor="ctr"/>
          <a:lstStyle/>
          <a:p>
            <a:endParaRPr lang="en-US"/>
          </a:p>
        </p:txBody>
      </p:sp>
      <p:sp>
        <p:nvSpPr>
          <p:cNvPr id="144393" name="Line 9"/>
          <p:cNvSpPr>
            <a:spLocks noChangeShapeType="1"/>
          </p:cNvSpPr>
          <p:nvPr/>
        </p:nvSpPr>
        <p:spPr bwMode="auto">
          <a:xfrm flipV="1">
            <a:off x="5562600" y="2362200"/>
            <a:ext cx="1295400" cy="1588"/>
          </a:xfrm>
          <a:prstGeom prst="line">
            <a:avLst/>
          </a:prstGeom>
          <a:noFill/>
          <a:ln w="9525">
            <a:solidFill>
              <a:schemeClr val="tx1"/>
            </a:solidFill>
            <a:round/>
            <a:headEnd/>
            <a:tailEnd type="triangle" w="med" len="med"/>
          </a:ln>
          <a:effectLst/>
        </p:spPr>
        <p:txBody>
          <a:bodyPr wrap="none" anchor="ctr"/>
          <a:lstStyle/>
          <a:p>
            <a:endParaRPr lang="en-US"/>
          </a:p>
        </p:txBody>
      </p:sp>
      <p:sp>
        <p:nvSpPr>
          <p:cNvPr id="144394" name="Line 10"/>
          <p:cNvSpPr>
            <a:spLocks noChangeShapeType="1"/>
          </p:cNvSpPr>
          <p:nvPr/>
        </p:nvSpPr>
        <p:spPr bwMode="auto">
          <a:xfrm flipV="1">
            <a:off x="5562600" y="2514600"/>
            <a:ext cx="1295400" cy="1588"/>
          </a:xfrm>
          <a:prstGeom prst="line">
            <a:avLst/>
          </a:prstGeom>
          <a:noFill/>
          <a:ln w="9525">
            <a:solidFill>
              <a:schemeClr val="tx1"/>
            </a:solidFill>
            <a:round/>
            <a:headEnd/>
            <a:tailEnd type="triangle" w="med" len="med"/>
          </a:ln>
          <a:effectLst/>
        </p:spPr>
        <p:txBody>
          <a:bodyPr wrap="none" anchor="ctr"/>
          <a:lstStyle/>
          <a:p>
            <a:endParaRPr lang="en-US"/>
          </a:p>
        </p:txBody>
      </p:sp>
      <p:sp>
        <p:nvSpPr>
          <p:cNvPr id="144395" name="Line 11"/>
          <p:cNvSpPr>
            <a:spLocks noChangeShapeType="1"/>
          </p:cNvSpPr>
          <p:nvPr/>
        </p:nvSpPr>
        <p:spPr bwMode="auto">
          <a:xfrm flipV="1">
            <a:off x="5562600" y="2667000"/>
            <a:ext cx="1295400" cy="1588"/>
          </a:xfrm>
          <a:prstGeom prst="line">
            <a:avLst/>
          </a:prstGeom>
          <a:noFill/>
          <a:ln w="9525">
            <a:solidFill>
              <a:schemeClr val="tx1"/>
            </a:solidFill>
            <a:round/>
            <a:headEnd/>
            <a:tailEnd type="triangle" w="med" len="med"/>
          </a:ln>
          <a:effectLst/>
        </p:spPr>
        <p:txBody>
          <a:bodyPr wrap="none" anchor="ctr"/>
          <a:lstStyle/>
          <a:p>
            <a:endParaRPr lang="en-US"/>
          </a:p>
        </p:txBody>
      </p:sp>
      <p:sp>
        <p:nvSpPr>
          <p:cNvPr id="144396" name="Line 12"/>
          <p:cNvSpPr>
            <a:spLocks noChangeShapeType="1"/>
          </p:cNvSpPr>
          <p:nvPr/>
        </p:nvSpPr>
        <p:spPr bwMode="auto">
          <a:xfrm>
            <a:off x="5562600" y="3048000"/>
            <a:ext cx="1295400" cy="152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4397" name="Line 13"/>
          <p:cNvSpPr>
            <a:spLocks noChangeShapeType="1"/>
          </p:cNvSpPr>
          <p:nvPr/>
        </p:nvSpPr>
        <p:spPr bwMode="auto">
          <a:xfrm>
            <a:off x="5562600" y="3200400"/>
            <a:ext cx="1295400" cy="152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4398" name="Line 14"/>
          <p:cNvSpPr>
            <a:spLocks noChangeShapeType="1"/>
          </p:cNvSpPr>
          <p:nvPr/>
        </p:nvSpPr>
        <p:spPr bwMode="auto">
          <a:xfrm>
            <a:off x="5562600" y="3352800"/>
            <a:ext cx="1295400" cy="152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4399" name="Line 15"/>
          <p:cNvSpPr>
            <a:spLocks noChangeShapeType="1"/>
          </p:cNvSpPr>
          <p:nvPr/>
        </p:nvSpPr>
        <p:spPr bwMode="auto">
          <a:xfrm>
            <a:off x="5562600" y="3505200"/>
            <a:ext cx="1295400" cy="152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4400" name="Line 16"/>
          <p:cNvSpPr>
            <a:spLocks noChangeShapeType="1"/>
          </p:cNvSpPr>
          <p:nvPr/>
        </p:nvSpPr>
        <p:spPr bwMode="auto">
          <a:xfrm>
            <a:off x="5562600" y="3657600"/>
            <a:ext cx="1295400" cy="152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4401" name="Line 17"/>
          <p:cNvSpPr>
            <a:spLocks noChangeShapeType="1"/>
          </p:cNvSpPr>
          <p:nvPr/>
        </p:nvSpPr>
        <p:spPr bwMode="auto">
          <a:xfrm>
            <a:off x="5562600" y="3886200"/>
            <a:ext cx="1295400" cy="762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4402" name="Line 18"/>
          <p:cNvSpPr>
            <a:spLocks noChangeShapeType="1"/>
          </p:cNvSpPr>
          <p:nvPr/>
        </p:nvSpPr>
        <p:spPr bwMode="auto">
          <a:xfrm>
            <a:off x="5562600" y="4038600"/>
            <a:ext cx="1295400" cy="762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4403" name="Line 19"/>
          <p:cNvSpPr>
            <a:spLocks noChangeShapeType="1"/>
          </p:cNvSpPr>
          <p:nvPr/>
        </p:nvSpPr>
        <p:spPr bwMode="auto">
          <a:xfrm>
            <a:off x="5562600" y="4191000"/>
            <a:ext cx="1295400" cy="152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4404" name="Line 20"/>
          <p:cNvSpPr>
            <a:spLocks noChangeShapeType="1"/>
          </p:cNvSpPr>
          <p:nvPr/>
        </p:nvSpPr>
        <p:spPr bwMode="auto">
          <a:xfrm>
            <a:off x="5562600" y="4343400"/>
            <a:ext cx="1295400" cy="152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4405" name="Line 21"/>
          <p:cNvSpPr>
            <a:spLocks noChangeShapeType="1"/>
          </p:cNvSpPr>
          <p:nvPr/>
        </p:nvSpPr>
        <p:spPr bwMode="auto">
          <a:xfrm>
            <a:off x="5562600" y="4495800"/>
            <a:ext cx="1295400" cy="152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4406" name="Line 22"/>
          <p:cNvSpPr>
            <a:spLocks noChangeShapeType="1"/>
          </p:cNvSpPr>
          <p:nvPr/>
        </p:nvSpPr>
        <p:spPr bwMode="auto">
          <a:xfrm>
            <a:off x="5562600" y="4648200"/>
            <a:ext cx="1295400" cy="152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4407" name="Line 23"/>
          <p:cNvSpPr>
            <a:spLocks noChangeShapeType="1"/>
          </p:cNvSpPr>
          <p:nvPr/>
        </p:nvSpPr>
        <p:spPr bwMode="auto">
          <a:xfrm>
            <a:off x="5562600" y="4800600"/>
            <a:ext cx="1295400" cy="152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4408" name="Line 24"/>
          <p:cNvSpPr>
            <a:spLocks noChangeShapeType="1"/>
          </p:cNvSpPr>
          <p:nvPr/>
        </p:nvSpPr>
        <p:spPr bwMode="auto">
          <a:xfrm>
            <a:off x="5562600" y="5029200"/>
            <a:ext cx="1295400" cy="762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4409" name="Line 25"/>
          <p:cNvSpPr>
            <a:spLocks noChangeShapeType="1"/>
          </p:cNvSpPr>
          <p:nvPr/>
        </p:nvSpPr>
        <p:spPr bwMode="auto">
          <a:xfrm>
            <a:off x="5562600" y="5181600"/>
            <a:ext cx="1295400" cy="152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4410" name="Line 26"/>
          <p:cNvSpPr>
            <a:spLocks noChangeShapeType="1"/>
          </p:cNvSpPr>
          <p:nvPr/>
        </p:nvSpPr>
        <p:spPr bwMode="auto">
          <a:xfrm>
            <a:off x="5562600" y="5334000"/>
            <a:ext cx="1295400" cy="152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4411" name="Line 27"/>
          <p:cNvSpPr>
            <a:spLocks noChangeShapeType="1"/>
          </p:cNvSpPr>
          <p:nvPr/>
        </p:nvSpPr>
        <p:spPr bwMode="auto">
          <a:xfrm>
            <a:off x="5562600" y="5486400"/>
            <a:ext cx="1295400" cy="3048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4412" name="Line 28"/>
          <p:cNvSpPr>
            <a:spLocks noChangeShapeType="1"/>
          </p:cNvSpPr>
          <p:nvPr/>
        </p:nvSpPr>
        <p:spPr bwMode="auto">
          <a:xfrm>
            <a:off x="5562600" y="5638800"/>
            <a:ext cx="1295400" cy="3048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4413" name="Line 29"/>
          <p:cNvSpPr>
            <a:spLocks noChangeShapeType="1"/>
          </p:cNvSpPr>
          <p:nvPr/>
        </p:nvSpPr>
        <p:spPr bwMode="auto">
          <a:xfrm>
            <a:off x="5562600" y="5791200"/>
            <a:ext cx="1295400" cy="4572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4414" name="Line 30"/>
          <p:cNvSpPr>
            <a:spLocks noChangeShapeType="1"/>
          </p:cNvSpPr>
          <p:nvPr/>
        </p:nvSpPr>
        <p:spPr bwMode="auto">
          <a:xfrm>
            <a:off x="5562600" y="5943600"/>
            <a:ext cx="1295400" cy="4572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4415" name="Line 31"/>
          <p:cNvSpPr>
            <a:spLocks noChangeShapeType="1"/>
          </p:cNvSpPr>
          <p:nvPr/>
        </p:nvSpPr>
        <p:spPr bwMode="auto">
          <a:xfrm>
            <a:off x="3048000" y="3733800"/>
            <a:ext cx="533400" cy="0"/>
          </a:xfrm>
          <a:prstGeom prst="line">
            <a:avLst/>
          </a:prstGeom>
          <a:noFill/>
          <a:ln w="76200">
            <a:solidFill>
              <a:schemeClr val="tx1"/>
            </a:solidFill>
            <a:round/>
            <a:headEnd/>
            <a:tailEnd type="triangle" w="med" len="med"/>
          </a:ln>
          <a:effectLst/>
        </p:spPr>
        <p:txBody>
          <a:bodyPr wrap="none" anchor="ctr"/>
          <a:lstStyle/>
          <a:p>
            <a:endParaRPr lang="en-US"/>
          </a:p>
        </p:txBody>
      </p:sp>
      <p:sp>
        <p:nvSpPr>
          <p:cNvPr id="144416" name="Line 32"/>
          <p:cNvSpPr>
            <a:spLocks noChangeShapeType="1"/>
          </p:cNvSpPr>
          <p:nvPr/>
        </p:nvSpPr>
        <p:spPr bwMode="auto">
          <a:xfrm flipV="1">
            <a:off x="5562600" y="2895600"/>
            <a:ext cx="1295400" cy="1588"/>
          </a:xfrm>
          <a:prstGeom prst="line">
            <a:avLst/>
          </a:prstGeom>
          <a:noFill/>
          <a:ln w="9525">
            <a:solidFill>
              <a:schemeClr val="tx1"/>
            </a:solidFill>
            <a:round/>
            <a:headEnd/>
            <a:tailEnd type="triangle" w="med" len="me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914400" y="228600"/>
            <a:ext cx="6553200" cy="685800"/>
          </a:xfrm>
          <a:prstGeom prst="rect">
            <a:avLst/>
          </a:prstGeom>
          <a:noFill/>
          <a:ln w="9525">
            <a:noFill/>
            <a:miter lim="800000"/>
            <a:headEnd/>
            <a:tailEnd/>
          </a:ln>
          <a:effectLst/>
        </p:spPr>
        <p:txBody>
          <a:bodyPr lIns="92075" tIns="46038" rIns="92075" bIns="46038" anchor="ctr"/>
          <a:lstStyle/>
          <a:p>
            <a:pPr algn="ctr">
              <a:lnSpc>
                <a:spcPct val="70000"/>
              </a:lnSpc>
            </a:pPr>
            <a:r>
              <a:rPr kumimoji="1" lang="pt-BR" sz="3600" b="1">
                <a:solidFill>
                  <a:schemeClr val="tx2"/>
                </a:solidFill>
                <a:latin typeface="Arial Narrow" pitchFamily="34" charset="0"/>
              </a:rPr>
              <a:t>Generating keywords (index terms) in traditional IR</a:t>
            </a:r>
            <a:endParaRPr kumimoji="1" lang="pt-BR" sz="4800" b="1">
              <a:solidFill>
                <a:schemeClr val="tx2"/>
              </a:solidFill>
              <a:latin typeface="Arial Narrow" pitchFamily="34" charset="0"/>
            </a:endParaRPr>
          </a:p>
        </p:txBody>
      </p:sp>
      <p:sp>
        <p:nvSpPr>
          <p:cNvPr id="10243" name="Rectangle 3"/>
          <p:cNvSpPr>
            <a:spLocks noChangeArrowheads="1"/>
          </p:cNvSpPr>
          <p:nvPr/>
        </p:nvSpPr>
        <p:spPr bwMode="auto">
          <a:xfrm>
            <a:off x="838200" y="609600"/>
            <a:ext cx="7467600" cy="4114800"/>
          </a:xfrm>
          <a:prstGeom prst="rect">
            <a:avLst/>
          </a:prstGeom>
          <a:noFill/>
          <a:ln w="9525">
            <a:noFill/>
            <a:miter lim="800000"/>
            <a:headEnd/>
            <a:tailEnd/>
          </a:ln>
          <a:effectLst/>
        </p:spPr>
        <p:txBody>
          <a:bodyPr lIns="92075" tIns="46038" rIns="92075" bIns="46038"/>
          <a:lstStyle/>
          <a:p>
            <a:pPr marL="342900" indent="-342900">
              <a:spcBef>
                <a:spcPct val="20000"/>
              </a:spcBef>
              <a:buClr>
                <a:schemeClr val="hlink"/>
              </a:buClr>
              <a:buSzPct val="50000"/>
              <a:buFont typeface="Monotype Sorts" pitchFamily="2" charset="2"/>
              <a:buChar char="n"/>
            </a:pPr>
            <a:endParaRPr kumimoji="1" lang="pt-BR" sz="2800">
              <a:latin typeface="Arial" charset="0"/>
            </a:endParaRPr>
          </a:p>
          <a:p>
            <a:pPr marL="342900" indent="-342900">
              <a:spcBef>
                <a:spcPct val="20000"/>
              </a:spcBef>
              <a:buClr>
                <a:schemeClr val="hlink"/>
              </a:buClr>
              <a:buSzPct val="50000"/>
              <a:buFont typeface="Monotype Sorts" pitchFamily="2" charset="2"/>
              <a:buChar char="n"/>
            </a:pPr>
            <a:endParaRPr kumimoji="1" lang="pt-BR" sz="2800">
              <a:latin typeface="Arial" charset="0"/>
            </a:endParaRPr>
          </a:p>
          <a:p>
            <a:pPr marL="342900" indent="-342900">
              <a:spcBef>
                <a:spcPct val="20000"/>
              </a:spcBef>
              <a:buClr>
                <a:schemeClr val="hlink"/>
              </a:buClr>
              <a:buSzPct val="50000"/>
              <a:buFont typeface="Monotype Sorts" pitchFamily="2" charset="2"/>
              <a:buChar char="n"/>
            </a:pPr>
            <a:endParaRPr kumimoji="1" lang="pt-BR" sz="2800">
              <a:latin typeface="Arial" charset="0"/>
            </a:endParaRPr>
          </a:p>
          <a:p>
            <a:pPr marL="342900" indent="-342900">
              <a:spcBef>
                <a:spcPct val="20000"/>
              </a:spcBef>
              <a:buClr>
                <a:schemeClr val="hlink"/>
              </a:buClr>
              <a:buSzPct val="50000"/>
              <a:buFont typeface="Monotype Sorts" pitchFamily="2" charset="2"/>
              <a:buChar char="n"/>
            </a:pPr>
            <a:endParaRPr kumimoji="1" lang="pt-BR" sz="2800">
              <a:latin typeface="Arial" charset="0"/>
            </a:endParaRPr>
          </a:p>
          <a:p>
            <a:pPr marL="342900" indent="-342900">
              <a:spcBef>
                <a:spcPct val="20000"/>
              </a:spcBef>
              <a:buClr>
                <a:schemeClr val="hlink"/>
              </a:buClr>
              <a:buSzPct val="50000"/>
              <a:buFont typeface="Monotype Sorts" pitchFamily="2" charset="2"/>
              <a:buChar char="n"/>
            </a:pPr>
            <a:endParaRPr kumimoji="1" lang="pt-BR" sz="2800">
              <a:latin typeface="Arial" charset="0"/>
            </a:endParaRPr>
          </a:p>
          <a:p>
            <a:pPr marL="342900" indent="-342900">
              <a:spcBef>
                <a:spcPct val="20000"/>
              </a:spcBef>
              <a:buClr>
                <a:schemeClr val="hlink"/>
              </a:buClr>
              <a:buSzPct val="50000"/>
              <a:buFont typeface="Monotype Sorts" pitchFamily="2" charset="2"/>
              <a:buChar char="n"/>
            </a:pPr>
            <a:endParaRPr kumimoji="1" lang="pt-BR" sz="2800">
              <a:latin typeface="Arial" charset="0"/>
            </a:endParaRPr>
          </a:p>
        </p:txBody>
      </p:sp>
      <p:sp>
        <p:nvSpPr>
          <p:cNvPr id="10247" name="Text Box 7"/>
          <p:cNvSpPr txBox="1">
            <a:spLocks noChangeArrowheads="1"/>
          </p:cNvSpPr>
          <p:nvPr/>
        </p:nvSpPr>
        <p:spPr bwMode="auto">
          <a:xfrm>
            <a:off x="1295400" y="2057400"/>
            <a:ext cx="908050" cy="346075"/>
          </a:xfrm>
          <a:prstGeom prst="rect">
            <a:avLst/>
          </a:prstGeom>
          <a:noFill/>
          <a:ln w="9525">
            <a:solidFill>
              <a:srgbClr val="000000"/>
            </a:solidFill>
            <a:miter lim="800000"/>
            <a:headEnd/>
            <a:tailEnd/>
          </a:ln>
          <a:effectLst/>
        </p:spPr>
        <p:txBody>
          <a:bodyPr wrap="none">
            <a:spAutoFit/>
          </a:bodyPr>
          <a:lstStyle/>
          <a:p>
            <a:r>
              <a:rPr lang="pt-BR" sz="1600"/>
              <a:t>structure</a:t>
            </a:r>
            <a:endParaRPr lang="pt-BR"/>
          </a:p>
        </p:txBody>
      </p:sp>
      <p:sp>
        <p:nvSpPr>
          <p:cNvPr id="10248" name="Text Box 8"/>
          <p:cNvSpPr txBox="1">
            <a:spLocks noChangeArrowheads="1"/>
          </p:cNvSpPr>
          <p:nvPr/>
        </p:nvSpPr>
        <p:spPr bwMode="auto">
          <a:xfrm>
            <a:off x="2362200" y="1066800"/>
            <a:ext cx="849313" cy="590550"/>
          </a:xfrm>
          <a:prstGeom prst="rect">
            <a:avLst/>
          </a:prstGeom>
          <a:noFill/>
          <a:ln w="9525">
            <a:solidFill>
              <a:srgbClr val="000000"/>
            </a:solidFill>
            <a:miter lim="800000"/>
            <a:headEnd/>
            <a:tailEnd/>
          </a:ln>
          <a:effectLst/>
        </p:spPr>
        <p:txBody>
          <a:bodyPr wrap="none">
            <a:spAutoFit/>
          </a:bodyPr>
          <a:lstStyle/>
          <a:p>
            <a:r>
              <a:rPr lang="pt-BR" sz="1600"/>
              <a:t>Accents</a:t>
            </a:r>
          </a:p>
          <a:p>
            <a:r>
              <a:rPr lang="pt-BR" sz="1600"/>
              <a:t>spacing</a:t>
            </a:r>
          </a:p>
        </p:txBody>
      </p:sp>
      <p:sp>
        <p:nvSpPr>
          <p:cNvPr id="10249" name="Text Box 9"/>
          <p:cNvSpPr txBox="1">
            <a:spLocks noChangeArrowheads="1"/>
          </p:cNvSpPr>
          <p:nvPr/>
        </p:nvSpPr>
        <p:spPr bwMode="auto">
          <a:xfrm>
            <a:off x="3581400" y="1219200"/>
            <a:ext cx="1030288" cy="346075"/>
          </a:xfrm>
          <a:prstGeom prst="rect">
            <a:avLst/>
          </a:prstGeom>
          <a:noFill/>
          <a:ln w="9525">
            <a:solidFill>
              <a:srgbClr val="000000"/>
            </a:solidFill>
            <a:miter lim="800000"/>
            <a:headEnd/>
            <a:tailEnd/>
          </a:ln>
          <a:effectLst/>
        </p:spPr>
        <p:txBody>
          <a:bodyPr wrap="none">
            <a:spAutoFit/>
          </a:bodyPr>
          <a:lstStyle/>
          <a:p>
            <a:r>
              <a:rPr lang="pt-BR" sz="1600"/>
              <a:t>stopwords</a:t>
            </a:r>
          </a:p>
        </p:txBody>
      </p:sp>
      <p:sp>
        <p:nvSpPr>
          <p:cNvPr id="10250" name="Text Box 10"/>
          <p:cNvSpPr txBox="1">
            <a:spLocks noChangeArrowheads="1"/>
          </p:cNvSpPr>
          <p:nvPr/>
        </p:nvSpPr>
        <p:spPr bwMode="auto">
          <a:xfrm>
            <a:off x="4953000" y="1066800"/>
            <a:ext cx="747713" cy="590550"/>
          </a:xfrm>
          <a:prstGeom prst="rect">
            <a:avLst/>
          </a:prstGeom>
          <a:noFill/>
          <a:ln w="9525">
            <a:solidFill>
              <a:srgbClr val="000000"/>
            </a:solidFill>
            <a:miter lim="800000"/>
            <a:headEnd/>
            <a:tailEnd/>
          </a:ln>
          <a:effectLst/>
        </p:spPr>
        <p:txBody>
          <a:bodyPr wrap="none">
            <a:spAutoFit/>
          </a:bodyPr>
          <a:lstStyle/>
          <a:p>
            <a:r>
              <a:rPr lang="pt-BR" sz="1600"/>
              <a:t>Noun</a:t>
            </a:r>
          </a:p>
          <a:p>
            <a:r>
              <a:rPr lang="pt-BR" sz="1600"/>
              <a:t>groups</a:t>
            </a:r>
          </a:p>
        </p:txBody>
      </p:sp>
      <p:sp>
        <p:nvSpPr>
          <p:cNvPr id="10251" name="Text Box 11"/>
          <p:cNvSpPr txBox="1">
            <a:spLocks noChangeArrowheads="1"/>
          </p:cNvSpPr>
          <p:nvPr/>
        </p:nvSpPr>
        <p:spPr bwMode="auto">
          <a:xfrm>
            <a:off x="6096000" y="1219200"/>
            <a:ext cx="998538" cy="346075"/>
          </a:xfrm>
          <a:prstGeom prst="rect">
            <a:avLst/>
          </a:prstGeom>
          <a:noFill/>
          <a:ln w="9525">
            <a:solidFill>
              <a:srgbClr val="000000"/>
            </a:solidFill>
            <a:miter lim="800000"/>
            <a:headEnd/>
            <a:tailEnd/>
          </a:ln>
          <a:effectLst/>
        </p:spPr>
        <p:txBody>
          <a:bodyPr wrap="none">
            <a:spAutoFit/>
          </a:bodyPr>
          <a:lstStyle/>
          <a:p>
            <a:r>
              <a:rPr lang="pt-BR" sz="1600"/>
              <a:t>stemming</a:t>
            </a:r>
          </a:p>
        </p:txBody>
      </p:sp>
      <p:sp>
        <p:nvSpPr>
          <p:cNvPr id="10252" name="Text Box 12"/>
          <p:cNvSpPr txBox="1">
            <a:spLocks noChangeArrowheads="1"/>
          </p:cNvSpPr>
          <p:nvPr/>
        </p:nvSpPr>
        <p:spPr bwMode="auto">
          <a:xfrm>
            <a:off x="7467600" y="1066800"/>
            <a:ext cx="906463" cy="590550"/>
          </a:xfrm>
          <a:prstGeom prst="rect">
            <a:avLst/>
          </a:prstGeom>
          <a:noFill/>
          <a:ln w="9525">
            <a:solidFill>
              <a:srgbClr val="000000"/>
            </a:solidFill>
            <a:miter lim="800000"/>
            <a:headEnd/>
            <a:tailEnd/>
          </a:ln>
          <a:effectLst/>
        </p:spPr>
        <p:txBody>
          <a:bodyPr wrap="none">
            <a:spAutoFit/>
          </a:bodyPr>
          <a:lstStyle/>
          <a:p>
            <a:r>
              <a:rPr lang="pt-BR" sz="1600"/>
              <a:t>Manual </a:t>
            </a:r>
          </a:p>
          <a:p>
            <a:r>
              <a:rPr lang="pt-BR" sz="1600"/>
              <a:t>indexing</a:t>
            </a:r>
          </a:p>
        </p:txBody>
      </p:sp>
      <p:sp>
        <p:nvSpPr>
          <p:cNvPr id="10254" name="Text Box 14"/>
          <p:cNvSpPr txBox="1">
            <a:spLocks noChangeArrowheads="1"/>
          </p:cNvSpPr>
          <p:nvPr/>
        </p:nvSpPr>
        <p:spPr bwMode="auto">
          <a:xfrm>
            <a:off x="381000" y="1219200"/>
            <a:ext cx="611188" cy="346075"/>
          </a:xfrm>
          <a:prstGeom prst="rect">
            <a:avLst/>
          </a:prstGeom>
          <a:noFill/>
          <a:ln w="9525">
            <a:solidFill>
              <a:srgbClr val="000000"/>
            </a:solidFill>
            <a:miter lim="800000"/>
            <a:headEnd/>
            <a:tailEnd/>
          </a:ln>
          <a:effectLst/>
        </p:spPr>
        <p:txBody>
          <a:bodyPr wrap="none">
            <a:spAutoFit/>
          </a:bodyPr>
          <a:lstStyle/>
          <a:p>
            <a:r>
              <a:rPr lang="pt-BR" sz="1600"/>
              <a:t>Docs</a:t>
            </a:r>
          </a:p>
        </p:txBody>
      </p:sp>
      <p:sp>
        <p:nvSpPr>
          <p:cNvPr id="10255" name="Line 15"/>
          <p:cNvSpPr>
            <a:spLocks noChangeShapeType="1"/>
          </p:cNvSpPr>
          <p:nvPr/>
        </p:nvSpPr>
        <p:spPr bwMode="auto">
          <a:xfrm>
            <a:off x="990600" y="1371600"/>
            <a:ext cx="13716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0256" name="Line 16"/>
          <p:cNvSpPr>
            <a:spLocks noChangeShapeType="1"/>
          </p:cNvSpPr>
          <p:nvPr/>
        </p:nvSpPr>
        <p:spPr bwMode="auto">
          <a:xfrm>
            <a:off x="3200400" y="1371600"/>
            <a:ext cx="3810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0257" name="Line 17"/>
          <p:cNvSpPr>
            <a:spLocks noChangeShapeType="1"/>
          </p:cNvSpPr>
          <p:nvPr/>
        </p:nvSpPr>
        <p:spPr bwMode="auto">
          <a:xfrm>
            <a:off x="4572000" y="1371600"/>
            <a:ext cx="3810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0258" name="Line 18"/>
          <p:cNvSpPr>
            <a:spLocks noChangeShapeType="1"/>
          </p:cNvSpPr>
          <p:nvPr/>
        </p:nvSpPr>
        <p:spPr bwMode="auto">
          <a:xfrm>
            <a:off x="5715000" y="1371600"/>
            <a:ext cx="3810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0259" name="Line 19"/>
          <p:cNvSpPr>
            <a:spLocks noChangeShapeType="1"/>
          </p:cNvSpPr>
          <p:nvPr/>
        </p:nvSpPr>
        <p:spPr bwMode="auto">
          <a:xfrm>
            <a:off x="7086600" y="1371600"/>
            <a:ext cx="3810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0260" name="Line 20"/>
          <p:cNvSpPr>
            <a:spLocks noChangeShapeType="1"/>
          </p:cNvSpPr>
          <p:nvPr/>
        </p:nvSpPr>
        <p:spPr bwMode="auto">
          <a:xfrm>
            <a:off x="762000" y="1600200"/>
            <a:ext cx="533400" cy="6096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0261" name="Line 21"/>
          <p:cNvSpPr>
            <a:spLocks noChangeShapeType="1"/>
          </p:cNvSpPr>
          <p:nvPr/>
        </p:nvSpPr>
        <p:spPr bwMode="auto">
          <a:xfrm flipV="1">
            <a:off x="2209800" y="1676400"/>
            <a:ext cx="609600" cy="533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0262" name="Line 22"/>
          <p:cNvSpPr>
            <a:spLocks noChangeShapeType="1"/>
          </p:cNvSpPr>
          <p:nvPr/>
        </p:nvSpPr>
        <p:spPr bwMode="auto">
          <a:xfrm>
            <a:off x="3352800" y="1371600"/>
            <a:ext cx="0" cy="1295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0263" name="Line 23"/>
          <p:cNvSpPr>
            <a:spLocks noChangeShapeType="1"/>
          </p:cNvSpPr>
          <p:nvPr/>
        </p:nvSpPr>
        <p:spPr bwMode="auto">
          <a:xfrm>
            <a:off x="4724400" y="1371600"/>
            <a:ext cx="0" cy="1295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0264" name="Line 24"/>
          <p:cNvSpPr>
            <a:spLocks noChangeShapeType="1"/>
          </p:cNvSpPr>
          <p:nvPr/>
        </p:nvSpPr>
        <p:spPr bwMode="auto">
          <a:xfrm>
            <a:off x="5867400" y="1371600"/>
            <a:ext cx="0" cy="1295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0265" name="Line 25"/>
          <p:cNvSpPr>
            <a:spLocks noChangeShapeType="1"/>
          </p:cNvSpPr>
          <p:nvPr/>
        </p:nvSpPr>
        <p:spPr bwMode="auto">
          <a:xfrm>
            <a:off x="7239000" y="1371600"/>
            <a:ext cx="0" cy="1295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0266" name="Line 26"/>
          <p:cNvSpPr>
            <a:spLocks noChangeShapeType="1"/>
          </p:cNvSpPr>
          <p:nvPr/>
        </p:nvSpPr>
        <p:spPr bwMode="auto">
          <a:xfrm>
            <a:off x="8686800" y="1371600"/>
            <a:ext cx="0" cy="1295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0267" name="Line 27"/>
          <p:cNvSpPr>
            <a:spLocks noChangeShapeType="1"/>
          </p:cNvSpPr>
          <p:nvPr/>
        </p:nvSpPr>
        <p:spPr bwMode="auto">
          <a:xfrm>
            <a:off x="8382000" y="1371600"/>
            <a:ext cx="3048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0268" name="Line 28"/>
          <p:cNvSpPr>
            <a:spLocks noChangeShapeType="1"/>
          </p:cNvSpPr>
          <p:nvPr/>
        </p:nvSpPr>
        <p:spPr bwMode="auto">
          <a:xfrm>
            <a:off x="1752600" y="2362200"/>
            <a:ext cx="0" cy="304800"/>
          </a:xfrm>
          <a:prstGeom prst="line">
            <a:avLst/>
          </a:prstGeom>
          <a:noFill/>
          <a:ln w="9525">
            <a:solidFill>
              <a:schemeClr val="tx1"/>
            </a:solidFill>
            <a:round/>
            <a:headEnd/>
            <a:tailEnd type="triangle" w="med" len="med"/>
          </a:ln>
          <a:effectLst/>
        </p:spPr>
        <p:txBody>
          <a:bodyPr wrap="none" anchor="ctr"/>
          <a:lstStyle/>
          <a:p>
            <a:endParaRPr lang="en-US"/>
          </a:p>
        </p:txBody>
      </p:sp>
      <p:grpSp>
        <p:nvGrpSpPr>
          <p:cNvPr id="10273" name="Group 33"/>
          <p:cNvGrpSpPr>
            <a:grpSpLocks/>
          </p:cNvGrpSpPr>
          <p:nvPr/>
        </p:nvGrpSpPr>
        <p:grpSpPr bwMode="auto">
          <a:xfrm>
            <a:off x="1295400" y="2743200"/>
            <a:ext cx="7848600" cy="336550"/>
            <a:chOff x="816" y="2208"/>
            <a:chExt cx="4944" cy="212"/>
          </a:xfrm>
        </p:grpSpPr>
        <p:sp>
          <p:nvSpPr>
            <p:cNvPr id="10269" name="Text Box 29"/>
            <p:cNvSpPr txBox="1">
              <a:spLocks noChangeArrowheads="1"/>
            </p:cNvSpPr>
            <p:nvPr/>
          </p:nvSpPr>
          <p:spPr bwMode="auto">
            <a:xfrm>
              <a:off x="816" y="2208"/>
              <a:ext cx="622" cy="212"/>
            </a:xfrm>
            <a:prstGeom prst="rect">
              <a:avLst/>
            </a:prstGeom>
            <a:noFill/>
            <a:ln w="9525">
              <a:noFill/>
              <a:miter lim="800000"/>
              <a:headEnd/>
              <a:tailEnd/>
            </a:ln>
            <a:effectLst/>
          </p:spPr>
          <p:txBody>
            <a:bodyPr wrap="none">
              <a:spAutoFit/>
            </a:bodyPr>
            <a:lstStyle/>
            <a:p>
              <a:r>
                <a:rPr lang="pt-BR" sz="1600" b="1"/>
                <a:t>structure</a:t>
              </a:r>
              <a:endParaRPr lang="pt-BR" sz="1600"/>
            </a:p>
          </p:txBody>
        </p:sp>
        <p:sp>
          <p:nvSpPr>
            <p:cNvPr id="10270" name="Text Box 30"/>
            <p:cNvSpPr txBox="1">
              <a:spLocks noChangeArrowheads="1"/>
            </p:cNvSpPr>
            <p:nvPr/>
          </p:nvSpPr>
          <p:spPr bwMode="auto">
            <a:xfrm>
              <a:off x="1824" y="2208"/>
              <a:ext cx="682" cy="212"/>
            </a:xfrm>
            <a:prstGeom prst="rect">
              <a:avLst/>
            </a:prstGeom>
            <a:noFill/>
            <a:ln w="9525">
              <a:noFill/>
              <a:miter lim="800000"/>
              <a:headEnd/>
              <a:tailEnd/>
            </a:ln>
            <a:effectLst/>
          </p:spPr>
          <p:txBody>
            <a:bodyPr>
              <a:spAutoFit/>
            </a:bodyPr>
            <a:lstStyle/>
            <a:p>
              <a:r>
                <a:rPr lang="pt-BR" sz="1600" b="1"/>
                <a:t>Full  text</a:t>
              </a:r>
              <a:endParaRPr lang="pt-BR" sz="1600"/>
            </a:p>
          </p:txBody>
        </p:sp>
        <p:sp>
          <p:nvSpPr>
            <p:cNvPr id="10271" name="Text Box 31"/>
            <p:cNvSpPr txBox="1">
              <a:spLocks noChangeArrowheads="1"/>
            </p:cNvSpPr>
            <p:nvPr/>
          </p:nvSpPr>
          <p:spPr bwMode="auto">
            <a:xfrm>
              <a:off x="4985" y="2208"/>
              <a:ext cx="775" cy="212"/>
            </a:xfrm>
            <a:prstGeom prst="rect">
              <a:avLst/>
            </a:prstGeom>
            <a:noFill/>
            <a:ln w="9525">
              <a:noFill/>
              <a:miter lim="800000"/>
              <a:headEnd/>
              <a:tailEnd/>
            </a:ln>
            <a:effectLst/>
          </p:spPr>
          <p:txBody>
            <a:bodyPr wrap="none">
              <a:spAutoFit/>
            </a:bodyPr>
            <a:lstStyle/>
            <a:p>
              <a:r>
                <a:rPr lang="pt-BR" sz="1600" b="1"/>
                <a:t>Index terms</a:t>
              </a:r>
              <a:endParaRPr lang="pt-BR"/>
            </a:p>
          </p:txBody>
        </p:sp>
        <p:sp>
          <p:nvSpPr>
            <p:cNvPr id="10272" name="Line 32"/>
            <p:cNvSpPr>
              <a:spLocks noChangeShapeType="1"/>
            </p:cNvSpPr>
            <p:nvPr/>
          </p:nvSpPr>
          <p:spPr bwMode="auto">
            <a:xfrm>
              <a:off x="2496" y="2304"/>
              <a:ext cx="2448" cy="0"/>
            </a:xfrm>
            <a:prstGeom prst="line">
              <a:avLst/>
            </a:prstGeom>
            <a:noFill/>
            <a:ln w="9525">
              <a:solidFill>
                <a:schemeClr val="tx1"/>
              </a:solidFill>
              <a:prstDash val="dash"/>
              <a:round/>
              <a:headEnd/>
              <a:tailEnd type="triangle" w="med" len="med"/>
            </a:ln>
            <a:effectLst/>
          </p:spPr>
          <p:txBody>
            <a:bodyPr wrap="none" anchor="ctr"/>
            <a:lstStyle/>
            <a:p>
              <a:endParaRPr lang="en-US"/>
            </a:p>
          </p:txBody>
        </p:sp>
      </p:grpSp>
      <p:sp>
        <p:nvSpPr>
          <p:cNvPr id="10274" name="Rectangle 34"/>
          <p:cNvSpPr>
            <a:spLocks noChangeArrowheads="1"/>
          </p:cNvSpPr>
          <p:nvPr/>
        </p:nvSpPr>
        <p:spPr bwMode="auto">
          <a:xfrm>
            <a:off x="228600" y="3429000"/>
            <a:ext cx="5486400" cy="2841625"/>
          </a:xfrm>
          <a:prstGeom prst="rect">
            <a:avLst/>
          </a:prstGeom>
          <a:noFill/>
          <a:ln w="9525">
            <a:noFill/>
            <a:miter lim="800000"/>
            <a:headEnd/>
            <a:tailEnd/>
          </a:ln>
          <a:effectLst/>
        </p:spPr>
        <p:txBody>
          <a:bodyPr>
            <a:spAutoFit/>
          </a:bodyPr>
          <a:lstStyle/>
          <a:p>
            <a:pPr>
              <a:spcBef>
                <a:spcPct val="50000"/>
              </a:spcBef>
              <a:buClr>
                <a:schemeClr val="hlink"/>
              </a:buClr>
              <a:buSzPct val="50000"/>
              <a:buFont typeface="Monotype Sorts" pitchFamily="2" charset="2"/>
              <a:buChar char="n"/>
            </a:pPr>
            <a:r>
              <a:rPr kumimoji="1" lang="pt-BR" sz="1800">
                <a:solidFill>
                  <a:srgbClr val="FF3300"/>
                </a:solidFill>
                <a:latin typeface="Arial" charset="0"/>
              </a:rPr>
              <a:t>Stop-word elimination</a:t>
            </a:r>
          </a:p>
          <a:p>
            <a:pPr>
              <a:spcBef>
                <a:spcPct val="50000"/>
              </a:spcBef>
              <a:buClr>
                <a:schemeClr val="hlink"/>
              </a:buClr>
              <a:buSzPct val="50000"/>
              <a:buFont typeface="Monotype Sorts" pitchFamily="2" charset="2"/>
              <a:buChar char="n"/>
            </a:pPr>
            <a:r>
              <a:rPr kumimoji="1" lang="pt-BR" sz="1800">
                <a:solidFill>
                  <a:srgbClr val="FF3300"/>
                </a:solidFill>
                <a:latin typeface="Arial" charset="0"/>
              </a:rPr>
              <a:t>Noun phrase detection</a:t>
            </a:r>
          </a:p>
          <a:p>
            <a:pPr lvl="1">
              <a:spcBef>
                <a:spcPct val="50000"/>
              </a:spcBef>
              <a:buClr>
                <a:schemeClr val="hlink"/>
              </a:buClr>
              <a:buSzPct val="50000"/>
              <a:buFont typeface="Monotype Sorts" pitchFamily="2" charset="2"/>
              <a:buChar char="n"/>
            </a:pPr>
            <a:r>
              <a:rPr kumimoji="1" lang="pt-BR" sz="1800">
                <a:solidFill>
                  <a:srgbClr val="FF3300"/>
                </a:solidFill>
                <a:latin typeface="Arial" charset="0"/>
              </a:rPr>
              <a:t>“</a:t>
            </a:r>
            <a:r>
              <a:rPr kumimoji="1" lang="pt-BR" sz="1800">
                <a:solidFill>
                  <a:srgbClr val="006600"/>
                </a:solidFill>
                <a:latin typeface="Arial" charset="0"/>
              </a:rPr>
              <a:t>data structure” “computer architecture”</a:t>
            </a:r>
          </a:p>
          <a:p>
            <a:pPr>
              <a:spcBef>
                <a:spcPct val="50000"/>
              </a:spcBef>
              <a:buClr>
                <a:schemeClr val="hlink"/>
              </a:buClr>
              <a:buSzPct val="50000"/>
              <a:buFont typeface="Monotype Sorts" pitchFamily="2" charset="2"/>
              <a:buChar char="n"/>
            </a:pPr>
            <a:r>
              <a:rPr kumimoji="1" lang="pt-BR" sz="1800">
                <a:solidFill>
                  <a:srgbClr val="FF3300"/>
                </a:solidFill>
                <a:latin typeface="Arial" charset="0"/>
              </a:rPr>
              <a:t>Stemming (Porter Stemmer for English)</a:t>
            </a:r>
          </a:p>
          <a:p>
            <a:pPr lvl="1">
              <a:spcBef>
                <a:spcPct val="50000"/>
              </a:spcBef>
              <a:buClr>
                <a:schemeClr val="hlink"/>
              </a:buClr>
              <a:buSzPct val="50000"/>
              <a:buFont typeface="Monotype Sorts" pitchFamily="2" charset="2"/>
              <a:buChar char="n"/>
            </a:pPr>
            <a:r>
              <a:rPr kumimoji="1" lang="pt-BR" sz="1800">
                <a:solidFill>
                  <a:srgbClr val="006600"/>
                </a:solidFill>
                <a:latin typeface="Arial" charset="0"/>
              </a:rPr>
              <a:t>If suffix of a word is “IZATION” and prefix contains at least one vowel followed by a consonant, then replace suffix with “IZE”     (e.g. Binarization</a:t>
            </a:r>
            <a:r>
              <a:rPr kumimoji="1" lang="pt-BR" sz="1800">
                <a:solidFill>
                  <a:srgbClr val="006600"/>
                </a:solidFill>
                <a:latin typeface="Arial" charset="0"/>
                <a:sym typeface="Wingdings" pitchFamily="2" charset="2"/>
              </a:rPr>
              <a:t>Binarize)</a:t>
            </a:r>
            <a:endParaRPr kumimoji="1" lang="pt-BR" sz="1800">
              <a:solidFill>
                <a:srgbClr val="006600"/>
              </a:solidFill>
              <a:latin typeface="Arial" charset="0"/>
            </a:endParaRPr>
          </a:p>
        </p:txBody>
      </p:sp>
      <p:sp>
        <p:nvSpPr>
          <p:cNvPr id="10276" name="Rectangle 36"/>
          <p:cNvSpPr>
            <a:spLocks noChangeArrowheads="1"/>
          </p:cNvSpPr>
          <p:nvPr/>
        </p:nvSpPr>
        <p:spPr bwMode="auto">
          <a:xfrm>
            <a:off x="5181600" y="4648200"/>
            <a:ext cx="3962400" cy="1616075"/>
          </a:xfrm>
          <a:prstGeom prst="rect">
            <a:avLst/>
          </a:prstGeom>
          <a:noFill/>
          <a:ln w="9525">
            <a:noFill/>
            <a:miter lim="800000"/>
            <a:headEnd/>
            <a:tailEnd/>
          </a:ln>
          <a:effectLst/>
        </p:spPr>
        <p:txBody>
          <a:bodyPr>
            <a:spAutoFit/>
          </a:bodyPr>
          <a:lstStyle/>
          <a:p>
            <a:pPr>
              <a:buFontTx/>
              <a:buChar char="•"/>
            </a:pPr>
            <a:r>
              <a:rPr kumimoji="1" lang="pt-BR" sz="2000">
                <a:solidFill>
                  <a:srgbClr val="FF3300"/>
                </a:solidFill>
              </a:rPr>
              <a:t>Generating index terms</a:t>
            </a:r>
          </a:p>
          <a:p>
            <a:pPr>
              <a:buFontTx/>
              <a:buChar char="•"/>
            </a:pPr>
            <a:r>
              <a:rPr kumimoji="1" lang="pt-BR" sz="2000">
                <a:solidFill>
                  <a:srgbClr val="FF3300"/>
                </a:solidFill>
              </a:rPr>
              <a:t>Improving quality of terms.</a:t>
            </a:r>
          </a:p>
          <a:p>
            <a:pPr lvl="4"/>
            <a:r>
              <a:rPr kumimoji="1" lang="pt-BR" sz="2000">
                <a:solidFill>
                  <a:srgbClr val="FF3300"/>
                </a:solidFill>
              </a:rPr>
              <a:t>   (e.g. Synonyms, co-occurence   </a:t>
            </a:r>
          </a:p>
          <a:p>
            <a:pPr lvl="4"/>
            <a:r>
              <a:rPr kumimoji="1" lang="pt-BR" sz="2000">
                <a:solidFill>
                  <a:srgbClr val="FF3300"/>
                </a:solidFill>
              </a:rPr>
              <a:t>      detection, latent semantic indexing..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a:lstStyle/>
          <a:p>
            <a:r>
              <a:rPr lang="en-US"/>
              <a:t>Measuring performance of retrieval system</a:t>
            </a:r>
          </a:p>
        </p:txBody>
      </p:sp>
      <p:sp>
        <p:nvSpPr>
          <p:cNvPr id="311299" name="Rectangle 3"/>
          <p:cNvSpPr>
            <a:spLocks noGrp="1" noChangeArrowheads="1"/>
          </p:cNvSpPr>
          <p:nvPr>
            <p:ph type="body" idx="1"/>
          </p:nvPr>
        </p:nvSpPr>
        <p:spPr/>
        <p:txBody>
          <a:bodyPr/>
          <a:lstStyle/>
          <a:p>
            <a:r>
              <a:rPr lang="en-US"/>
              <a:t>Why do courts ask witnesses to swear that </a:t>
            </a:r>
          </a:p>
          <a:p>
            <a:pPr>
              <a:buFont typeface="Monotype Sorts" pitchFamily="2" charset="2"/>
              <a:buNone/>
            </a:pPr>
            <a:endParaRPr lang="en-US"/>
          </a:p>
          <a:p>
            <a:pPr>
              <a:buFont typeface="Monotype Sorts" pitchFamily="2" charset="2"/>
              <a:buNone/>
            </a:pPr>
            <a:r>
              <a:rPr lang="en-US"/>
              <a:t>  </a:t>
            </a:r>
            <a:r>
              <a:rPr lang="en-US">
                <a:solidFill>
                  <a:srgbClr val="FF3300"/>
                </a:solidFill>
              </a:rPr>
              <a:t>“..I will tell the whole truth and nothing but the truth..”</a:t>
            </a:r>
          </a:p>
          <a:p>
            <a:pPr>
              <a:buFont typeface="Monotype Sorts" pitchFamily="2" charset="2"/>
              <a:buNone/>
            </a:pPr>
            <a:endParaRPr lang="en-US"/>
          </a:p>
          <a:p>
            <a:pPr>
              <a:buFont typeface="Monotype Sorts" pitchFamily="2" charset="2"/>
              <a:buNone/>
            </a:pPr>
            <a:r>
              <a:rPr lang="en-US"/>
              <a:t>Why not just ask them to swear</a:t>
            </a:r>
          </a:p>
          <a:p>
            <a:pPr>
              <a:buFont typeface="Monotype Sorts" pitchFamily="2" charset="2"/>
              <a:buNone/>
            </a:pPr>
            <a:r>
              <a:rPr lang="en-US"/>
              <a:t>  “</a:t>
            </a:r>
            <a:r>
              <a:rPr lang="en-US">
                <a:solidFill>
                  <a:srgbClr val="0000FF"/>
                </a:solidFill>
              </a:rPr>
              <a:t>I will tell the truth”</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a:off x="533400" y="2057400"/>
            <a:ext cx="8262938" cy="1373188"/>
          </a:xfrm>
          <a:prstGeom prst="rect">
            <a:avLst/>
          </a:prstGeom>
          <a:noFill/>
          <a:ln w="9525">
            <a:noFill/>
            <a:miter lim="800000"/>
            <a:headEnd/>
            <a:tailEnd/>
          </a:ln>
          <a:effectLst/>
        </p:spPr>
        <p:txBody>
          <a:bodyPr wrap="none">
            <a:spAutoFit/>
          </a:bodyPr>
          <a:lstStyle/>
          <a:p>
            <a:r>
              <a:rPr lang="en-US" sz="2800"/>
              <a:t>The number of Web pages on the World Wide Web was </a:t>
            </a:r>
          </a:p>
          <a:p>
            <a:endParaRPr lang="en-US" sz="2800"/>
          </a:p>
          <a:p>
            <a:r>
              <a:rPr lang="en-US" sz="2800"/>
              <a:t>estimated to be over 800 million in 1999. </a:t>
            </a:r>
          </a:p>
        </p:txBody>
      </p:sp>
      <p:grpSp>
        <p:nvGrpSpPr>
          <p:cNvPr id="146450" name="Group 18"/>
          <p:cNvGrpSpPr>
            <a:grpSpLocks/>
          </p:cNvGrpSpPr>
          <p:nvPr/>
        </p:nvGrpSpPr>
        <p:grpSpPr bwMode="auto">
          <a:xfrm>
            <a:off x="609600" y="2362200"/>
            <a:ext cx="8077200" cy="2403475"/>
            <a:chOff x="384" y="1488"/>
            <a:chExt cx="5088" cy="1514"/>
          </a:xfrm>
        </p:grpSpPr>
        <p:sp>
          <p:nvSpPr>
            <p:cNvPr id="146435" name="Line 3"/>
            <p:cNvSpPr>
              <a:spLocks noChangeShapeType="1"/>
            </p:cNvSpPr>
            <p:nvPr/>
          </p:nvSpPr>
          <p:spPr bwMode="auto">
            <a:xfrm>
              <a:off x="384" y="1488"/>
              <a:ext cx="384" cy="0"/>
            </a:xfrm>
            <a:prstGeom prst="line">
              <a:avLst/>
            </a:prstGeom>
            <a:noFill/>
            <a:ln w="38100">
              <a:solidFill>
                <a:srgbClr val="FF3300"/>
              </a:solidFill>
              <a:round/>
              <a:headEnd/>
              <a:tailEnd/>
            </a:ln>
            <a:effectLst/>
          </p:spPr>
          <p:txBody>
            <a:bodyPr/>
            <a:lstStyle/>
            <a:p>
              <a:endParaRPr lang="en-US"/>
            </a:p>
          </p:txBody>
        </p:sp>
        <p:sp>
          <p:nvSpPr>
            <p:cNvPr id="146436" name="Line 4"/>
            <p:cNvSpPr>
              <a:spLocks noChangeShapeType="1"/>
            </p:cNvSpPr>
            <p:nvPr/>
          </p:nvSpPr>
          <p:spPr bwMode="auto">
            <a:xfrm>
              <a:off x="1536" y="1488"/>
              <a:ext cx="240" cy="0"/>
            </a:xfrm>
            <a:prstGeom prst="line">
              <a:avLst/>
            </a:prstGeom>
            <a:noFill/>
            <a:ln w="38100">
              <a:solidFill>
                <a:srgbClr val="FF3300"/>
              </a:solidFill>
              <a:round/>
              <a:headEnd/>
              <a:tailEnd/>
            </a:ln>
            <a:effectLst/>
          </p:spPr>
          <p:txBody>
            <a:bodyPr/>
            <a:lstStyle/>
            <a:p>
              <a:endParaRPr lang="en-US"/>
            </a:p>
          </p:txBody>
        </p:sp>
        <p:sp>
          <p:nvSpPr>
            <p:cNvPr id="146438" name="Line 6"/>
            <p:cNvSpPr>
              <a:spLocks noChangeShapeType="1"/>
            </p:cNvSpPr>
            <p:nvPr/>
          </p:nvSpPr>
          <p:spPr bwMode="auto">
            <a:xfrm>
              <a:off x="1584" y="2016"/>
              <a:ext cx="240" cy="0"/>
            </a:xfrm>
            <a:prstGeom prst="line">
              <a:avLst/>
            </a:prstGeom>
            <a:noFill/>
            <a:ln w="38100">
              <a:solidFill>
                <a:srgbClr val="FF3300"/>
              </a:solidFill>
              <a:round/>
              <a:headEnd/>
              <a:tailEnd/>
            </a:ln>
            <a:effectLst/>
          </p:spPr>
          <p:txBody>
            <a:bodyPr/>
            <a:lstStyle/>
            <a:p>
              <a:endParaRPr lang="en-US"/>
            </a:p>
          </p:txBody>
        </p:sp>
        <p:sp>
          <p:nvSpPr>
            <p:cNvPr id="146439" name="Line 7"/>
            <p:cNvSpPr>
              <a:spLocks noChangeShapeType="1"/>
            </p:cNvSpPr>
            <p:nvPr/>
          </p:nvSpPr>
          <p:spPr bwMode="auto">
            <a:xfrm>
              <a:off x="2832" y="1488"/>
              <a:ext cx="240" cy="0"/>
            </a:xfrm>
            <a:prstGeom prst="line">
              <a:avLst/>
            </a:prstGeom>
            <a:noFill/>
            <a:ln w="38100">
              <a:solidFill>
                <a:srgbClr val="FF3300"/>
              </a:solidFill>
              <a:round/>
              <a:headEnd/>
              <a:tailEnd/>
            </a:ln>
            <a:effectLst/>
          </p:spPr>
          <p:txBody>
            <a:bodyPr/>
            <a:lstStyle/>
            <a:p>
              <a:endParaRPr lang="en-US"/>
            </a:p>
          </p:txBody>
        </p:sp>
        <p:sp>
          <p:nvSpPr>
            <p:cNvPr id="146440" name="Line 8"/>
            <p:cNvSpPr>
              <a:spLocks noChangeShapeType="1"/>
            </p:cNvSpPr>
            <p:nvPr/>
          </p:nvSpPr>
          <p:spPr bwMode="auto">
            <a:xfrm>
              <a:off x="3120" y="1488"/>
              <a:ext cx="240" cy="0"/>
            </a:xfrm>
            <a:prstGeom prst="line">
              <a:avLst/>
            </a:prstGeom>
            <a:noFill/>
            <a:ln w="38100">
              <a:solidFill>
                <a:srgbClr val="FF3300"/>
              </a:solidFill>
              <a:round/>
              <a:headEnd/>
              <a:tailEnd/>
            </a:ln>
            <a:effectLst/>
          </p:spPr>
          <p:txBody>
            <a:bodyPr/>
            <a:lstStyle/>
            <a:p>
              <a:endParaRPr lang="en-US"/>
            </a:p>
          </p:txBody>
        </p:sp>
        <p:sp>
          <p:nvSpPr>
            <p:cNvPr id="146441" name="Line 9"/>
            <p:cNvSpPr>
              <a:spLocks noChangeShapeType="1"/>
            </p:cNvSpPr>
            <p:nvPr/>
          </p:nvSpPr>
          <p:spPr bwMode="auto">
            <a:xfrm>
              <a:off x="5088" y="1488"/>
              <a:ext cx="384" cy="0"/>
            </a:xfrm>
            <a:prstGeom prst="line">
              <a:avLst/>
            </a:prstGeom>
            <a:noFill/>
            <a:ln w="38100">
              <a:solidFill>
                <a:srgbClr val="FF3300"/>
              </a:solidFill>
              <a:round/>
              <a:headEnd/>
              <a:tailEnd/>
            </a:ln>
            <a:effectLst/>
          </p:spPr>
          <p:txBody>
            <a:bodyPr/>
            <a:lstStyle/>
            <a:p>
              <a:endParaRPr lang="en-US"/>
            </a:p>
          </p:txBody>
        </p:sp>
        <p:sp>
          <p:nvSpPr>
            <p:cNvPr id="146442" name="Line 10"/>
            <p:cNvSpPr>
              <a:spLocks noChangeShapeType="1"/>
            </p:cNvSpPr>
            <p:nvPr/>
          </p:nvSpPr>
          <p:spPr bwMode="auto">
            <a:xfrm>
              <a:off x="1344" y="2016"/>
              <a:ext cx="240" cy="0"/>
            </a:xfrm>
            <a:prstGeom prst="line">
              <a:avLst/>
            </a:prstGeom>
            <a:noFill/>
            <a:ln w="38100">
              <a:solidFill>
                <a:srgbClr val="FF3300"/>
              </a:solidFill>
              <a:round/>
              <a:headEnd/>
              <a:tailEnd/>
            </a:ln>
            <a:effectLst/>
          </p:spPr>
          <p:txBody>
            <a:bodyPr/>
            <a:lstStyle/>
            <a:p>
              <a:endParaRPr lang="en-US"/>
            </a:p>
          </p:txBody>
        </p:sp>
        <p:sp>
          <p:nvSpPr>
            <p:cNvPr id="146443" name="Line 11"/>
            <p:cNvSpPr>
              <a:spLocks noChangeShapeType="1"/>
            </p:cNvSpPr>
            <p:nvPr/>
          </p:nvSpPr>
          <p:spPr bwMode="auto">
            <a:xfrm>
              <a:off x="1872" y="2016"/>
              <a:ext cx="384" cy="0"/>
            </a:xfrm>
            <a:prstGeom prst="line">
              <a:avLst/>
            </a:prstGeom>
            <a:noFill/>
            <a:ln w="38100">
              <a:solidFill>
                <a:srgbClr val="FF3300"/>
              </a:solidFill>
              <a:round/>
              <a:headEnd/>
              <a:tailEnd/>
            </a:ln>
            <a:effectLst/>
          </p:spPr>
          <p:txBody>
            <a:bodyPr/>
            <a:lstStyle/>
            <a:p>
              <a:endParaRPr lang="en-US"/>
            </a:p>
          </p:txBody>
        </p:sp>
        <p:sp>
          <p:nvSpPr>
            <p:cNvPr id="146444" name="Line 12"/>
            <p:cNvSpPr>
              <a:spLocks noChangeShapeType="1"/>
            </p:cNvSpPr>
            <p:nvPr/>
          </p:nvSpPr>
          <p:spPr bwMode="auto">
            <a:xfrm>
              <a:off x="3360" y="2016"/>
              <a:ext cx="240" cy="0"/>
            </a:xfrm>
            <a:prstGeom prst="line">
              <a:avLst/>
            </a:prstGeom>
            <a:noFill/>
            <a:ln w="38100">
              <a:solidFill>
                <a:srgbClr val="FF3300"/>
              </a:solidFill>
              <a:round/>
              <a:headEnd/>
              <a:tailEnd/>
            </a:ln>
            <a:effectLst/>
          </p:spPr>
          <p:txBody>
            <a:bodyPr/>
            <a:lstStyle/>
            <a:p>
              <a:endParaRPr lang="en-US"/>
            </a:p>
          </p:txBody>
        </p:sp>
        <p:sp>
          <p:nvSpPr>
            <p:cNvPr id="146445" name="Line 13"/>
            <p:cNvSpPr>
              <a:spLocks noChangeShapeType="1"/>
            </p:cNvSpPr>
            <p:nvPr/>
          </p:nvSpPr>
          <p:spPr bwMode="auto">
            <a:xfrm>
              <a:off x="2832" y="2928"/>
              <a:ext cx="384" cy="0"/>
            </a:xfrm>
            <a:prstGeom prst="line">
              <a:avLst/>
            </a:prstGeom>
            <a:noFill/>
            <a:ln w="38100">
              <a:solidFill>
                <a:srgbClr val="FF3300"/>
              </a:solidFill>
              <a:round/>
              <a:headEnd/>
              <a:tailEnd/>
            </a:ln>
            <a:effectLst/>
          </p:spPr>
          <p:txBody>
            <a:bodyPr/>
            <a:lstStyle/>
            <a:p>
              <a:endParaRPr lang="en-US"/>
            </a:p>
          </p:txBody>
        </p:sp>
        <p:sp>
          <p:nvSpPr>
            <p:cNvPr id="146446" name="Text Box 14"/>
            <p:cNvSpPr txBox="1">
              <a:spLocks noChangeArrowheads="1"/>
            </p:cNvSpPr>
            <p:nvPr/>
          </p:nvSpPr>
          <p:spPr bwMode="auto">
            <a:xfrm>
              <a:off x="3254" y="2714"/>
              <a:ext cx="1831" cy="288"/>
            </a:xfrm>
            <a:prstGeom prst="rect">
              <a:avLst/>
            </a:prstGeom>
            <a:noFill/>
            <a:ln w="9525">
              <a:noFill/>
              <a:miter lim="800000"/>
              <a:headEnd/>
              <a:tailEnd/>
            </a:ln>
            <a:effectLst/>
          </p:spPr>
          <p:txBody>
            <a:bodyPr wrap="none">
              <a:spAutoFit/>
            </a:bodyPr>
            <a:lstStyle/>
            <a:p>
              <a:r>
                <a:rPr lang="en-US">
                  <a:solidFill>
                    <a:srgbClr val="FF3300"/>
                  </a:solidFill>
                </a:rPr>
                <a:t>Stop word elimination</a:t>
              </a:r>
            </a:p>
          </p:txBody>
        </p:sp>
      </p:grpSp>
      <p:grpSp>
        <p:nvGrpSpPr>
          <p:cNvPr id="146451" name="Group 19"/>
          <p:cNvGrpSpPr>
            <a:grpSpLocks/>
          </p:cNvGrpSpPr>
          <p:nvPr/>
        </p:nvGrpSpPr>
        <p:grpSpPr bwMode="auto">
          <a:xfrm>
            <a:off x="1676400" y="3200400"/>
            <a:ext cx="4940300" cy="1981200"/>
            <a:chOff x="1056" y="2016"/>
            <a:chExt cx="3112" cy="1248"/>
          </a:xfrm>
        </p:grpSpPr>
        <p:sp>
          <p:nvSpPr>
            <p:cNvPr id="146447" name="Line 15"/>
            <p:cNvSpPr>
              <a:spLocks noChangeShapeType="1"/>
            </p:cNvSpPr>
            <p:nvPr/>
          </p:nvSpPr>
          <p:spPr bwMode="auto">
            <a:xfrm>
              <a:off x="1056" y="2016"/>
              <a:ext cx="192" cy="0"/>
            </a:xfrm>
            <a:prstGeom prst="line">
              <a:avLst/>
            </a:prstGeom>
            <a:noFill/>
            <a:ln w="38100">
              <a:solidFill>
                <a:srgbClr val="0000FF"/>
              </a:solidFill>
              <a:round/>
              <a:headEnd/>
              <a:tailEnd/>
            </a:ln>
            <a:effectLst/>
          </p:spPr>
          <p:txBody>
            <a:bodyPr/>
            <a:lstStyle/>
            <a:p>
              <a:endParaRPr lang="en-US"/>
            </a:p>
          </p:txBody>
        </p:sp>
        <p:sp>
          <p:nvSpPr>
            <p:cNvPr id="146448" name="Line 16"/>
            <p:cNvSpPr>
              <a:spLocks noChangeShapeType="1"/>
            </p:cNvSpPr>
            <p:nvPr/>
          </p:nvSpPr>
          <p:spPr bwMode="auto">
            <a:xfrm>
              <a:off x="2880" y="3216"/>
              <a:ext cx="384" cy="0"/>
            </a:xfrm>
            <a:prstGeom prst="line">
              <a:avLst/>
            </a:prstGeom>
            <a:noFill/>
            <a:ln w="38100">
              <a:solidFill>
                <a:srgbClr val="0000FF"/>
              </a:solidFill>
              <a:round/>
              <a:headEnd/>
              <a:tailEnd/>
            </a:ln>
            <a:effectLst/>
          </p:spPr>
          <p:txBody>
            <a:bodyPr/>
            <a:lstStyle/>
            <a:p>
              <a:endParaRPr lang="en-US"/>
            </a:p>
          </p:txBody>
        </p:sp>
        <p:sp>
          <p:nvSpPr>
            <p:cNvPr id="146449" name="Text Box 17"/>
            <p:cNvSpPr txBox="1">
              <a:spLocks noChangeArrowheads="1"/>
            </p:cNvSpPr>
            <p:nvPr/>
          </p:nvSpPr>
          <p:spPr bwMode="auto">
            <a:xfrm>
              <a:off x="3264" y="2976"/>
              <a:ext cx="904" cy="288"/>
            </a:xfrm>
            <a:prstGeom prst="rect">
              <a:avLst/>
            </a:prstGeom>
            <a:noFill/>
            <a:ln w="9525">
              <a:noFill/>
              <a:miter lim="800000"/>
              <a:headEnd/>
              <a:tailEnd/>
            </a:ln>
            <a:effectLst/>
          </p:spPr>
          <p:txBody>
            <a:bodyPr wrap="none">
              <a:spAutoFit/>
            </a:bodyPr>
            <a:lstStyle/>
            <a:p>
              <a:r>
                <a:rPr lang="en-US">
                  <a:solidFill>
                    <a:srgbClr val="3366FF"/>
                  </a:solidFill>
                </a:rPr>
                <a:t>Stemming</a:t>
              </a:r>
            </a:p>
          </p:txBody>
        </p:sp>
      </p:grpSp>
      <p:sp>
        <p:nvSpPr>
          <p:cNvPr id="146452" name="Text Box 20"/>
          <p:cNvSpPr txBox="1">
            <a:spLocks noChangeArrowheads="1"/>
          </p:cNvSpPr>
          <p:nvPr/>
        </p:nvSpPr>
        <p:spPr bwMode="auto">
          <a:xfrm>
            <a:off x="2286000" y="457200"/>
            <a:ext cx="6211888" cy="457200"/>
          </a:xfrm>
          <a:prstGeom prst="rect">
            <a:avLst/>
          </a:prstGeom>
          <a:noFill/>
          <a:ln w="9525">
            <a:noFill/>
            <a:miter lim="800000"/>
            <a:headEnd/>
            <a:tailEnd/>
          </a:ln>
          <a:effectLst/>
        </p:spPr>
        <p:txBody>
          <a:bodyPr wrap="none">
            <a:spAutoFit/>
          </a:bodyPr>
          <a:lstStyle/>
          <a:p>
            <a:r>
              <a:rPr lang="en-US"/>
              <a:t>Example of Stemming and Stopword Elimination</a:t>
            </a:r>
          </a:p>
        </p:txBody>
      </p:sp>
      <p:sp>
        <p:nvSpPr>
          <p:cNvPr id="146453" name="Rectangle 21"/>
          <p:cNvSpPr>
            <a:spLocks noChangeArrowheads="1"/>
          </p:cNvSpPr>
          <p:nvPr/>
        </p:nvSpPr>
        <p:spPr bwMode="auto">
          <a:xfrm>
            <a:off x="152400" y="5105400"/>
            <a:ext cx="5257800" cy="1552575"/>
          </a:xfrm>
          <a:prstGeom prst="rect">
            <a:avLst/>
          </a:prstGeom>
          <a:solidFill>
            <a:schemeClr val="folHlink"/>
          </a:solidFill>
          <a:ln w="9525">
            <a:noFill/>
            <a:miter lim="800000"/>
            <a:headEnd/>
            <a:tailEnd/>
          </a:ln>
          <a:effectLst/>
        </p:spPr>
        <p:txBody>
          <a:bodyPr>
            <a:spAutoFit/>
          </a:bodyPr>
          <a:lstStyle/>
          <a:p>
            <a:pPr lvl="1"/>
            <a:r>
              <a:rPr kumimoji="1" lang="en-US"/>
              <a:t>So does Google use stemming?</a:t>
            </a:r>
          </a:p>
          <a:p>
            <a:pPr lvl="2"/>
            <a:r>
              <a:rPr kumimoji="1" lang="en-US"/>
              <a:t>        All kinds of stemming?</a:t>
            </a:r>
          </a:p>
          <a:p>
            <a:pPr lvl="1"/>
            <a:r>
              <a:rPr kumimoji="1" lang="en-US"/>
              <a:t>Stopword elimination?</a:t>
            </a:r>
          </a:p>
          <a:p>
            <a:pPr lvl="2"/>
            <a:r>
              <a:rPr kumimoji="1" lang="en-US"/>
              <a:t>Any non-obvious stop-words?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6450"/>
                                        </p:tgtEl>
                                        <p:attrNameLst>
                                          <p:attrName>style.visibility</p:attrName>
                                        </p:attrNameLst>
                                      </p:cBhvr>
                                      <p:to>
                                        <p:strVal val="visible"/>
                                      </p:to>
                                    </p:set>
                                    <p:anim calcmode="lin" valueType="num">
                                      <p:cBhvr additive="base">
                                        <p:cTn id="7" dur="500" fill="hold"/>
                                        <p:tgtEl>
                                          <p:spTgt spid="146450"/>
                                        </p:tgtEl>
                                        <p:attrNameLst>
                                          <p:attrName>ppt_x</p:attrName>
                                        </p:attrNameLst>
                                      </p:cBhvr>
                                      <p:tavLst>
                                        <p:tav tm="0">
                                          <p:val>
                                            <p:strVal val="0-#ppt_w/2"/>
                                          </p:val>
                                        </p:tav>
                                        <p:tav tm="100000">
                                          <p:val>
                                            <p:strVal val="#ppt_x"/>
                                          </p:val>
                                        </p:tav>
                                      </p:tavLst>
                                    </p:anim>
                                    <p:anim calcmode="lin" valueType="num">
                                      <p:cBhvr additive="base">
                                        <p:cTn id="8" dur="500" fill="hold"/>
                                        <p:tgtEl>
                                          <p:spTgt spid="1464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46451"/>
                                        </p:tgtEl>
                                        <p:attrNameLst>
                                          <p:attrName>style.visibility</p:attrName>
                                        </p:attrNameLst>
                                      </p:cBhvr>
                                      <p:to>
                                        <p:strVal val="visible"/>
                                      </p:to>
                                    </p:set>
                                    <p:anim calcmode="lin" valueType="num">
                                      <p:cBhvr additive="base">
                                        <p:cTn id="13" dur="500" fill="hold"/>
                                        <p:tgtEl>
                                          <p:spTgt spid="146451"/>
                                        </p:tgtEl>
                                        <p:attrNameLst>
                                          <p:attrName>ppt_x</p:attrName>
                                        </p:attrNameLst>
                                      </p:cBhvr>
                                      <p:tavLst>
                                        <p:tav tm="0">
                                          <p:val>
                                            <p:strVal val="0-#ppt_w/2"/>
                                          </p:val>
                                        </p:tav>
                                        <p:tav tm="100000">
                                          <p:val>
                                            <p:strVal val="#ppt_x"/>
                                          </p:val>
                                        </p:tav>
                                      </p:tavLst>
                                    </p:anim>
                                    <p:anim calcmode="lin" valueType="num">
                                      <p:cBhvr additive="base">
                                        <p:cTn id="14" dur="500" fill="hold"/>
                                        <p:tgtEl>
                                          <p:spTgt spid="1464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p:txBody>
          <a:bodyPr/>
          <a:lstStyle/>
          <a:p>
            <a:r>
              <a:rPr lang="en-US" sz="4400"/>
              <a:t>Why don’t search engines do much text-ops?</a:t>
            </a:r>
          </a:p>
        </p:txBody>
      </p:sp>
      <p:sp>
        <p:nvSpPr>
          <p:cNvPr id="328707" name="Rectangle 3"/>
          <p:cNvSpPr>
            <a:spLocks noGrp="1" noChangeArrowheads="1"/>
          </p:cNvSpPr>
          <p:nvPr>
            <p:ph type="body" idx="1"/>
          </p:nvPr>
        </p:nvSpPr>
        <p:spPr>
          <a:xfrm>
            <a:off x="914400" y="1905000"/>
            <a:ext cx="7467600" cy="4572000"/>
          </a:xfrm>
        </p:spPr>
        <p:txBody>
          <a:bodyPr/>
          <a:lstStyle/>
          <a:p>
            <a:pPr>
              <a:lnSpc>
                <a:spcPct val="80000"/>
              </a:lnSpc>
            </a:pPr>
            <a:r>
              <a:rPr lang="en-US" sz="2400"/>
              <a:t>User population is too large and is easily impressed with reasonably relevant answers</a:t>
            </a:r>
          </a:p>
          <a:p>
            <a:pPr lvl="1">
              <a:lnSpc>
                <a:spcPct val="80000"/>
              </a:lnSpc>
            </a:pPr>
            <a:r>
              <a:rPr lang="en-US" sz="2200"/>
              <a:t>We are not talking of medical doctors looking for the most relevant paper describing the cure for the symptoms of their patient</a:t>
            </a:r>
          </a:p>
          <a:p>
            <a:pPr lvl="1">
              <a:lnSpc>
                <a:spcPct val="80000"/>
              </a:lnSpc>
            </a:pPr>
            <a:r>
              <a:rPr lang="en-US" sz="2200"/>
              <a:t>A search engine can do well </a:t>
            </a:r>
            <a:r>
              <a:rPr lang="en-US" sz="2200" i="1"/>
              <a:t>even if </a:t>
            </a:r>
            <a:r>
              <a:rPr lang="en-US" sz="2200"/>
              <a:t>all the doctors give it low marks </a:t>
            </a:r>
            <a:r>
              <a:rPr lang="en-US" sz="2200">
                <a:sym typeface="Wingdings" pitchFamily="2" charset="2"/>
              </a:rPr>
              <a:t></a:t>
            </a:r>
          </a:p>
          <a:p>
            <a:pPr lvl="2">
              <a:lnSpc>
                <a:spcPct val="80000"/>
              </a:lnSpc>
            </a:pPr>
            <a:r>
              <a:rPr lang="en-US" sz="2000">
                <a:sym typeface="Wingdings" pitchFamily="2" charset="2"/>
              </a:rPr>
              <a:t>Corollary: All of these text-ops may well be relevant for “Vertical” (topic-specific) search engines</a:t>
            </a:r>
          </a:p>
          <a:p>
            <a:pPr>
              <a:lnSpc>
                <a:spcPct val="80000"/>
              </a:lnSpc>
            </a:pPr>
            <a:r>
              <a:rPr lang="en-US" sz="2400">
                <a:sym typeface="Wingdings" pitchFamily="2" charset="2"/>
              </a:rPr>
              <a:t>Some of the text-ops were put in place as a way of dealing with the computational limitations </a:t>
            </a:r>
          </a:p>
          <a:p>
            <a:pPr lvl="1">
              <a:lnSpc>
                <a:spcPct val="80000"/>
              </a:lnSpc>
            </a:pPr>
            <a:r>
              <a:rPr lang="en-US" sz="2200">
                <a:sym typeface="Wingdings" pitchFamily="2" charset="2"/>
              </a:rPr>
              <a:t>E.g. indexing in terms of only few keywords</a:t>
            </a:r>
          </a:p>
          <a:p>
            <a:pPr lvl="1">
              <a:lnSpc>
                <a:spcPct val="80000"/>
              </a:lnSpc>
            </a:pPr>
            <a:r>
              <a:rPr lang="en-US" sz="2200">
                <a:sym typeface="Wingdings" pitchFamily="2" charset="2"/>
              </a:rPr>
              <a:t>These are not as relevant in the era of current day computers… </a:t>
            </a:r>
          </a:p>
          <a:p>
            <a:pPr lvl="1">
              <a:lnSpc>
                <a:spcPct val="80000"/>
              </a:lnSpc>
            </a:pPr>
            <a:endParaRPr lang="en-US" sz="22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p:txBody>
          <a:bodyPr/>
          <a:lstStyle/>
          <a:p>
            <a:r>
              <a:rPr lang="en-US"/>
              <a:t>Measuring Performance</a:t>
            </a:r>
          </a:p>
        </p:txBody>
      </p:sp>
      <p:sp>
        <p:nvSpPr>
          <p:cNvPr id="504835" name="Rectangle 3"/>
          <p:cNvSpPr>
            <a:spLocks noGrp="1" noChangeArrowheads="1"/>
          </p:cNvSpPr>
          <p:nvPr>
            <p:ph type="body" idx="1"/>
          </p:nvPr>
        </p:nvSpPr>
        <p:spPr/>
        <p:txBody>
          <a:bodyPr/>
          <a:lstStyle/>
          <a:p>
            <a:r>
              <a:rPr lang="en-US"/>
              <a:t>Precision/recall studies </a:t>
            </a:r>
            <a:r>
              <a:rPr lang="en-US" i="1"/>
              <a:t>involving </a:t>
            </a:r>
            <a:r>
              <a:rPr lang="en-US"/>
              <a:t>real users…</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SUBBARAO@7HPAOHNFUVWYY57I" val="4170"/>
</p:tagLst>
</file>

<file path=ppt/theme/theme1.xml><?xml version="1.0" encoding="utf-8"?>
<a:theme xmlns:a="http://schemas.openxmlformats.org/drawingml/2006/main" name="Genérico (padrão)">
  <a:themeElements>
    <a:clrScheme name="Genérico (padrão)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fontScheme name="Genérico (padrão)">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pt-BR"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pt-BR"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érico (padrão)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Genérico (padrão)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Genérico (padrão)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Office\Templates\Apresentações\Genérico (padrão).pot</Template>
  <TotalTime>77360</TotalTime>
  <Words>5456</Words>
  <Application>Microsoft Office PowerPoint</Application>
  <PresentationFormat>On-screen Show (4:3)</PresentationFormat>
  <Paragraphs>957</Paragraphs>
  <Slides>81</Slides>
  <Notes>68</Notes>
  <HiddenSlides>30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81</vt:i4>
      </vt:variant>
    </vt:vector>
  </HeadingPairs>
  <TitlesOfParts>
    <vt:vector size="84" baseType="lpstr">
      <vt:lpstr>Genérico (padrão)</vt:lpstr>
      <vt:lpstr>Equation</vt:lpstr>
      <vt:lpstr>Worksheet</vt:lpstr>
      <vt:lpstr>Start of IR</vt:lpstr>
      <vt:lpstr>Information Retrieval</vt:lpstr>
      <vt:lpstr>What is Information Retrieval</vt:lpstr>
      <vt:lpstr>Information vs. Data</vt:lpstr>
      <vt:lpstr>Measuring Performance</vt:lpstr>
      <vt:lpstr>Evaluation: TREC</vt:lpstr>
      <vt:lpstr>Why can’t search engines have 100% precision and 100% recall?</vt:lpstr>
      <vt:lpstr>Measuring performance of retrieval system</vt:lpstr>
      <vt:lpstr>Measuring Performance</vt:lpstr>
      <vt:lpstr>Precision/Recall Curves</vt:lpstr>
      <vt:lpstr>Precision Recall Curves…</vt:lpstr>
      <vt:lpstr>Database Example (discussed in class)</vt:lpstr>
      <vt:lpstr>Combining precision and recall into a single measure</vt:lpstr>
      <vt:lpstr>Mean Average Precision</vt:lpstr>
      <vt:lpstr>Sophie’s choice: Web version </vt:lpstr>
      <vt:lpstr>Relevance: The most over-loaded word in IR</vt:lpstr>
      <vt:lpstr>Slide 17</vt:lpstr>
      <vt:lpstr>Relevance: The most over-loaded word in IR</vt:lpstr>
      <vt:lpstr>How to get</vt:lpstr>
      <vt:lpstr>Types of Web Queries…</vt:lpstr>
      <vt:lpstr>Slide 21</vt:lpstr>
      <vt:lpstr>Slide 22</vt:lpstr>
      <vt:lpstr>Slide 23</vt:lpstr>
      <vt:lpstr>Precision/Recall comparison of Bag of Letters/Words/Shingles</vt:lpstr>
      <vt:lpstr>Default models of D and U &amp; the Relevance they lead to </vt:lpstr>
      <vt:lpstr>Drunk searching for his keys…</vt:lpstr>
      <vt:lpstr>Marginal (Residual) Relevance</vt:lpstr>
      <vt:lpstr>Difficulties in designing ranking methods</vt:lpstr>
      <vt:lpstr>Default models of D and U &amp; the Relevance they lead to </vt:lpstr>
      <vt:lpstr>Slide 30</vt:lpstr>
      <vt:lpstr>Slide 31</vt:lpstr>
      <vt:lpstr>(Some) Desiderata for Similarity Metrics</vt:lpstr>
      <vt:lpstr>Similairty Models/ Metrics we will look at</vt:lpstr>
      <vt:lpstr>Slide 34</vt:lpstr>
      <vt:lpstr>Slide 35</vt:lpstr>
      <vt:lpstr>Boolean model is popular in legal search engines..</vt:lpstr>
      <vt:lpstr>Slide 37</vt:lpstr>
      <vt:lpstr>Boolean Search in Web Search Engines</vt:lpstr>
      <vt:lpstr>Documents as bags of words</vt:lpstr>
      <vt:lpstr>Slide 40</vt:lpstr>
      <vt:lpstr>Jaccard Similarity Metric</vt:lpstr>
      <vt:lpstr>Slide 42</vt:lpstr>
      <vt:lpstr>Slide 43</vt:lpstr>
      <vt:lpstr>Slide 44</vt:lpstr>
      <vt:lpstr>Marginal (Residual) Relevance</vt:lpstr>
      <vt:lpstr>Slide 46</vt:lpstr>
      <vt:lpstr>Slide 47</vt:lpstr>
      <vt:lpstr>Slide 48</vt:lpstr>
      <vt:lpstr>Vector Space Example</vt:lpstr>
      <vt:lpstr>Similarity Function</vt:lpstr>
      <vt:lpstr>Eucledian distance</vt:lpstr>
      <vt:lpstr>Dot Product distance</vt:lpstr>
      <vt:lpstr>Slide 53</vt:lpstr>
      <vt:lpstr>Slide 54</vt:lpstr>
      <vt:lpstr>Answering Queries</vt:lpstr>
      <vt:lpstr>Slide 56</vt:lpstr>
      <vt:lpstr>Slide 57</vt:lpstr>
      <vt:lpstr>Slide 58</vt:lpstr>
      <vt:lpstr>Slide 59</vt:lpstr>
      <vt:lpstr>Slide 60</vt:lpstr>
      <vt:lpstr>Next: Indexing/Retrieval</vt:lpstr>
      <vt:lpstr>Slide 62</vt:lpstr>
      <vt:lpstr>So many ways things can go wrong…</vt:lpstr>
      <vt:lpstr>Making the document representation less lossy..</vt:lpstr>
      <vt:lpstr>Digression:Plagiarism detection using similarity metrcs</vt:lpstr>
      <vt:lpstr>Drunk searching for his keys…</vt:lpstr>
      <vt:lpstr>Some improvements</vt:lpstr>
      <vt:lpstr>Relevance Feedback</vt:lpstr>
      <vt:lpstr>Relevance Feedback</vt:lpstr>
      <vt:lpstr>Relevance Feedback for Vector Model</vt:lpstr>
      <vt:lpstr>Rocchio Method</vt:lpstr>
      <vt:lpstr>Rocchio/Vector Illustration</vt:lpstr>
      <vt:lpstr>Example Rocchio Calculation</vt:lpstr>
      <vt:lpstr>Rocchio Method</vt:lpstr>
      <vt:lpstr>Using Relevance Feedback</vt:lpstr>
      <vt:lpstr>Slide 76</vt:lpstr>
      <vt:lpstr>Slide 77</vt:lpstr>
      <vt:lpstr>A quick glimpse at inverted files</vt:lpstr>
      <vt:lpstr>Slide 79</vt:lpstr>
      <vt:lpstr>Slide 80</vt:lpstr>
      <vt:lpstr>Why don’t search engines do much text-ops?</vt:lpstr>
    </vt:vector>
  </TitlesOfParts>
  <Company>DCC - UFMG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Recuperação de Informação B</dc:title>
  <dc:creator>berthier</dc:creator>
  <cp:lastModifiedBy>Rao</cp:lastModifiedBy>
  <cp:revision>1000</cp:revision>
  <dcterms:created xsi:type="dcterms:W3CDTF">1999-08-30T17:37:47Z</dcterms:created>
  <dcterms:modified xsi:type="dcterms:W3CDTF">2013-01-15T19:12:30Z</dcterms:modified>
</cp:coreProperties>
</file>