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2"/>
  </p:notesMasterIdLst>
  <p:handoutMasterIdLst>
    <p:handoutMasterId r:id="rId63"/>
  </p:handoutMasterIdLst>
  <p:sldIdLst>
    <p:sldId id="1236" r:id="rId2"/>
    <p:sldId id="1201" r:id="rId3"/>
    <p:sldId id="1202" r:id="rId4"/>
    <p:sldId id="1159" r:id="rId5"/>
    <p:sldId id="1227" r:id="rId6"/>
    <p:sldId id="1237" r:id="rId7"/>
    <p:sldId id="1219" r:id="rId8"/>
    <p:sldId id="1220" r:id="rId9"/>
    <p:sldId id="1197" r:id="rId10"/>
    <p:sldId id="1221" r:id="rId11"/>
    <p:sldId id="1222" r:id="rId12"/>
    <p:sldId id="1223" r:id="rId13"/>
    <p:sldId id="1224" r:id="rId14"/>
    <p:sldId id="1225" r:id="rId15"/>
    <p:sldId id="1226" r:id="rId16"/>
    <p:sldId id="1196" r:id="rId17"/>
    <p:sldId id="1229" r:id="rId18"/>
    <p:sldId id="1228" r:id="rId19"/>
    <p:sldId id="1153" r:id="rId20"/>
    <p:sldId id="1154" r:id="rId21"/>
    <p:sldId id="1239" r:id="rId22"/>
    <p:sldId id="1240" r:id="rId23"/>
    <p:sldId id="1155" r:id="rId24"/>
    <p:sldId id="1156" r:id="rId25"/>
    <p:sldId id="1238" r:id="rId26"/>
    <p:sldId id="1198" r:id="rId27"/>
    <p:sldId id="1234" r:id="rId28"/>
    <p:sldId id="1160" r:id="rId29"/>
    <p:sldId id="1184" r:id="rId30"/>
    <p:sldId id="1162" r:id="rId31"/>
    <p:sldId id="1165" r:id="rId32"/>
    <p:sldId id="1205" r:id="rId33"/>
    <p:sldId id="1206" r:id="rId34"/>
    <p:sldId id="1208" r:id="rId35"/>
    <p:sldId id="1209" r:id="rId36"/>
    <p:sldId id="1207" r:id="rId37"/>
    <p:sldId id="1230" r:id="rId38"/>
    <p:sldId id="1163" r:id="rId39"/>
    <p:sldId id="1183" r:id="rId40"/>
    <p:sldId id="1210" r:id="rId41"/>
    <p:sldId id="1233" r:id="rId42"/>
    <p:sldId id="1241" r:id="rId43"/>
    <p:sldId id="1199" r:id="rId44"/>
    <p:sldId id="1200" r:id="rId45"/>
    <p:sldId id="1174" r:id="rId46"/>
    <p:sldId id="1175" r:id="rId47"/>
    <p:sldId id="1231" r:id="rId48"/>
    <p:sldId id="1232" r:id="rId49"/>
    <p:sldId id="1213" r:id="rId50"/>
    <p:sldId id="1214" r:id="rId51"/>
    <p:sldId id="1194" r:id="rId52"/>
    <p:sldId id="1178" r:id="rId53"/>
    <p:sldId id="1181" r:id="rId54"/>
    <p:sldId id="1173" r:id="rId55"/>
    <p:sldId id="1203" r:id="rId56"/>
    <p:sldId id="1167" r:id="rId57"/>
    <p:sldId id="1190" r:id="rId58"/>
    <p:sldId id="1192" r:id="rId59"/>
    <p:sldId id="1191" r:id="rId60"/>
    <p:sldId id="1195" r:id="rId61"/>
  </p:sldIdLst>
  <p:sldSz cx="9144000" cy="6858000" type="screen4x3"/>
  <p:notesSz cx="7010400" cy="9236075"/>
  <p:defaultTextStyle>
    <a:defPPr>
      <a:defRPr lang="en-US"/>
    </a:defPPr>
    <a:lvl1pPr algn="l" rtl="0" eaLnBrk="0" fontAlgn="base" hangingPunct="0">
      <a:spcBef>
        <a:spcPct val="0"/>
      </a:spcBef>
      <a:spcAft>
        <a:spcPct val="0"/>
      </a:spcAft>
      <a:defRPr sz="20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itchFamily="18" charset="0"/>
        <a:ea typeface="+mn-ea"/>
        <a:cs typeface="+mn-cs"/>
      </a:defRPr>
    </a:lvl5pPr>
    <a:lvl6pPr marL="2286000" algn="l" defTabSz="914400" rtl="0" eaLnBrk="1" latinLnBrk="0" hangingPunct="1">
      <a:defRPr sz="2000" b="1" kern="1200">
        <a:solidFill>
          <a:schemeClr val="tx1"/>
        </a:solidFill>
        <a:latin typeface="Times New Roman" pitchFamily="18" charset="0"/>
        <a:ea typeface="+mn-ea"/>
        <a:cs typeface="+mn-cs"/>
      </a:defRPr>
    </a:lvl6pPr>
    <a:lvl7pPr marL="2743200" algn="l" defTabSz="914400" rtl="0" eaLnBrk="1" latinLnBrk="0" hangingPunct="1">
      <a:defRPr sz="2000" b="1" kern="1200">
        <a:solidFill>
          <a:schemeClr val="tx1"/>
        </a:solidFill>
        <a:latin typeface="Times New Roman" pitchFamily="18" charset="0"/>
        <a:ea typeface="+mn-ea"/>
        <a:cs typeface="+mn-cs"/>
      </a:defRPr>
    </a:lvl7pPr>
    <a:lvl8pPr marL="3200400" algn="l" defTabSz="914400" rtl="0" eaLnBrk="1" latinLnBrk="0" hangingPunct="1">
      <a:defRPr sz="2000" b="1" kern="1200">
        <a:solidFill>
          <a:schemeClr val="tx1"/>
        </a:solidFill>
        <a:latin typeface="Times New Roman" pitchFamily="18" charset="0"/>
        <a:ea typeface="+mn-ea"/>
        <a:cs typeface="+mn-cs"/>
      </a:defRPr>
    </a:lvl8pPr>
    <a:lvl9pPr marL="3657600" algn="l" defTabSz="914400" rtl="0" eaLnBrk="1" latinLnBrk="0" hangingPunct="1">
      <a:defRPr sz="20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3300"/>
    <a:srgbClr val="FFFFFF"/>
    <a:srgbClr val="FF9900"/>
    <a:srgbClr val="FFFFCC"/>
    <a:srgbClr val="FFCCFF"/>
    <a:srgbClr val="33CC33"/>
    <a:srgbClr val="000099"/>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51" d="100"/>
          <a:sy n="151" d="100"/>
        </p:scale>
        <p:origin x="-221"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6" d="100"/>
          <a:sy n="46" d="100"/>
        </p:scale>
        <p:origin x="-1426" y="-62"/>
      </p:cViewPr>
      <p:guideLst>
        <p:guide orient="horz" pos="2909"/>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0674" name="Rectangle 2"/>
          <p:cNvSpPr>
            <a:spLocks noGrp="1" noChangeArrowheads="1"/>
          </p:cNvSpPr>
          <p:nvPr>
            <p:ph type="hdr" sz="quarter"/>
          </p:nvPr>
        </p:nvSpPr>
        <p:spPr bwMode="auto">
          <a:xfrm>
            <a:off x="0" y="0"/>
            <a:ext cx="303864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40675" name="Rectangle 3"/>
          <p:cNvSpPr>
            <a:spLocks noGrp="1" noChangeArrowheads="1"/>
          </p:cNvSpPr>
          <p:nvPr>
            <p:ph type="dt" sz="quarter" idx="1"/>
          </p:nvPr>
        </p:nvSpPr>
        <p:spPr bwMode="auto">
          <a:xfrm>
            <a:off x="3973369" y="0"/>
            <a:ext cx="3037031"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40676" name="Rectangle 4"/>
          <p:cNvSpPr>
            <a:spLocks noGrp="1" noChangeArrowheads="1"/>
          </p:cNvSpPr>
          <p:nvPr>
            <p:ph type="ftr" sz="quarter" idx="2"/>
          </p:nvPr>
        </p:nvSpPr>
        <p:spPr bwMode="auto">
          <a:xfrm>
            <a:off x="0" y="8773957"/>
            <a:ext cx="3038649"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40677" name="Rectangle 5"/>
          <p:cNvSpPr>
            <a:spLocks noGrp="1" noChangeArrowheads="1"/>
          </p:cNvSpPr>
          <p:nvPr>
            <p:ph type="sldNum" sz="quarter" idx="3"/>
          </p:nvPr>
        </p:nvSpPr>
        <p:spPr bwMode="auto">
          <a:xfrm>
            <a:off x="3973369" y="8773957"/>
            <a:ext cx="3037031"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034E407-B8A5-449E-9826-322CC7243A6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0994" name="Rectangle 2"/>
          <p:cNvSpPr>
            <a:spLocks noGrp="1" noChangeArrowheads="1"/>
          </p:cNvSpPr>
          <p:nvPr>
            <p:ph type="hdr" sz="quarter"/>
          </p:nvPr>
        </p:nvSpPr>
        <p:spPr bwMode="auto">
          <a:xfrm>
            <a:off x="0" y="0"/>
            <a:ext cx="303864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40995" name="Rectangle 3"/>
          <p:cNvSpPr>
            <a:spLocks noGrp="1" noChangeArrowheads="1"/>
          </p:cNvSpPr>
          <p:nvPr>
            <p:ph type="dt" idx="1"/>
          </p:nvPr>
        </p:nvSpPr>
        <p:spPr bwMode="auto">
          <a:xfrm>
            <a:off x="3973369" y="0"/>
            <a:ext cx="3037031"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40996" name="Rectangle 4"/>
          <p:cNvSpPr>
            <a:spLocks noGrp="1" noRot="1" noChangeAspect="1" noChangeArrowheads="1" noTextEdit="1"/>
          </p:cNvSpPr>
          <p:nvPr>
            <p:ph type="sldImg" idx="2"/>
          </p:nvPr>
        </p:nvSpPr>
        <p:spPr bwMode="auto">
          <a:xfrm>
            <a:off x="1195388" y="692150"/>
            <a:ext cx="4618037" cy="3463925"/>
          </a:xfrm>
          <a:prstGeom prst="rect">
            <a:avLst/>
          </a:prstGeom>
          <a:noFill/>
          <a:ln w="9525">
            <a:solidFill>
              <a:srgbClr val="000000"/>
            </a:solidFill>
            <a:miter lim="800000"/>
            <a:headEnd/>
            <a:tailEnd/>
          </a:ln>
          <a:effectLst/>
        </p:spPr>
      </p:sp>
      <p:sp>
        <p:nvSpPr>
          <p:cNvPr id="340997" name="Rectangle 5"/>
          <p:cNvSpPr>
            <a:spLocks noGrp="1" noChangeArrowheads="1"/>
          </p:cNvSpPr>
          <p:nvPr>
            <p:ph type="body" sz="quarter" idx="3"/>
          </p:nvPr>
        </p:nvSpPr>
        <p:spPr bwMode="auto">
          <a:xfrm>
            <a:off x="934721" y="4387767"/>
            <a:ext cx="5140960" cy="41559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0998" name="Rectangle 6"/>
          <p:cNvSpPr>
            <a:spLocks noGrp="1" noChangeArrowheads="1"/>
          </p:cNvSpPr>
          <p:nvPr>
            <p:ph type="ftr" sz="quarter" idx="4"/>
          </p:nvPr>
        </p:nvSpPr>
        <p:spPr bwMode="auto">
          <a:xfrm>
            <a:off x="0" y="8773957"/>
            <a:ext cx="3038649"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40999" name="Rectangle 7"/>
          <p:cNvSpPr>
            <a:spLocks noGrp="1" noChangeArrowheads="1"/>
          </p:cNvSpPr>
          <p:nvPr>
            <p:ph type="sldNum" sz="quarter" idx="5"/>
          </p:nvPr>
        </p:nvSpPr>
        <p:spPr bwMode="auto">
          <a:xfrm>
            <a:off x="3973369" y="8773957"/>
            <a:ext cx="3037031"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A9AF550-8233-4A18-9B1F-2EBB3F9670E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998073-149C-4D29-A726-A065227772BC}" type="slidenum">
              <a:rPr lang="en-US"/>
              <a:pPr/>
              <a:t>1</a:t>
            </a:fld>
            <a:endParaRPr lang="en-US"/>
          </a:p>
        </p:txBody>
      </p:sp>
      <p:sp>
        <p:nvSpPr>
          <p:cNvPr id="1414146" name="Rectangle 2"/>
          <p:cNvSpPr>
            <a:spLocks noChangeArrowheads="1" noTextEdit="1"/>
          </p:cNvSpPr>
          <p:nvPr>
            <p:ph type="sldImg"/>
          </p:nvPr>
        </p:nvSpPr>
        <p:spPr>
          <a:xfrm>
            <a:off x="1196975" y="692150"/>
            <a:ext cx="4616450" cy="3462338"/>
          </a:xfrm>
          <a:ln/>
        </p:spPr>
      </p:sp>
      <p:sp>
        <p:nvSpPr>
          <p:cNvPr id="1414147" name="Rectangle 3"/>
          <p:cNvSpPr>
            <a:spLocks noGrp="1" noChangeArrowheads="1"/>
          </p:cNvSpPr>
          <p:nvPr>
            <p:ph type="body" idx="1"/>
          </p:nvPr>
        </p:nvSpPr>
        <p:spPr>
          <a:xfrm>
            <a:off x="935148" y="4387851"/>
            <a:ext cx="5140106" cy="4156075"/>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EAFDB-4C72-4146-863B-5BE9D95BBDE8}" type="slidenum">
              <a:rPr lang="en-US"/>
              <a:pPr/>
              <a:t>12</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40CDD-153B-4E44-B8AA-BE8E5704ED7A}" type="slidenum">
              <a:rPr lang="en-US"/>
              <a:pPr/>
              <a:t>13</a:t>
            </a:fld>
            <a:endParaRPr lang="en-US"/>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17C74-3326-45E8-BF48-2B1909C1ED8F}" type="slidenum">
              <a:rPr lang="en-US"/>
              <a:pPr/>
              <a:t>14</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03A94-794A-4973-AE2C-DFF25B3EF7AD}" type="slidenum">
              <a:rPr lang="en-US"/>
              <a:pPr/>
              <a:t>15</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55F383-F270-47DB-A684-4A339051633A}" type="slidenum">
              <a:rPr lang="en-US"/>
              <a:pPr/>
              <a:t>16</a:t>
            </a:fld>
            <a:endParaRPr lang="en-US"/>
          </a:p>
        </p:txBody>
      </p:sp>
      <p:sp>
        <p:nvSpPr>
          <p:cNvPr id="1560578" name="Rectangle 2"/>
          <p:cNvSpPr>
            <a:spLocks noGrp="1" noRot="1" noChangeAspect="1" noChangeArrowheads="1" noTextEdit="1"/>
          </p:cNvSpPr>
          <p:nvPr>
            <p:ph type="sldImg"/>
          </p:nvPr>
        </p:nvSpPr>
        <p:spPr>
          <a:ln/>
        </p:spPr>
      </p:sp>
      <p:sp>
        <p:nvSpPr>
          <p:cNvPr id="156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F8294-9ADE-4B0A-9F9D-5B06F2FDD603}" type="slidenum">
              <a:rPr lang="en-US"/>
              <a:pPr/>
              <a:t>19</a:t>
            </a:fld>
            <a:endParaRPr lang="en-US"/>
          </a:p>
        </p:txBody>
      </p:sp>
      <p:sp>
        <p:nvSpPr>
          <p:cNvPr id="1555458" name="Rectangle 2"/>
          <p:cNvSpPr>
            <a:spLocks noGrp="1" noRot="1" noChangeAspect="1" noChangeArrowheads="1" noTextEdit="1"/>
          </p:cNvSpPr>
          <p:nvPr>
            <p:ph type="sldImg"/>
          </p:nvPr>
        </p:nvSpPr>
        <p:spPr>
          <a:ln/>
        </p:spPr>
      </p:sp>
      <p:sp>
        <p:nvSpPr>
          <p:cNvPr id="155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B216E9-4177-44E2-9516-2FBE054EFC7E}" type="slidenum">
              <a:rPr lang="en-US"/>
              <a:pPr/>
              <a:t>20</a:t>
            </a:fld>
            <a:endParaRPr lang="en-US"/>
          </a:p>
        </p:txBody>
      </p:sp>
      <p:sp>
        <p:nvSpPr>
          <p:cNvPr id="1556482" name="Rectangle 2"/>
          <p:cNvSpPr>
            <a:spLocks noGrp="1" noRot="1" noChangeAspect="1" noChangeArrowheads="1" noTextEdit="1"/>
          </p:cNvSpPr>
          <p:nvPr>
            <p:ph type="sldImg"/>
          </p:nvPr>
        </p:nvSpPr>
        <p:spPr>
          <a:ln/>
        </p:spPr>
      </p:sp>
      <p:sp>
        <p:nvSpPr>
          <p:cNvPr id="155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29E969-CDAB-4E09-A421-48F4BABE370C}" type="slidenum">
              <a:rPr lang="en-US"/>
              <a:pPr/>
              <a:t>23</a:t>
            </a:fld>
            <a:endParaRPr lang="en-US"/>
          </a:p>
        </p:txBody>
      </p:sp>
      <p:sp>
        <p:nvSpPr>
          <p:cNvPr id="1557506" name="Rectangle 2"/>
          <p:cNvSpPr>
            <a:spLocks noGrp="1" noRot="1" noChangeAspect="1" noChangeArrowheads="1" noTextEdit="1"/>
          </p:cNvSpPr>
          <p:nvPr>
            <p:ph type="sldImg"/>
          </p:nvPr>
        </p:nvSpPr>
        <p:spPr>
          <a:ln/>
        </p:spPr>
      </p:sp>
      <p:sp>
        <p:nvSpPr>
          <p:cNvPr id="155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0E9FF4-5584-42B0-84FE-B2008B2F90EA}" type="slidenum">
              <a:rPr lang="en-US"/>
              <a:pPr/>
              <a:t>24</a:t>
            </a:fld>
            <a:endParaRPr lang="en-US"/>
          </a:p>
        </p:txBody>
      </p:sp>
      <p:sp>
        <p:nvSpPr>
          <p:cNvPr id="1558530" name="Rectangle 2"/>
          <p:cNvSpPr>
            <a:spLocks noGrp="1" noRot="1" noChangeAspect="1" noChangeArrowheads="1" noTextEdit="1"/>
          </p:cNvSpPr>
          <p:nvPr>
            <p:ph type="sldImg"/>
          </p:nvPr>
        </p:nvSpPr>
        <p:spPr>
          <a:ln/>
        </p:spPr>
      </p:sp>
      <p:sp>
        <p:nvSpPr>
          <p:cNvPr id="155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45660-2DF6-474D-A7E6-70A2CE94F0F0}" type="slidenum">
              <a:rPr lang="en-US"/>
              <a:pPr/>
              <a:t>26</a:t>
            </a:fld>
            <a:endParaRPr lang="en-US"/>
          </a:p>
        </p:txBody>
      </p:sp>
      <p:sp>
        <p:nvSpPr>
          <p:cNvPr id="1559554" name="Rectangle 2"/>
          <p:cNvSpPr>
            <a:spLocks noGrp="1" noRot="1" noChangeAspect="1" noChangeArrowheads="1" noTextEdit="1"/>
          </p:cNvSpPr>
          <p:nvPr>
            <p:ph type="sldImg"/>
          </p:nvPr>
        </p:nvSpPr>
        <p:spPr>
          <a:ln/>
        </p:spPr>
      </p:sp>
      <p:sp>
        <p:nvSpPr>
          <p:cNvPr id="155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DD31E-50E8-4660-9707-1B4AA0210AB3}" type="slidenum">
              <a:rPr lang="en-US"/>
              <a:pPr/>
              <a:t>2</a:t>
            </a:fld>
            <a:endParaRPr lang="en-US"/>
          </a:p>
        </p:txBody>
      </p:sp>
      <p:sp>
        <p:nvSpPr>
          <p:cNvPr id="1552386" name="Rectangle 2"/>
          <p:cNvSpPr>
            <a:spLocks noGrp="1" noRot="1" noChangeAspect="1" noChangeArrowheads="1" noTextEdit="1"/>
          </p:cNvSpPr>
          <p:nvPr>
            <p:ph type="sldImg"/>
          </p:nvPr>
        </p:nvSpPr>
        <p:spPr>
          <a:ln/>
        </p:spPr>
      </p:sp>
      <p:sp>
        <p:nvSpPr>
          <p:cNvPr id="155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B216E9-4177-44E2-9516-2FBE054EFC7E}" type="slidenum">
              <a:rPr lang="en-US"/>
              <a:pPr/>
              <a:t>27</a:t>
            </a:fld>
            <a:endParaRPr lang="en-US"/>
          </a:p>
        </p:txBody>
      </p:sp>
      <p:sp>
        <p:nvSpPr>
          <p:cNvPr id="1556482" name="Rectangle 2"/>
          <p:cNvSpPr>
            <a:spLocks noGrp="1" noRot="1" noChangeAspect="1" noChangeArrowheads="1" noTextEdit="1"/>
          </p:cNvSpPr>
          <p:nvPr>
            <p:ph type="sldImg"/>
          </p:nvPr>
        </p:nvSpPr>
        <p:spPr>
          <a:ln/>
        </p:spPr>
      </p:sp>
      <p:sp>
        <p:nvSpPr>
          <p:cNvPr id="155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959DA-1425-4820-900E-032B44993ECA}" type="slidenum">
              <a:rPr lang="en-US"/>
              <a:pPr/>
              <a:t>28</a:t>
            </a:fld>
            <a:endParaRPr lang="en-US"/>
          </a:p>
        </p:txBody>
      </p:sp>
      <p:sp>
        <p:nvSpPr>
          <p:cNvPr id="1562626" name="Rectangle 2"/>
          <p:cNvSpPr>
            <a:spLocks noGrp="1" noRot="1" noChangeAspect="1" noChangeArrowheads="1" noTextEdit="1"/>
          </p:cNvSpPr>
          <p:nvPr>
            <p:ph type="sldImg"/>
          </p:nvPr>
        </p:nvSpPr>
        <p:spPr>
          <a:ln/>
        </p:spPr>
      </p:sp>
      <p:sp>
        <p:nvSpPr>
          <p:cNvPr id="156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5CB44-E907-423E-A512-E55F46457EB0}" type="slidenum">
              <a:rPr lang="en-US"/>
              <a:pPr/>
              <a:t>29</a:t>
            </a:fld>
            <a:endParaRPr lang="en-US"/>
          </a:p>
        </p:txBody>
      </p:sp>
      <p:sp>
        <p:nvSpPr>
          <p:cNvPr id="1563650" name="Rectangle 2"/>
          <p:cNvSpPr>
            <a:spLocks noGrp="1" noRot="1" noChangeAspect="1" noChangeArrowheads="1" noTextEdit="1"/>
          </p:cNvSpPr>
          <p:nvPr>
            <p:ph type="sldImg"/>
          </p:nvPr>
        </p:nvSpPr>
        <p:spPr>
          <a:ln/>
        </p:spPr>
      </p:sp>
      <p:sp>
        <p:nvSpPr>
          <p:cNvPr id="156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6D352B-8836-48F7-A30E-A80FEA294F74}" type="slidenum">
              <a:rPr lang="en-US"/>
              <a:pPr/>
              <a:t>30</a:t>
            </a:fld>
            <a:endParaRPr lang="en-US"/>
          </a:p>
        </p:txBody>
      </p:sp>
      <p:sp>
        <p:nvSpPr>
          <p:cNvPr id="1564674" name="Rectangle 2"/>
          <p:cNvSpPr>
            <a:spLocks noGrp="1" noRot="1" noChangeAspect="1" noChangeArrowheads="1" noTextEdit="1"/>
          </p:cNvSpPr>
          <p:nvPr>
            <p:ph type="sldImg"/>
          </p:nvPr>
        </p:nvSpPr>
        <p:spPr>
          <a:ln/>
        </p:spPr>
      </p:sp>
      <p:sp>
        <p:nvSpPr>
          <p:cNvPr id="156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5B7D80-38AE-40CB-A6E6-DB57434492D7}" type="slidenum">
              <a:rPr lang="en-US"/>
              <a:pPr/>
              <a:t>31</a:t>
            </a:fld>
            <a:endParaRPr lang="en-US"/>
          </a:p>
        </p:txBody>
      </p:sp>
      <p:sp>
        <p:nvSpPr>
          <p:cNvPr id="1565698" name="Rectangle 2"/>
          <p:cNvSpPr>
            <a:spLocks noGrp="1" noRot="1" noChangeAspect="1" noChangeArrowheads="1" noTextEdit="1"/>
          </p:cNvSpPr>
          <p:nvPr>
            <p:ph type="sldImg"/>
          </p:nvPr>
        </p:nvSpPr>
        <p:spPr>
          <a:ln/>
        </p:spPr>
      </p:sp>
      <p:sp>
        <p:nvSpPr>
          <p:cNvPr id="156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165A06-A858-4D64-A1BE-AFEF81BD2AE8}" type="slidenum">
              <a:rPr lang="en-US"/>
              <a:pPr/>
              <a:t>32</a:t>
            </a:fld>
            <a:endParaRPr lang="en-US"/>
          </a:p>
        </p:txBody>
      </p:sp>
      <p:sp>
        <p:nvSpPr>
          <p:cNvPr id="1566722" name="Rectangle 2"/>
          <p:cNvSpPr>
            <a:spLocks noGrp="1" noRot="1" noChangeAspect="1" noChangeArrowheads="1" noTextEdit="1"/>
          </p:cNvSpPr>
          <p:nvPr>
            <p:ph type="sldImg"/>
          </p:nvPr>
        </p:nvSpPr>
        <p:spPr>
          <a:ln/>
        </p:spPr>
      </p:sp>
      <p:sp>
        <p:nvSpPr>
          <p:cNvPr id="156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E523B-8ED1-4913-A304-742A91EB97C9}" type="slidenum">
              <a:rPr lang="en-US"/>
              <a:pPr/>
              <a:t>33</a:t>
            </a:fld>
            <a:endParaRPr lang="en-US"/>
          </a:p>
        </p:txBody>
      </p:sp>
      <p:sp>
        <p:nvSpPr>
          <p:cNvPr id="1567746" name="Rectangle 2"/>
          <p:cNvSpPr>
            <a:spLocks noGrp="1" noRot="1" noChangeAspect="1" noChangeArrowheads="1" noTextEdit="1"/>
          </p:cNvSpPr>
          <p:nvPr>
            <p:ph type="sldImg"/>
          </p:nvPr>
        </p:nvSpPr>
        <p:spPr>
          <a:ln/>
        </p:spPr>
      </p:sp>
      <p:sp>
        <p:nvSpPr>
          <p:cNvPr id="156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FBCF1-6546-45A8-B626-B636F68A740F}" type="slidenum">
              <a:rPr lang="en-US"/>
              <a:pPr/>
              <a:t>34</a:t>
            </a:fld>
            <a:endParaRPr lang="en-US"/>
          </a:p>
        </p:txBody>
      </p:sp>
      <p:sp>
        <p:nvSpPr>
          <p:cNvPr id="1568770" name="Rectangle 2"/>
          <p:cNvSpPr>
            <a:spLocks noGrp="1" noRot="1" noChangeAspect="1" noChangeArrowheads="1" noTextEdit="1"/>
          </p:cNvSpPr>
          <p:nvPr>
            <p:ph type="sldImg"/>
          </p:nvPr>
        </p:nvSpPr>
        <p:spPr>
          <a:ln/>
        </p:spPr>
      </p:sp>
      <p:sp>
        <p:nvSpPr>
          <p:cNvPr id="156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99853-1463-4529-9A69-EC9AAA36B3AD}" type="slidenum">
              <a:rPr lang="en-US"/>
              <a:pPr/>
              <a:t>35</a:t>
            </a:fld>
            <a:endParaRPr lang="en-US"/>
          </a:p>
        </p:txBody>
      </p:sp>
      <p:sp>
        <p:nvSpPr>
          <p:cNvPr id="1569794" name="Rectangle 2"/>
          <p:cNvSpPr>
            <a:spLocks noGrp="1" noRot="1" noChangeAspect="1" noChangeArrowheads="1" noTextEdit="1"/>
          </p:cNvSpPr>
          <p:nvPr>
            <p:ph type="sldImg"/>
          </p:nvPr>
        </p:nvSpPr>
        <p:spPr>
          <a:ln/>
        </p:spPr>
      </p:sp>
      <p:sp>
        <p:nvSpPr>
          <p:cNvPr id="156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5F2E0-C9AF-4E37-B411-8FDD550DCEED}" type="slidenum">
              <a:rPr lang="en-US"/>
              <a:pPr/>
              <a:t>36</a:t>
            </a:fld>
            <a:endParaRPr lang="en-US"/>
          </a:p>
        </p:txBody>
      </p:sp>
      <p:sp>
        <p:nvSpPr>
          <p:cNvPr id="1570818" name="Rectangle 2"/>
          <p:cNvSpPr>
            <a:spLocks noGrp="1" noRot="1" noChangeAspect="1" noChangeArrowheads="1" noTextEdit="1"/>
          </p:cNvSpPr>
          <p:nvPr>
            <p:ph type="sldImg"/>
          </p:nvPr>
        </p:nvSpPr>
        <p:spPr>
          <a:ln/>
        </p:spPr>
      </p:sp>
      <p:sp>
        <p:nvSpPr>
          <p:cNvPr id="157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EFC5A-8C9B-4502-8747-C5D043D5D0FC}" type="slidenum">
              <a:rPr lang="en-US"/>
              <a:pPr/>
              <a:t>3</a:t>
            </a:fld>
            <a:endParaRPr lang="en-US"/>
          </a:p>
        </p:txBody>
      </p:sp>
      <p:sp>
        <p:nvSpPr>
          <p:cNvPr id="1553410" name="Rectangle 2"/>
          <p:cNvSpPr>
            <a:spLocks noGrp="1" noRot="1" noChangeAspect="1" noChangeArrowheads="1" noTextEdit="1"/>
          </p:cNvSpPr>
          <p:nvPr>
            <p:ph type="sldImg"/>
          </p:nvPr>
        </p:nvSpPr>
        <p:spPr>
          <a:ln/>
        </p:spPr>
      </p:sp>
      <p:sp>
        <p:nvSpPr>
          <p:cNvPr id="155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10C98-CA8E-47ED-A1A4-55BEDEF7B798}" type="slidenum">
              <a:rPr lang="en-US"/>
              <a:pPr/>
              <a:t>38</a:t>
            </a:fld>
            <a:endParaRPr lang="en-US"/>
          </a:p>
        </p:txBody>
      </p:sp>
      <p:sp>
        <p:nvSpPr>
          <p:cNvPr id="1571842" name="Rectangle 2"/>
          <p:cNvSpPr>
            <a:spLocks noGrp="1" noRot="1" noChangeAspect="1" noChangeArrowheads="1" noTextEdit="1"/>
          </p:cNvSpPr>
          <p:nvPr>
            <p:ph type="sldImg"/>
          </p:nvPr>
        </p:nvSpPr>
        <p:spPr>
          <a:ln/>
        </p:spPr>
      </p:sp>
      <p:sp>
        <p:nvSpPr>
          <p:cNvPr id="157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DF0F07-76D9-46F8-9A26-72CEBECA3954}" type="slidenum">
              <a:rPr lang="en-US"/>
              <a:pPr/>
              <a:t>39</a:t>
            </a:fld>
            <a:endParaRPr lang="en-US"/>
          </a:p>
        </p:txBody>
      </p:sp>
      <p:sp>
        <p:nvSpPr>
          <p:cNvPr id="1572866" name="Rectangle 2"/>
          <p:cNvSpPr>
            <a:spLocks noGrp="1" noRot="1" noChangeAspect="1" noChangeArrowheads="1" noTextEdit="1"/>
          </p:cNvSpPr>
          <p:nvPr>
            <p:ph type="sldImg"/>
          </p:nvPr>
        </p:nvSpPr>
        <p:spPr>
          <a:ln/>
        </p:spPr>
      </p:sp>
      <p:sp>
        <p:nvSpPr>
          <p:cNvPr id="157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A613C-C8B3-429F-A98A-D06DD010572B}" type="slidenum">
              <a:rPr lang="en-US"/>
              <a:pPr/>
              <a:t>40</a:t>
            </a:fld>
            <a:endParaRPr lang="en-US"/>
          </a:p>
        </p:txBody>
      </p:sp>
      <p:sp>
        <p:nvSpPr>
          <p:cNvPr id="1573890" name="Rectangle 2"/>
          <p:cNvSpPr>
            <a:spLocks noGrp="1" noRot="1" noChangeAspect="1" noChangeArrowheads="1" noTextEdit="1"/>
          </p:cNvSpPr>
          <p:nvPr>
            <p:ph type="sldImg"/>
          </p:nvPr>
        </p:nvSpPr>
        <p:spPr>
          <a:ln/>
        </p:spPr>
      </p:sp>
      <p:sp>
        <p:nvSpPr>
          <p:cNvPr id="157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B9C260-A4FD-42A6-89DA-90161050D83B}" type="slidenum">
              <a:rPr lang="en-US"/>
              <a:pPr/>
              <a:t>43</a:t>
            </a:fld>
            <a:endParaRPr lang="en-US"/>
          </a:p>
        </p:txBody>
      </p:sp>
      <p:sp>
        <p:nvSpPr>
          <p:cNvPr id="1575938" name="Rectangle 2"/>
          <p:cNvSpPr>
            <a:spLocks noGrp="1" noRot="1" noChangeAspect="1" noChangeArrowheads="1" noTextEdit="1"/>
          </p:cNvSpPr>
          <p:nvPr>
            <p:ph type="sldImg"/>
          </p:nvPr>
        </p:nvSpPr>
        <p:spPr>
          <a:ln/>
        </p:spPr>
      </p:sp>
      <p:sp>
        <p:nvSpPr>
          <p:cNvPr id="157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1FA285-10AA-4682-A497-695717F76111}" type="slidenum">
              <a:rPr lang="en-US"/>
              <a:pPr/>
              <a:t>44</a:t>
            </a:fld>
            <a:endParaRPr lang="en-US"/>
          </a:p>
        </p:txBody>
      </p:sp>
      <p:sp>
        <p:nvSpPr>
          <p:cNvPr id="1576962" name="Rectangle 2"/>
          <p:cNvSpPr>
            <a:spLocks noGrp="1" noRot="1" noChangeAspect="1" noChangeArrowheads="1" noTextEdit="1"/>
          </p:cNvSpPr>
          <p:nvPr>
            <p:ph type="sldImg"/>
          </p:nvPr>
        </p:nvSpPr>
        <p:spPr>
          <a:ln/>
        </p:spPr>
      </p:sp>
      <p:sp>
        <p:nvSpPr>
          <p:cNvPr id="157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3951A1-6E35-45F3-8903-1CBECF5C35A2}" type="slidenum">
              <a:rPr lang="en-US"/>
              <a:pPr/>
              <a:t>45</a:t>
            </a:fld>
            <a:endParaRPr lang="en-US"/>
          </a:p>
        </p:txBody>
      </p:sp>
      <p:sp>
        <p:nvSpPr>
          <p:cNvPr id="1577986" name="Rectangle 2"/>
          <p:cNvSpPr>
            <a:spLocks noGrp="1" noRot="1" noChangeAspect="1" noChangeArrowheads="1" noTextEdit="1"/>
          </p:cNvSpPr>
          <p:nvPr>
            <p:ph type="sldImg"/>
          </p:nvPr>
        </p:nvSpPr>
        <p:spPr>
          <a:ln/>
        </p:spPr>
      </p:sp>
      <p:sp>
        <p:nvSpPr>
          <p:cNvPr id="157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9796E-0EE1-4757-8383-2D030142FDDB}" type="slidenum">
              <a:rPr lang="en-US"/>
              <a:pPr/>
              <a:t>46</a:t>
            </a:fld>
            <a:endParaRPr lang="en-US"/>
          </a:p>
        </p:txBody>
      </p:sp>
      <p:sp>
        <p:nvSpPr>
          <p:cNvPr id="1579010" name="Rectangle 2"/>
          <p:cNvSpPr>
            <a:spLocks noGrp="1" noRot="1" noChangeAspect="1" noChangeArrowheads="1" noTextEdit="1"/>
          </p:cNvSpPr>
          <p:nvPr>
            <p:ph type="sldImg"/>
          </p:nvPr>
        </p:nvSpPr>
        <p:spPr>
          <a:ln/>
        </p:spPr>
      </p:sp>
      <p:sp>
        <p:nvSpPr>
          <p:cNvPr id="157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F8C0A-1BBF-4F30-8EEC-CDDC6955D129}" type="slidenum">
              <a:rPr lang="en-US"/>
              <a:pPr/>
              <a:t>49</a:t>
            </a:fld>
            <a:endParaRPr lang="en-US"/>
          </a:p>
        </p:txBody>
      </p:sp>
      <p:sp>
        <p:nvSpPr>
          <p:cNvPr id="1603586" name="Rectangle 2"/>
          <p:cNvSpPr>
            <a:spLocks noGrp="1" noRot="1" noChangeAspect="1" noChangeArrowheads="1" noTextEdit="1"/>
          </p:cNvSpPr>
          <p:nvPr>
            <p:ph type="sldImg"/>
          </p:nvPr>
        </p:nvSpPr>
        <p:spPr>
          <a:xfrm>
            <a:off x="1152525" y="682625"/>
            <a:ext cx="4649788" cy="3487738"/>
          </a:xfrm>
          <a:ln/>
        </p:spPr>
      </p:sp>
      <p:sp>
        <p:nvSpPr>
          <p:cNvPr id="1603587" name="Rectangle 3"/>
          <p:cNvSpPr>
            <a:spLocks noGrp="1" noChangeArrowheads="1"/>
          </p:cNvSpPr>
          <p:nvPr>
            <p:ph type="body" idx="1"/>
          </p:nvPr>
        </p:nvSpPr>
        <p:spPr>
          <a:xfrm>
            <a:off x="916932" y="4397230"/>
            <a:ext cx="5195943" cy="4170113"/>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196B7-2296-4727-92BD-3426DE7DEE43}" type="slidenum">
              <a:rPr lang="en-US"/>
              <a:pPr/>
              <a:t>50</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C0B09-DC07-4911-9D37-128CA4042FDB}" type="slidenum">
              <a:rPr lang="en-US"/>
              <a:pPr/>
              <a:t>51</a:t>
            </a:fld>
            <a:endParaRPr lang="en-US"/>
          </a:p>
        </p:txBody>
      </p:sp>
      <p:sp>
        <p:nvSpPr>
          <p:cNvPr id="1581058" name="Rectangle 2"/>
          <p:cNvSpPr>
            <a:spLocks noGrp="1" noRot="1" noChangeAspect="1" noChangeArrowheads="1" noTextEdit="1"/>
          </p:cNvSpPr>
          <p:nvPr>
            <p:ph type="sldImg"/>
          </p:nvPr>
        </p:nvSpPr>
        <p:spPr>
          <a:ln/>
        </p:spPr>
      </p:sp>
      <p:sp>
        <p:nvSpPr>
          <p:cNvPr id="158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99ABA7-818A-4E9B-8B8A-E5CA6F713F62}" type="slidenum">
              <a:rPr lang="en-US"/>
              <a:pPr/>
              <a:t>4</a:t>
            </a:fld>
            <a:endParaRPr lang="en-US"/>
          </a:p>
        </p:txBody>
      </p:sp>
      <p:sp>
        <p:nvSpPr>
          <p:cNvPr id="1554434" name="Rectangle 2"/>
          <p:cNvSpPr>
            <a:spLocks noGrp="1" noRot="1" noChangeAspect="1" noChangeArrowheads="1" noTextEdit="1"/>
          </p:cNvSpPr>
          <p:nvPr>
            <p:ph type="sldImg"/>
          </p:nvPr>
        </p:nvSpPr>
        <p:spPr>
          <a:ln/>
        </p:spPr>
      </p:sp>
      <p:sp>
        <p:nvSpPr>
          <p:cNvPr id="155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202DD-A54F-41BE-8321-3983BF56876F}" type="slidenum">
              <a:rPr lang="en-US"/>
              <a:pPr/>
              <a:t>52</a:t>
            </a:fld>
            <a:endParaRPr lang="en-US"/>
          </a:p>
        </p:txBody>
      </p:sp>
      <p:sp>
        <p:nvSpPr>
          <p:cNvPr id="1582082" name="Rectangle 2"/>
          <p:cNvSpPr>
            <a:spLocks noGrp="1" noRot="1" noChangeAspect="1" noChangeArrowheads="1" noTextEdit="1"/>
          </p:cNvSpPr>
          <p:nvPr>
            <p:ph type="sldImg"/>
          </p:nvPr>
        </p:nvSpPr>
        <p:spPr>
          <a:ln/>
        </p:spPr>
      </p:sp>
      <p:sp>
        <p:nvSpPr>
          <p:cNvPr id="158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27DC2-E68D-432C-A6CF-52B8FEF1D702}" type="slidenum">
              <a:rPr lang="en-US"/>
              <a:pPr/>
              <a:t>53</a:t>
            </a:fld>
            <a:endParaRPr lang="en-US"/>
          </a:p>
        </p:txBody>
      </p:sp>
      <p:sp>
        <p:nvSpPr>
          <p:cNvPr id="1583106" name="Rectangle 2"/>
          <p:cNvSpPr>
            <a:spLocks noGrp="1" noRot="1" noChangeAspect="1" noChangeArrowheads="1" noTextEdit="1"/>
          </p:cNvSpPr>
          <p:nvPr>
            <p:ph type="sldImg"/>
          </p:nvPr>
        </p:nvSpPr>
        <p:spPr>
          <a:ln/>
        </p:spPr>
      </p:sp>
      <p:sp>
        <p:nvSpPr>
          <p:cNvPr id="158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499469-50C1-4F74-A380-57F3071C28D5}" type="slidenum">
              <a:rPr lang="en-US"/>
              <a:pPr/>
              <a:t>54</a:t>
            </a:fld>
            <a:endParaRPr lang="en-US"/>
          </a:p>
        </p:txBody>
      </p:sp>
      <p:sp>
        <p:nvSpPr>
          <p:cNvPr id="1584130" name="Rectangle 2"/>
          <p:cNvSpPr>
            <a:spLocks noGrp="1" noRot="1" noChangeAspect="1" noChangeArrowheads="1" noTextEdit="1"/>
          </p:cNvSpPr>
          <p:nvPr>
            <p:ph type="sldImg"/>
          </p:nvPr>
        </p:nvSpPr>
        <p:spPr>
          <a:ln/>
        </p:spPr>
      </p:sp>
      <p:sp>
        <p:nvSpPr>
          <p:cNvPr id="158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5A0FE-7FED-4469-B17E-ED91ADAB1606}" type="slidenum">
              <a:rPr lang="en-US"/>
              <a:pPr/>
              <a:t>55</a:t>
            </a:fld>
            <a:endParaRPr lang="en-US"/>
          </a:p>
        </p:txBody>
      </p:sp>
      <p:sp>
        <p:nvSpPr>
          <p:cNvPr id="1585154" name="Rectangle 2"/>
          <p:cNvSpPr>
            <a:spLocks noGrp="1" noRot="1" noChangeAspect="1" noChangeArrowheads="1" noTextEdit="1"/>
          </p:cNvSpPr>
          <p:nvPr>
            <p:ph type="sldImg"/>
          </p:nvPr>
        </p:nvSpPr>
        <p:spPr>
          <a:ln/>
        </p:spPr>
      </p:sp>
      <p:sp>
        <p:nvSpPr>
          <p:cNvPr id="158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CC067-196C-4B3B-9F3F-8E06CA01CEB7}" type="slidenum">
              <a:rPr lang="en-US"/>
              <a:pPr/>
              <a:t>56</a:t>
            </a:fld>
            <a:endParaRPr lang="en-US"/>
          </a:p>
        </p:txBody>
      </p:sp>
      <p:sp>
        <p:nvSpPr>
          <p:cNvPr id="1586178" name="Rectangle 2"/>
          <p:cNvSpPr>
            <a:spLocks noGrp="1" noRot="1" noChangeAspect="1" noChangeArrowheads="1" noTextEdit="1"/>
          </p:cNvSpPr>
          <p:nvPr>
            <p:ph type="sldImg"/>
          </p:nvPr>
        </p:nvSpPr>
        <p:spPr>
          <a:ln/>
        </p:spPr>
      </p:sp>
      <p:sp>
        <p:nvSpPr>
          <p:cNvPr id="158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0005F-4985-41F0-BBAF-FE9E0FB4F3AE}" type="slidenum">
              <a:rPr lang="en-US"/>
              <a:pPr/>
              <a:t>57</a:t>
            </a:fld>
            <a:endParaRPr lang="en-US"/>
          </a:p>
        </p:txBody>
      </p:sp>
      <p:sp>
        <p:nvSpPr>
          <p:cNvPr id="1591298" name="Rectangle 2"/>
          <p:cNvSpPr>
            <a:spLocks noGrp="1" noRot="1" noChangeAspect="1" noChangeArrowheads="1" noTextEdit="1"/>
          </p:cNvSpPr>
          <p:nvPr>
            <p:ph type="sldImg"/>
          </p:nvPr>
        </p:nvSpPr>
        <p:spPr>
          <a:ln/>
        </p:spPr>
      </p:sp>
      <p:sp>
        <p:nvSpPr>
          <p:cNvPr id="159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FC044-D6D2-4AF4-A853-C57E59A77C9F}" type="slidenum">
              <a:rPr lang="en-US"/>
              <a:pPr/>
              <a:t>58</a:t>
            </a:fld>
            <a:endParaRPr lang="en-US"/>
          </a:p>
        </p:txBody>
      </p:sp>
      <p:sp>
        <p:nvSpPr>
          <p:cNvPr id="1592322" name="Rectangle 2"/>
          <p:cNvSpPr>
            <a:spLocks noGrp="1" noRot="1" noChangeAspect="1" noChangeArrowheads="1" noTextEdit="1"/>
          </p:cNvSpPr>
          <p:nvPr>
            <p:ph type="sldImg"/>
          </p:nvPr>
        </p:nvSpPr>
        <p:spPr>
          <a:ln/>
        </p:spPr>
      </p:sp>
      <p:sp>
        <p:nvSpPr>
          <p:cNvPr id="159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AD4971-9EA5-4642-82D9-C8F0227533A9}" type="slidenum">
              <a:rPr lang="en-US"/>
              <a:pPr/>
              <a:t>59</a:t>
            </a:fld>
            <a:endParaRPr lang="en-US"/>
          </a:p>
        </p:txBody>
      </p:sp>
      <p:sp>
        <p:nvSpPr>
          <p:cNvPr id="1593346" name="Rectangle 2"/>
          <p:cNvSpPr>
            <a:spLocks noGrp="1" noRot="1" noChangeAspect="1" noChangeArrowheads="1" noTextEdit="1"/>
          </p:cNvSpPr>
          <p:nvPr>
            <p:ph type="sldImg"/>
          </p:nvPr>
        </p:nvSpPr>
        <p:spPr>
          <a:ln/>
        </p:spPr>
      </p:sp>
      <p:sp>
        <p:nvSpPr>
          <p:cNvPr id="159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99550-8D7A-4544-80C0-EECB2969B7D9}" type="slidenum">
              <a:rPr lang="en-US"/>
              <a:pPr/>
              <a:t>60</a:t>
            </a:fld>
            <a:endParaRPr lang="en-US"/>
          </a:p>
        </p:txBody>
      </p:sp>
      <p:sp>
        <p:nvSpPr>
          <p:cNvPr id="1594370" name="Rectangle 2"/>
          <p:cNvSpPr>
            <a:spLocks noGrp="1" noRot="1" noChangeAspect="1" noChangeArrowheads="1" noTextEdit="1"/>
          </p:cNvSpPr>
          <p:nvPr>
            <p:ph type="sldImg"/>
          </p:nvPr>
        </p:nvSpPr>
        <p:spPr>
          <a:ln/>
        </p:spPr>
      </p:sp>
      <p:sp>
        <p:nvSpPr>
          <p:cNvPr id="159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9A5C0-C567-48A3-871A-F13A318190C8}" type="slidenum">
              <a:rPr lang="en-US"/>
              <a:pPr/>
              <a:t>7</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FC8379-B715-4C57-B1C9-0F6042B5D600}" type="slidenum">
              <a:rPr lang="en-US"/>
              <a:pPr/>
              <a:t>8</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5D7F7-4A64-4BE5-B3D2-699AAE6C71C8}" type="slidenum">
              <a:rPr lang="en-US"/>
              <a:pPr/>
              <a:t>9</a:t>
            </a:fld>
            <a:endParaRPr lang="en-US"/>
          </a:p>
        </p:txBody>
      </p:sp>
      <p:sp>
        <p:nvSpPr>
          <p:cNvPr id="1561602" name="Rectangle 2"/>
          <p:cNvSpPr>
            <a:spLocks noGrp="1" noRot="1" noChangeAspect="1" noChangeArrowheads="1" noTextEdit="1"/>
          </p:cNvSpPr>
          <p:nvPr>
            <p:ph type="sldImg"/>
          </p:nvPr>
        </p:nvSpPr>
        <p:spPr>
          <a:ln/>
        </p:spPr>
      </p:sp>
      <p:sp>
        <p:nvSpPr>
          <p:cNvPr id="156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2C084-2D36-499C-90BF-2EA907666CF8}" type="slidenum">
              <a:rPr lang="en-US"/>
              <a:pPr/>
              <a:t>10</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84564-FA51-4D1F-9DEA-2F06F740DD92}" type="slidenum">
              <a:rPr lang="en-US"/>
              <a:pPr/>
              <a:t>11</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6280E3-58B7-4E0A-AAEB-A80A8C35587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CD7F0E-F7C7-446B-8AE7-07E1CADEE9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89DBF4-0FB4-4965-B3DD-D871CCB06F2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5140C45-FC59-4877-8BA9-39403B28C72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357651-CB76-45B0-968F-4CD294CCB01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581954-411F-45A5-8356-D36B4ADC267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B805FB-18D0-48EF-9336-BD5DBB415AE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BD8B91A-1998-4938-B6E4-C77D6660F08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75F1D30-CA96-4CF1-806B-652F868E19F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791E1B3-DF5E-4B2F-B6B8-C17FD009E71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1F0C27-A9D3-4731-A2A2-55BB7BAA543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07D91D-D36D-491B-8DC9-FF220388A66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tint val="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31A5E19F-B7C6-46B9-B337-76FF2A69EB8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hyperlink" Target="http://www.pataks.ca/images/diwali.jpg" TargetMode="External"/><Relationship Id="rId12" Type="http://schemas.openxmlformats.org/officeDocument/2006/relationships/image" Target="../media/image7.png"/><Relationship Id="rId17" Type="http://schemas.openxmlformats.org/officeDocument/2006/relationships/image" Target="../media/image10.gif"/><Relationship Id="rId2" Type="http://schemas.openxmlformats.org/officeDocument/2006/relationships/slideLayout" Target="../slideLayouts/slideLayout7.xml"/><Relationship Id="rId16" Type="http://schemas.openxmlformats.org/officeDocument/2006/relationships/image" Target="../media/image9.png"/><Relationship Id="rId1" Type="http://schemas.openxmlformats.org/officeDocument/2006/relationships/vmlDrawing" Target="../drawings/vmlDrawing1.vml"/><Relationship Id="rId6" Type="http://schemas.openxmlformats.org/officeDocument/2006/relationships/image" Target="../media/image3.jpeg"/><Relationship Id="rId11" Type="http://schemas.openxmlformats.org/officeDocument/2006/relationships/image" Target="../media/image6.jpeg"/><Relationship Id="rId5" Type="http://schemas.openxmlformats.org/officeDocument/2006/relationships/hyperlink" Target="http://images.google.com/imgres?imgurl=www.indolinks.com/websights/diwali/fireworks3.jpg&amp;imgrefurl=http://www.indolinks.com/websights/diwali/fireworks.htm&amp;h=493&amp;w=322&amp;prev=/images%3Fq%3DFIREWORKS%2BDIWALI%26svnum%3D10%26hl%3Den%26lr%3D%26ie%3DUTF-8%26sa%3DN" TargetMode="External"/><Relationship Id="rId15" Type="http://schemas.openxmlformats.org/officeDocument/2006/relationships/image" Target="../media/image8.png"/><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hyperlink" Target="http://www.cmp.caltech.edu/~mcc/India/PictureShow/Birthday.html" TargetMode="External"/><Relationship Id="rId14" Type="http://schemas.openxmlformats.org/officeDocument/2006/relationships/hyperlink" Target="http://www.indiavarta.com/shopping/sweets/images/SW20020111002.gif"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6.wmf"/><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hyperlink" Target="http://1stnbnm.com/images/nbc.gif"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1stnbnm.com/images/nbc.gif"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57.xml.rels><?xml version="1.0" encoding="UTF-8" standalone="yes"?>
<Relationships xmlns="http://schemas.openxmlformats.org/package/2006/relationships"><Relationship Id="rId3" Type="http://schemas.openxmlformats.org/officeDocument/2006/relationships/hyperlink" Target="http://www.spamassassin.or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www.spamassassin.org/tests.html"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ceas.cc/"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22" name="Picture 2" descr="diwali-G-1%20jpg"/>
          <p:cNvPicPr>
            <a:picLocks noChangeAspect="1" noChangeArrowheads="1"/>
          </p:cNvPicPr>
          <p:nvPr/>
        </p:nvPicPr>
        <p:blipFill>
          <a:blip r:embed="rId4" cstate="print"/>
          <a:srcRect/>
          <a:stretch>
            <a:fillRect/>
          </a:stretch>
        </p:blipFill>
        <p:spPr bwMode="auto">
          <a:xfrm>
            <a:off x="-152400" y="-533400"/>
            <a:ext cx="8229600" cy="6583363"/>
          </a:xfrm>
          <a:prstGeom prst="rect">
            <a:avLst/>
          </a:prstGeom>
          <a:noFill/>
        </p:spPr>
      </p:pic>
      <p:pic>
        <p:nvPicPr>
          <p:cNvPr id="1413123" name="Picture 3" descr="fireworks3">
            <a:hlinkClick r:id="rId5"/>
          </p:cNvPr>
          <p:cNvPicPr>
            <a:picLocks noChangeAspect="1" noChangeArrowheads="1"/>
          </p:cNvPicPr>
          <p:nvPr/>
        </p:nvPicPr>
        <p:blipFill>
          <a:blip r:embed="rId6" cstate="print"/>
          <a:srcRect/>
          <a:stretch>
            <a:fillRect/>
          </a:stretch>
        </p:blipFill>
        <p:spPr bwMode="auto">
          <a:xfrm>
            <a:off x="6629400" y="4114800"/>
            <a:ext cx="1098550" cy="1676400"/>
          </a:xfrm>
          <a:prstGeom prst="rect">
            <a:avLst/>
          </a:prstGeom>
          <a:noFill/>
        </p:spPr>
      </p:pic>
      <p:pic>
        <p:nvPicPr>
          <p:cNvPr id="1413124" name="Picture 4" descr="diwali">
            <a:hlinkClick r:id="rId7"/>
          </p:cNvPr>
          <p:cNvPicPr>
            <a:picLocks noChangeAspect="1" noChangeArrowheads="1"/>
          </p:cNvPicPr>
          <p:nvPr/>
        </p:nvPicPr>
        <p:blipFill>
          <a:blip r:embed="rId8" cstate="print"/>
          <a:srcRect/>
          <a:stretch>
            <a:fillRect/>
          </a:stretch>
        </p:blipFill>
        <p:spPr bwMode="auto">
          <a:xfrm>
            <a:off x="4343400" y="5724525"/>
            <a:ext cx="2209800" cy="1133475"/>
          </a:xfrm>
          <a:prstGeom prst="rect">
            <a:avLst/>
          </a:prstGeom>
          <a:noFill/>
        </p:spPr>
      </p:pic>
      <p:sp>
        <p:nvSpPr>
          <p:cNvPr id="1413125" name="Text Box 5"/>
          <p:cNvSpPr txBox="1">
            <a:spLocks noChangeArrowheads="1"/>
          </p:cNvSpPr>
          <p:nvPr/>
        </p:nvSpPr>
        <p:spPr bwMode="auto">
          <a:xfrm>
            <a:off x="7186613" y="6400800"/>
            <a:ext cx="1957387" cy="457200"/>
          </a:xfrm>
          <a:prstGeom prst="rect">
            <a:avLst/>
          </a:prstGeom>
          <a:noFill/>
          <a:ln w="9525">
            <a:noFill/>
            <a:miter lim="800000"/>
            <a:headEnd/>
            <a:tailEnd/>
          </a:ln>
          <a:effectLst/>
        </p:spPr>
        <p:txBody>
          <a:bodyPr wrap="none">
            <a:spAutoFit/>
          </a:bodyPr>
          <a:lstStyle/>
          <a:p>
            <a:pPr eaLnBrk="1" hangingPunct="1"/>
            <a:r>
              <a:rPr lang="en-US" sz="2400"/>
              <a:t>4</a:t>
            </a:r>
            <a:r>
              <a:rPr lang="en-US" sz="2400" baseline="30000"/>
              <a:t>th</a:t>
            </a:r>
            <a:r>
              <a:rPr lang="en-US" sz="2400"/>
              <a:t> Nov, 2002.</a:t>
            </a:r>
          </a:p>
        </p:txBody>
      </p:sp>
      <p:sp>
        <p:nvSpPr>
          <p:cNvPr id="1413126" name="Rectangle 6"/>
          <p:cNvSpPr>
            <a:spLocks noChangeArrowheads="1"/>
          </p:cNvSpPr>
          <p:nvPr/>
        </p:nvSpPr>
        <p:spPr bwMode="auto">
          <a:xfrm>
            <a:off x="188913" y="2097088"/>
            <a:ext cx="9144000" cy="0"/>
          </a:xfrm>
          <a:prstGeom prst="rect">
            <a:avLst/>
          </a:prstGeom>
          <a:noFill/>
          <a:ln w="9525">
            <a:noFill/>
            <a:miter lim="800000"/>
            <a:headEnd/>
            <a:tailEnd/>
          </a:ln>
          <a:effectLst/>
        </p:spPr>
        <p:txBody>
          <a:bodyPr>
            <a:spAutoFit/>
          </a:bodyPr>
          <a:lstStyle/>
          <a:p>
            <a:endParaRPr lang="en-US"/>
          </a:p>
        </p:txBody>
      </p:sp>
      <p:sp>
        <p:nvSpPr>
          <p:cNvPr id="1413127" name="AutoShape 7" descr="leech-thanksgiving"/>
          <p:cNvSpPr>
            <a:spLocks noChangeAspect="1" noChangeArrowheads="1"/>
          </p:cNvSpPr>
          <p:nvPr/>
        </p:nvSpPr>
        <p:spPr bwMode="auto">
          <a:xfrm>
            <a:off x="4424363" y="3281363"/>
            <a:ext cx="296862" cy="296862"/>
          </a:xfrm>
          <a:prstGeom prst="rect">
            <a:avLst/>
          </a:prstGeom>
          <a:noFill/>
        </p:spPr>
        <p:txBody>
          <a:bodyPr/>
          <a:lstStyle/>
          <a:p>
            <a:endParaRPr lang="en-US"/>
          </a:p>
        </p:txBody>
      </p:sp>
      <p:sp>
        <p:nvSpPr>
          <p:cNvPr id="1413128" name="AutoShape 8" descr="leech-thanksgiving"/>
          <p:cNvSpPr>
            <a:spLocks noChangeAspect="1" noChangeArrowheads="1"/>
          </p:cNvSpPr>
          <p:nvPr/>
        </p:nvSpPr>
        <p:spPr bwMode="auto">
          <a:xfrm>
            <a:off x="4424363" y="3281363"/>
            <a:ext cx="296862" cy="296862"/>
          </a:xfrm>
          <a:prstGeom prst="rect">
            <a:avLst/>
          </a:prstGeom>
          <a:noFill/>
        </p:spPr>
        <p:txBody>
          <a:bodyPr/>
          <a:lstStyle/>
          <a:p>
            <a:endParaRPr lang="en-US"/>
          </a:p>
        </p:txBody>
      </p:sp>
      <p:pic>
        <p:nvPicPr>
          <p:cNvPr id="1413129" name="Picture 9" descr="Fireworks">
            <a:hlinkClick r:id="rId9"/>
          </p:cNvPr>
          <p:cNvPicPr>
            <a:picLocks noChangeAspect="1" noChangeArrowheads="1"/>
          </p:cNvPicPr>
          <p:nvPr/>
        </p:nvPicPr>
        <p:blipFill>
          <a:blip r:embed="rId10" cstate="print"/>
          <a:srcRect/>
          <a:stretch>
            <a:fillRect/>
          </a:stretch>
        </p:blipFill>
        <p:spPr bwMode="auto">
          <a:xfrm>
            <a:off x="4495800" y="0"/>
            <a:ext cx="4648200" cy="4133850"/>
          </a:xfrm>
          <a:prstGeom prst="rect">
            <a:avLst/>
          </a:prstGeom>
          <a:noFill/>
        </p:spPr>
      </p:pic>
      <p:pic>
        <p:nvPicPr>
          <p:cNvPr id="1413130" name="Picture 10" descr="Kaju Kismiss Kalakand"/>
          <p:cNvPicPr>
            <a:picLocks noChangeAspect="1" noChangeArrowheads="1"/>
          </p:cNvPicPr>
          <p:nvPr/>
        </p:nvPicPr>
        <p:blipFill>
          <a:blip r:embed="rId11" cstate="print"/>
          <a:srcRect/>
          <a:stretch>
            <a:fillRect/>
          </a:stretch>
        </p:blipFill>
        <p:spPr bwMode="auto">
          <a:xfrm>
            <a:off x="7391400" y="4114800"/>
            <a:ext cx="1752600" cy="1649413"/>
          </a:xfrm>
          <a:prstGeom prst="rect">
            <a:avLst/>
          </a:prstGeom>
          <a:noFill/>
        </p:spPr>
      </p:pic>
      <p:pic>
        <p:nvPicPr>
          <p:cNvPr id="1413131" name="Picture 11" descr="diwali">
            <a:hlinkClick r:id="rId7"/>
          </p:cNvPr>
          <p:cNvPicPr>
            <a:picLocks noChangeAspect="1" noChangeArrowheads="1"/>
          </p:cNvPicPr>
          <p:nvPr/>
        </p:nvPicPr>
        <p:blipFill>
          <a:blip r:embed="rId8" cstate="print"/>
          <a:srcRect/>
          <a:stretch>
            <a:fillRect/>
          </a:stretch>
        </p:blipFill>
        <p:spPr bwMode="auto">
          <a:xfrm>
            <a:off x="0" y="5724525"/>
            <a:ext cx="2209800" cy="1133475"/>
          </a:xfrm>
          <a:prstGeom prst="rect">
            <a:avLst/>
          </a:prstGeom>
          <a:noFill/>
        </p:spPr>
      </p:pic>
      <p:pic>
        <p:nvPicPr>
          <p:cNvPr id="1413132" name="Picture 12" descr="diwali">
            <a:hlinkClick r:id="rId7"/>
          </p:cNvPr>
          <p:cNvPicPr>
            <a:picLocks noChangeAspect="1" noChangeArrowheads="1"/>
          </p:cNvPicPr>
          <p:nvPr/>
        </p:nvPicPr>
        <p:blipFill>
          <a:blip r:embed="rId8" cstate="print"/>
          <a:srcRect/>
          <a:stretch>
            <a:fillRect/>
          </a:stretch>
        </p:blipFill>
        <p:spPr bwMode="auto">
          <a:xfrm>
            <a:off x="2133600" y="5724525"/>
            <a:ext cx="2209800" cy="1133475"/>
          </a:xfrm>
          <a:prstGeom prst="rect">
            <a:avLst/>
          </a:prstGeom>
          <a:noFill/>
        </p:spPr>
      </p:pic>
      <p:pic>
        <p:nvPicPr>
          <p:cNvPr id="1413133" name="Picture 13" descr="diwali">
            <a:hlinkClick r:id="rId7"/>
          </p:cNvPr>
          <p:cNvPicPr>
            <a:picLocks noChangeAspect="1" noChangeArrowheads="1"/>
          </p:cNvPicPr>
          <p:nvPr/>
        </p:nvPicPr>
        <p:blipFill>
          <a:blip r:embed="rId8" cstate="print"/>
          <a:srcRect/>
          <a:stretch>
            <a:fillRect/>
          </a:stretch>
        </p:blipFill>
        <p:spPr bwMode="auto">
          <a:xfrm>
            <a:off x="6553200" y="5724525"/>
            <a:ext cx="2209800" cy="1133475"/>
          </a:xfrm>
          <a:prstGeom prst="rect">
            <a:avLst/>
          </a:prstGeom>
          <a:noFill/>
        </p:spPr>
      </p:pic>
      <p:pic>
        <p:nvPicPr>
          <p:cNvPr id="1413134" name="Picture 14" descr="diwali">
            <a:hlinkClick r:id="rId7"/>
          </p:cNvPr>
          <p:cNvPicPr>
            <a:picLocks noChangeAspect="1" noChangeArrowheads="1"/>
          </p:cNvPicPr>
          <p:nvPr/>
        </p:nvPicPr>
        <p:blipFill>
          <a:blip r:embed="rId8" cstate="print"/>
          <a:srcRect/>
          <a:stretch>
            <a:fillRect/>
          </a:stretch>
        </p:blipFill>
        <p:spPr bwMode="auto">
          <a:xfrm>
            <a:off x="8229600" y="5724525"/>
            <a:ext cx="2209800" cy="1133475"/>
          </a:xfrm>
          <a:prstGeom prst="rect">
            <a:avLst/>
          </a:prstGeom>
          <a:noFill/>
        </p:spPr>
      </p:pic>
      <p:sp>
        <p:nvSpPr>
          <p:cNvPr id="1413135" name="Rectangle 15"/>
          <p:cNvSpPr>
            <a:spLocks noChangeArrowheads="1"/>
          </p:cNvSpPr>
          <p:nvPr/>
        </p:nvSpPr>
        <p:spPr bwMode="auto">
          <a:xfrm>
            <a:off x="2957513" y="2863850"/>
            <a:ext cx="9144000" cy="0"/>
          </a:xfrm>
          <a:prstGeom prst="rect">
            <a:avLst/>
          </a:prstGeom>
          <a:noFill/>
          <a:ln w="9525">
            <a:noFill/>
            <a:miter lim="800000"/>
            <a:headEnd/>
            <a:tailEnd/>
          </a:ln>
          <a:effectLst/>
        </p:spPr>
        <p:txBody>
          <a:bodyPr>
            <a:spAutoFit/>
          </a:bodyPr>
          <a:lstStyle/>
          <a:p>
            <a:endParaRPr lang="en-US"/>
          </a:p>
        </p:txBody>
      </p:sp>
      <p:pic>
        <p:nvPicPr>
          <p:cNvPr id="1413136" name="Picture 16" descr="festnov"/>
          <p:cNvPicPr>
            <a:picLocks noChangeAspect="1" noChangeArrowheads="1"/>
          </p:cNvPicPr>
          <p:nvPr/>
        </p:nvPicPr>
        <p:blipFill>
          <a:blip r:embed="rId12" cstate="print"/>
          <a:srcRect/>
          <a:stretch>
            <a:fillRect/>
          </a:stretch>
        </p:blipFill>
        <p:spPr bwMode="auto">
          <a:xfrm>
            <a:off x="3733800" y="5707063"/>
            <a:ext cx="3200400" cy="1150937"/>
          </a:xfrm>
          <a:prstGeom prst="rect">
            <a:avLst/>
          </a:prstGeom>
          <a:noFill/>
        </p:spPr>
      </p:pic>
      <p:graphicFrame>
        <p:nvGraphicFramePr>
          <p:cNvPr id="1413137" name="Object 17"/>
          <p:cNvGraphicFramePr>
            <a:graphicFrameLocks noChangeAspect="1"/>
          </p:cNvGraphicFramePr>
          <p:nvPr/>
        </p:nvGraphicFramePr>
        <p:xfrm>
          <a:off x="-76200" y="2438400"/>
          <a:ext cx="4876800" cy="3349625"/>
        </p:xfrm>
        <a:graphic>
          <a:graphicData uri="http://schemas.openxmlformats.org/presentationml/2006/ole">
            <p:oleObj spid="_x0000_s1721346" name="Photo Editor Photo" r:id="rId13" imgW="4686954" imgH="3219899" progId="MSPhotoEd.3">
              <p:embed/>
            </p:oleObj>
          </a:graphicData>
        </a:graphic>
      </p:graphicFrame>
      <p:pic>
        <p:nvPicPr>
          <p:cNvPr id="1413138" name="Picture 18" descr="SW20020111002">
            <a:hlinkClick r:id="rId14"/>
          </p:cNvPr>
          <p:cNvPicPr>
            <a:picLocks noChangeAspect="1" noChangeArrowheads="1"/>
          </p:cNvPicPr>
          <p:nvPr/>
        </p:nvPicPr>
        <p:blipFill>
          <a:blip r:embed="rId15" cstate="print"/>
          <a:srcRect/>
          <a:stretch>
            <a:fillRect/>
          </a:stretch>
        </p:blipFill>
        <p:spPr bwMode="auto">
          <a:xfrm>
            <a:off x="4800600" y="4114800"/>
            <a:ext cx="2057400" cy="1644650"/>
          </a:xfrm>
          <a:prstGeom prst="rect">
            <a:avLst/>
          </a:prstGeom>
          <a:noFill/>
        </p:spPr>
      </p:pic>
      <p:pic>
        <p:nvPicPr>
          <p:cNvPr id="1413139" name="Picture 19" descr="diwalilogo"/>
          <p:cNvPicPr>
            <a:picLocks noChangeAspect="1" noChangeArrowheads="1"/>
          </p:cNvPicPr>
          <p:nvPr/>
        </p:nvPicPr>
        <p:blipFill>
          <a:blip r:embed="rId16" cstate="print"/>
          <a:srcRect/>
          <a:stretch>
            <a:fillRect/>
          </a:stretch>
        </p:blipFill>
        <p:spPr bwMode="auto">
          <a:xfrm>
            <a:off x="2743200" y="0"/>
            <a:ext cx="1714500" cy="1474788"/>
          </a:xfrm>
          <a:prstGeom prst="rect">
            <a:avLst/>
          </a:prstGeom>
          <a:noFill/>
        </p:spPr>
      </p:pic>
      <p:sp>
        <p:nvSpPr>
          <p:cNvPr id="1413140" name="Rectangle 20"/>
          <p:cNvSpPr>
            <a:spLocks noChangeArrowheads="1"/>
          </p:cNvSpPr>
          <p:nvPr/>
        </p:nvSpPr>
        <p:spPr bwMode="auto">
          <a:xfrm>
            <a:off x="5562600" y="6324600"/>
            <a:ext cx="1219200" cy="304800"/>
          </a:xfrm>
          <a:prstGeom prst="rect">
            <a:avLst/>
          </a:prstGeom>
          <a:solidFill>
            <a:schemeClr val="bg1"/>
          </a:solidFill>
          <a:ln w="12700">
            <a:solidFill>
              <a:schemeClr val="bg1"/>
            </a:solidFill>
            <a:miter lim="800000"/>
            <a:headEnd/>
            <a:tailEnd/>
          </a:ln>
          <a:effectLst/>
        </p:spPr>
        <p:txBody>
          <a:bodyPr wrap="none" lIns="90000" tIns="46800" rIns="90000" bIns="46800" anchor="ctr">
            <a:spAutoFit/>
          </a:bodyPr>
          <a:lstStyle/>
          <a:p>
            <a:endParaRPr lang="en-US"/>
          </a:p>
        </p:txBody>
      </p:sp>
      <p:sp>
        <p:nvSpPr>
          <p:cNvPr id="1413141" name="Rectangle 21"/>
          <p:cNvSpPr>
            <a:spLocks noChangeArrowheads="1"/>
          </p:cNvSpPr>
          <p:nvPr/>
        </p:nvSpPr>
        <p:spPr bwMode="auto">
          <a:xfrm>
            <a:off x="-152400" y="-533400"/>
            <a:ext cx="3048000" cy="304800"/>
          </a:xfrm>
          <a:prstGeom prst="rect">
            <a:avLst/>
          </a:prstGeom>
          <a:solidFill>
            <a:schemeClr val="tx1"/>
          </a:solidFill>
          <a:ln w="12700">
            <a:solidFill>
              <a:schemeClr val="tx1"/>
            </a:solidFill>
            <a:miter lim="800000"/>
            <a:headEnd/>
            <a:tailEnd/>
          </a:ln>
          <a:effectLst/>
        </p:spPr>
        <p:txBody>
          <a:bodyPr lIns="90000" tIns="46800" rIns="90000" bIns="46800" anchor="ctr">
            <a:spAutoFit/>
          </a:bodyPr>
          <a:lstStyle/>
          <a:p>
            <a:endParaRPr lang="en-US"/>
          </a:p>
        </p:txBody>
      </p:sp>
      <p:sp>
        <p:nvSpPr>
          <p:cNvPr id="1413142" name="Text Box 22"/>
          <p:cNvSpPr txBox="1">
            <a:spLocks noChangeArrowheads="1"/>
          </p:cNvSpPr>
          <p:nvPr/>
        </p:nvSpPr>
        <p:spPr bwMode="auto">
          <a:xfrm>
            <a:off x="481013" y="-152400"/>
            <a:ext cx="2633662" cy="2286000"/>
          </a:xfrm>
          <a:prstGeom prst="rect">
            <a:avLst/>
          </a:prstGeom>
          <a:noFill/>
          <a:ln w="9525">
            <a:noFill/>
            <a:miter lim="800000"/>
            <a:headEnd/>
            <a:tailEnd/>
          </a:ln>
          <a:effectLst/>
        </p:spPr>
        <p:txBody>
          <a:bodyPr wrap="none">
            <a:spAutoFit/>
          </a:bodyPr>
          <a:lstStyle/>
          <a:p>
            <a:pPr algn="ctr"/>
            <a:r>
              <a:rPr lang="en-US" sz="7200">
                <a:solidFill>
                  <a:srgbClr val="FFFF00"/>
                </a:solidFill>
                <a:latin typeface="Freestyle Script" pitchFamily="66" charset="0"/>
              </a:rPr>
              <a:t>Happy </a:t>
            </a:r>
          </a:p>
          <a:p>
            <a:pPr algn="ctr"/>
            <a:r>
              <a:rPr lang="en-US" sz="7200">
                <a:solidFill>
                  <a:srgbClr val="FFFF00"/>
                </a:solidFill>
                <a:latin typeface="Freestyle Script" pitchFamily="66" charset="0"/>
              </a:rPr>
              <a:t>Deepavali!</a:t>
            </a:r>
          </a:p>
        </p:txBody>
      </p:sp>
      <p:sp>
        <p:nvSpPr>
          <p:cNvPr id="1413143" name="Text Box 23"/>
          <p:cNvSpPr txBox="1">
            <a:spLocks noChangeArrowheads="1"/>
          </p:cNvSpPr>
          <p:nvPr/>
        </p:nvSpPr>
        <p:spPr bwMode="auto">
          <a:xfrm>
            <a:off x="5562600" y="5943600"/>
            <a:ext cx="1350347" cy="710067"/>
          </a:xfrm>
          <a:prstGeom prst="rect">
            <a:avLst/>
          </a:prstGeom>
          <a:solidFill>
            <a:schemeClr val="bg1"/>
          </a:solidFill>
          <a:ln w="12700">
            <a:noFill/>
            <a:miter lim="800000"/>
            <a:headEnd/>
            <a:tailEnd/>
          </a:ln>
          <a:effectLst/>
        </p:spPr>
        <p:txBody>
          <a:bodyPr wrap="none" lIns="90000" tIns="46800" rIns="90000" bIns="46800">
            <a:spAutoFit/>
          </a:bodyPr>
          <a:lstStyle/>
          <a:p>
            <a:pPr eaLnBrk="1" hangingPunct="1"/>
            <a:r>
              <a:rPr lang="en-US" sz="4000" b="0" dirty="0" smtClean="0"/>
              <a:t>10/25</a:t>
            </a:r>
            <a:endParaRPr lang="en-US" sz="4000" b="0" dirty="0"/>
          </a:p>
        </p:txBody>
      </p:sp>
      <p:pic>
        <p:nvPicPr>
          <p:cNvPr id="1721348" name="Picture 4" descr="http://www.myorkutglitter.com/wp-content/uploads/2008/10/deepavali.gif"/>
          <p:cNvPicPr>
            <a:picLocks noChangeAspect="1" noChangeArrowheads="1" noCrop="1"/>
          </p:cNvPicPr>
          <p:nvPr/>
        </p:nvPicPr>
        <p:blipFill>
          <a:blip r:embed="rId17" cstate="print"/>
          <a:srcRect/>
          <a:stretch>
            <a:fillRect/>
          </a:stretch>
        </p:blipFill>
        <p:spPr bwMode="auto">
          <a:xfrm>
            <a:off x="-152400" y="2438400"/>
            <a:ext cx="4981575" cy="30956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2743200" y="457200"/>
            <a:ext cx="6096000" cy="1143000"/>
          </a:xfrm>
        </p:spPr>
        <p:txBody>
          <a:bodyPr/>
          <a:lstStyle/>
          <a:p>
            <a:r>
              <a:rPr lang="en-US"/>
              <a:t>Relevance Feedback for Vector Model</a:t>
            </a:r>
          </a:p>
        </p:txBody>
      </p:sp>
      <p:graphicFrame>
        <p:nvGraphicFramePr>
          <p:cNvPr id="203779" name="Object 3"/>
          <p:cNvGraphicFramePr>
            <a:graphicFrameLocks noChangeAspect="1"/>
          </p:cNvGraphicFramePr>
          <p:nvPr/>
        </p:nvGraphicFramePr>
        <p:xfrm>
          <a:off x="2362200" y="3048000"/>
          <a:ext cx="5497513" cy="1131888"/>
        </p:xfrm>
        <a:graphic>
          <a:graphicData uri="http://schemas.openxmlformats.org/presentationml/2006/ole">
            <p:oleObj spid="_x0000_s1618946" name="Equation" r:id="rId4" imgW="1790640" imgH="368280" progId="Equation.3">
              <p:embed/>
            </p:oleObj>
          </a:graphicData>
        </a:graphic>
      </p:graphicFrame>
      <p:sp>
        <p:nvSpPr>
          <p:cNvPr id="203780" name="Text Box 4"/>
          <p:cNvSpPr txBox="1">
            <a:spLocks noChangeArrowheads="1"/>
          </p:cNvSpPr>
          <p:nvPr/>
        </p:nvSpPr>
        <p:spPr bwMode="auto">
          <a:xfrm>
            <a:off x="2209800" y="4495800"/>
            <a:ext cx="6299200" cy="822325"/>
          </a:xfrm>
          <a:prstGeom prst="rect">
            <a:avLst/>
          </a:prstGeom>
          <a:noFill/>
          <a:ln w="9525">
            <a:noFill/>
            <a:miter lim="800000"/>
            <a:headEnd/>
            <a:tailEnd/>
          </a:ln>
          <a:effectLst/>
        </p:spPr>
        <p:txBody>
          <a:bodyPr wrap="none">
            <a:spAutoFit/>
          </a:bodyPr>
          <a:lstStyle/>
          <a:p>
            <a:r>
              <a:rPr lang="en-US"/>
              <a:t>Cr  = Set of documents that are truly relevant to Q</a:t>
            </a:r>
          </a:p>
          <a:p>
            <a:r>
              <a:rPr lang="en-US"/>
              <a:t>N   = Total number of documents</a:t>
            </a:r>
          </a:p>
        </p:txBody>
      </p:sp>
      <p:sp>
        <p:nvSpPr>
          <p:cNvPr id="203781" name="Text Box 5"/>
          <p:cNvSpPr txBox="1">
            <a:spLocks noChangeArrowheads="1"/>
          </p:cNvSpPr>
          <p:nvPr/>
        </p:nvSpPr>
        <p:spPr bwMode="auto">
          <a:xfrm>
            <a:off x="2270125" y="2098675"/>
            <a:ext cx="6008688" cy="822325"/>
          </a:xfrm>
          <a:prstGeom prst="rect">
            <a:avLst/>
          </a:prstGeom>
          <a:noFill/>
          <a:ln w="9525">
            <a:noFill/>
            <a:miter lim="800000"/>
            <a:headEnd/>
            <a:tailEnd/>
          </a:ln>
          <a:effectLst/>
        </p:spPr>
        <p:txBody>
          <a:bodyPr wrap="none">
            <a:spAutoFit/>
          </a:bodyPr>
          <a:lstStyle/>
          <a:p>
            <a:r>
              <a:rPr lang="en-US"/>
              <a:t>In the “ideal” case where we know the relevant </a:t>
            </a:r>
          </a:p>
          <a:p>
            <a:r>
              <a:rPr lang="en-US"/>
              <a:t>Documents </a:t>
            </a:r>
            <a:r>
              <a:rPr lang="en-US" i="1"/>
              <a:t>a priori</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t>Rocchio Method</a:t>
            </a:r>
          </a:p>
        </p:txBody>
      </p:sp>
      <p:graphicFrame>
        <p:nvGraphicFramePr>
          <p:cNvPr id="204803" name="Object 3"/>
          <p:cNvGraphicFramePr>
            <a:graphicFrameLocks noChangeAspect="1"/>
          </p:cNvGraphicFramePr>
          <p:nvPr/>
        </p:nvGraphicFramePr>
        <p:xfrm>
          <a:off x="2133600" y="1905000"/>
          <a:ext cx="6096000" cy="1484313"/>
        </p:xfrm>
        <a:graphic>
          <a:graphicData uri="http://schemas.openxmlformats.org/presentationml/2006/ole">
            <p:oleObj spid="_x0000_s1619970" name="Equation" r:id="rId4" imgW="1930320" imgH="469800" progId="Equation.3">
              <p:embed/>
            </p:oleObj>
          </a:graphicData>
        </a:graphic>
      </p:graphicFrame>
      <p:sp>
        <p:nvSpPr>
          <p:cNvPr id="204804" name="Text Box 4"/>
          <p:cNvSpPr txBox="1">
            <a:spLocks noChangeArrowheads="1"/>
          </p:cNvSpPr>
          <p:nvPr/>
        </p:nvSpPr>
        <p:spPr bwMode="auto">
          <a:xfrm>
            <a:off x="2041525" y="3546475"/>
            <a:ext cx="6600825" cy="1552575"/>
          </a:xfrm>
          <a:prstGeom prst="rect">
            <a:avLst/>
          </a:prstGeom>
          <a:noFill/>
          <a:ln w="9525">
            <a:noFill/>
            <a:miter lim="800000"/>
            <a:headEnd/>
            <a:tailEnd/>
          </a:ln>
          <a:effectLst/>
        </p:spPr>
        <p:txBody>
          <a:bodyPr wrap="none">
            <a:spAutoFit/>
          </a:bodyPr>
          <a:lstStyle/>
          <a:p>
            <a:r>
              <a:rPr lang="en-US"/>
              <a:t>Qo is initial query. Q</a:t>
            </a:r>
            <a:r>
              <a:rPr lang="en-US" baseline="-25000"/>
              <a:t>1</a:t>
            </a:r>
            <a:r>
              <a:rPr lang="en-US"/>
              <a:t> is the query after one iteration</a:t>
            </a:r>
          </a:p>
          <a:p>
            <a:r>
              <a:rPr lang="en-US"/>
              <a:t>Dr are the set of relevant docs</a:t>
            </a:r>
          </a:p>
          <a:p>
            <a:r>
              <a:rPr lang="en-US"/>
              <a:t>Dn are the set of irrelevant docs </a:t>
            </a:r>
          </a:p>
          <a:p>
            <a:r>
              <a:rPr lang="en-US"/>
              <a:t>Alpha =1; Beta=.75, Gamma=.25 typically.</a:t>
            </a:r>
          </a:p>
        </p:txBody>
      </p:sp>
      <p:sp>
        <p:nvSpPr>
          <p:cNvPr id="204805" name="Text Box 5"/>
          <p:cNvSpPr txBox="1">
            <a:spLocks noChangeArrowheads="1"/>
          </p:cNvSpPr>
          <p:nvPr/>
        </p:nvSpPr>
        <p:spPr bwMode="auto">
          <a:xfrm>
            <a:off x="3886200" y="5410200"/>
            <a:ext cx="3305175" cy="822325"/>
          </a:xfrm>
          <a:prstGeom prst="rect">
            <a:avLst/>
          </a:prstGeom>
          <a:noFill/>
          <a:ln w="9525">
            <a:noFill/>
            <a:miter lim="800000"/>
            <a:headEnd/>
            <a:tailEnd/>
          </a:ln>
          <a:effectLst/>
        </p:spPr>
        <p:txBody>
          <a:bodyPr wrap="none">
            <a:spAutoFit/>
          </a:bodyPr>
          <a:lstStyle/>
          <a:p>
            <a:r>
              <a:rPr lang="en-US">
                <a:solidFill>
                  <a:srgbClr val="FF3300"/>
                </a:solidFill>
              </a:rPr>
              <a:t>Other variations possible,</a:t>
            </a:r>
          </a:p>
          <a:p>
            <a:r>
              <a:rPr lang="en-US">
                <a:solidFill>
                  <a:srgbClr val="FF3300"/>
                </a:solidFill>
              </a:rPr>
              <a:t> but performance similar</a:t>
            </a:r>
          </a:p>
        </p:txBody>
      </p:sp>
      <p:sp>
        <p:nvSpPr>
          <p:cNvPr id="6" name="TextBox 5"/>
          <p:cNvSpPr txBox="1"/>
          <p:nvPr/>
        </p:nvSpPr>
        <p:spPr>
          <a:xfrm>
            <a:off x="304800" y="6248400"/>
            <a:ext cx="5925405" cy="400110"/>
          </a:xfrm>
          <a:prstGeom prst="rect">
            <a:avLst/>
          </a:prstGeom>
          <a:solidFill>
            <a:srgbClr val="FFFF00"/>
          </a:solidFill>
        </p:spPr>
        <p:txBody>
          <a:bodyPr wrap="none" rtlCol="0">
            <a:spAutoFit/>
          </a:bodyPr>
          <a:lstStyle/>
          <a:p>
            <a:r>
              <a:rPr lang="en-US" dirty="0" smtClean="0"/>
              <a:t>How do beta and gamma affect precision and recall?</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t>Rocchio/Vector Illustration</a:t>
            </a:r>
          </a:p>
        </p:txBody>
      </p:sp>
      <p:grpSp>
        <p:nvGrpSpPr>
          <p:cNvPr id="2" name="Group 3"/>
          <p:cNvGrpSpPr>
            <a:grpSpLocks/>
          </p:cNvGrpSpPr>
          <p:nvPr/>
        </p:nvGrpSpPr>
        <p:grpSpPr bwMode="auto">
          <a:xfrm>
            <a:off x="457200" y="1295400"/>
            <a:ext cx="6264275" cy="5105400"/>
            <a:chOff x="-48" y="960"/>
            <a:chExt cx="3946" cy="3216"/>
          </a:xfrm>
        </p:grpSpPr>
        <p:sp>
          <p:nvSpPr>
            <p:cNvPr id="205828" name="Text Box 4"/>
            <p:cNvSpPr txBox="1">
              <a:spLocks noChangeArrowheads="1"/>
            </p:cNvSpPr>
            <p:nvPr/>
          </p:nvSpPr>
          <p:spPr bwMode="auto">
            <a:xfrm>
              <a:off x="2064" y="3888"/>
              <a:ext cx="818" cy="288"/>
            </a:xfrm>
            <a:prstGeom prst="rect">
              <a:avLst/>
            </a:prstGeom>
            <a:noFill/>
            <a:ln w="9525">
              <a:noFill/>
              <a:miter lim="800000"/>
              <a:headEnd/>
              <a:tailEnd/>
            </a:ln>
            <a:effectLst/>
          </p:spPr>
          <p:txBody>
            <a:bodyPr wrap="none">
              <a:spAutoFit/>
            </a:bodyPr>
            <a:lstStyle/>
            <a:p>
              <a:r>
                <a:rPr lang="en-US"/>
                <a:t>Retrieval</a:t>
              </a:r>
            </a:p>
          </p:txBody>
        </p:sp>
        <p:sp>
          <p:nvSpPr>
            <p:cNvPr id="205829" name="Line 5"/>
            <p:cNvSpPr>
              <a:spLocks noChangeShapeType="1"/>
            </p:cNvSpPr>
            <p:nvPr/>
          </p:nvSpPr>
          <p:spPr bwMode="auto">
            <a:xfrm>
              <a:off x="778" y="1174"/>
              <a:ext cx="0" cy="2496"/>
            </a:xfrm>
            <a:prstGeom prst="line">
              <a:avLst/>
            </a:prstGeom>
            <a:noFill/>
            <a:ln w="9525">
              <a:solidFill>
                <a:schemeClr val="tx1"/>
              </a:solidFill>
              <a:round/>
              <a:headEnd/>
              <a:tailEnd/>
            </a:ln>
            <a:effectLst/>
          </p:spPr>
          <p:txBody>
            <a:bodyPr/>
            <a:lstStyle/>
            <a:p>
              <a:endParaRPr lang="en-US"/>
            </a:p>
          </p:txBody>
        </p:sp>
        <p:sp>
          <p:nvSpPr>
            <p:cNvPr id="205830" name="Line 6"/>
            <p:cNvSpPr>
              <a:spLocks noChangeShapeType="1"/>
            </p:cNvSpPr>
            <p:nvPr/>
          </p:nvSpPr>
          <p:spPr bwMode="auto">
            <a:xfrm>
              <a:off x="778" y="3670"/>
              <a:ext cx="3120" cy="0"/>
            </a:xfrm>
            <a:prstGeom prst="line">
              <a:avLst/>
            </a:prstGeom>
            <a:noFill/>
            <a:ln w="9525">
              <a:solidFill>
                <a:schemeClr val="tx1"/>
              </a:solidFill>
              <a:round/>
              <a:headEnd/>
              <a:tailEnd/>
            </a:ln>
            <a:effectLst/>
          </p:spPr>
          <p:txBody>
            <a:bodyPr/>
            <a:lstStyle/>
            <a:p>
              <a:endParaRPr lang="en-US"/>
            </a:p>
          </p:txBody>
        </p:sp>
        <p:sp>
          <p:nvSpPr>
            <p:cNvPr id="205831" name="Text Box 7"/>
            <p:cNvSpPr txBox="1">
              <a:spLocks noChangeArrowheads="1"/>
            </p:cNvSpPr>
            <p:nvPr/>
          </p:nvSpPr>
          <p:spPr bwMode="auto">
            <a:xfrm>
              <a:off x="-48" y="960"/>
              <a:ext cx="1032" cy="288"/>
            </a:xfrm>
            <a:prstGeom prst="rect">
              <a:avLst/>
            </a:prstGeom>
            <a:noFill/>
            <a:ln w="9525">
              <a:noFill/>
              <a:miter lim="800000"/>
              <a:headEnd/>
              <a:tailEnd/>
            </a:ln>
            <a:effectLst/>
          </p:spPr>
          <p:txBody>
            <a:bodyPr wrap="none">
              <a:spAutoFit/>
            </a:bodyPr>
            <a:lstStyle/>
            <a:p>
              <a:r>
                <a:rPr lang="en-US"/>
                <a:t>Information</a:t>
              </a:r>
            </a:p>
          </p:txBody>
        </p:sp>
        <p:sp>
          <p:nvSpPr>
            <p:cNvPr id="205832" name="Line 8"/>
            <p:cNvSpPr>
              <a:spLocks noChangeShapeType="1"/>
            </p:cNvSpPr>
            <p:nvPr/>
          </p:nvSpPr>
          <p:spPr bwMode="auto">
            <a:xfrm>
              <a:off x="730" y="1318"/>
              <a:ext cx="96" cy="0"/>
            </a:xfrm>
            <a:prstGeom prst="line">
              <a:avLst/>
            </a:prstGeom>
            <a:noFill/>
            <a:ln w="9525">
              <a:solidFill>
                <a:schemeClr val="tx1"/>
              </a:solidFill>
              <a:round/>
              <a:headEnd/>
              <a:tailEnd/>
            </a:ln>
            <a:effectLst/>
          </p:spPr>
          <p:txBody>
            <a:bodyPr/>
            <a:lstStyle/>
            <a:p>
              <a:endParaRPr lang="en-US"/>
            </a:p>
          </p:txBody>
        </p:sp>
        <p:sp>
          <p:nvSpPr>
            <p:cNvPr id="205833" name="Line 9"/>
            <p:cNvSpPr>
              <a:spLocks noChangeShapeType="1"/>
            </p:cNvSpPr>
            <p:nvPr/>
          </p:nvSpPr>
          <p:spPr bwMode="auto">
            <a:xfrm>
              <a:off x="730" y="2374"/>
              <a:ext cx="96" cy="0"/>
            </a:xfrm>
            <a:prstGeom prst="line">
              <a:avLst/>
            </a:prstGeom>
            <a:noFill/>
            <a:ln w="9525">
              <a:solidFill>
                <a:schemeClr val="tx1"/>
              </a:solidFill>
              <a:round/>
              <a:headEnd/>
              <a:tailEnd/>
            </a:ln>
            <a:effectLst/>
          </p:spPr>
          <p:txBody>
            <a:bodyPr/>
            <a:lstStyle/>
            <a:p>
              <a:endParaRPr lang="en-US"/>
            </a:p>
          </p:txBody>
        </p:sp>
        <p:sp>
          <p:nvSpPr>
            <p:cNvPr id="205834" name="Text Box 10"/>
            <p:cNvSpPr txBox="1">
              <a:spLocks noChangeArrowheads="1"/>
            </p:cNvSpPr>
            <p:nvPr/>
          </p:nvSpPr>
          <p:spPr bwMode="auto">
            <a:xfrm>
              <a:off x="346" y="2230"/>
              <a:ext cx="356" cy="288"/>
            </a:xfrm>
            <a:prstGeom prst="rect">
              <a:avLst/>
            </a:prstGeom>
            <a:noFill/>
            <a:ln w="9525">
              <a:noFill/>
              <a:miter lim="800000"/>
              <a:headEnd/>
              <a:tailEnd/>
            </a:ln>
            <a:effectLst/>
          </p:spPr>
          <p:txBody>
            <a:bodyPr wrap="none">
              <a:spAutoFit/>
            </a:bodyPr>
            <a:lstStyle/>
            <a:p>
              <a:r>
                <a:rPr lang="en-US"/>
                <a:t>0.5</a:t>
              </a:r>
            </a:p>
          </p:txBody>
        </p:sp>
        <p:sp>
          <p:nvSpPr>
            <p:cNvPr id="205835" name="Text Box 11"/>
            <p:cNvSpPr txBox="1">
              <a:spLocks noChangeArrowheads="1"/>
            </p:cNvSpPr>
            <p:nvPr/>
          </p:nvSpPr>
          <p:spPr bwMode="auto">
            <a:xfrm>
              <a:off x="346" y="1174"/>
              <a:ext cx="356" cy="288"/>
            </a:xfrm>
            <a:prstGeom prst="rect">
              <a:avLst/>
            </a:prstGeom>
            <a:noFill/>
            <a:ln w="9525">
              <a:noFill/>
              <a:miter lim="800000"/>
              <a:headEnd/>
              <a:tailEnd/>
            </a:ln>
            <a:effectLst/>
          </p:spPr>
          <p:txBody>
            <a:bodyPr wrap="none">
              <a:spAutoFit/>
            </a:bodyPr>
            <a:lstStyle/>
            <a:p>
              <a:r>
                <a:rPr lang="en-US"/>
                <a:t>1.0</a:t>
              </a:r>
            </a:p>
          </p:txBody>
        </p:sp>
        <p:sp>
          <p:nvSpPr>
            <p:cNvPr id="205836" name="Text Box 12"/>
            <p:cNvSpPr txBox="1">
              <a:spLocks noChangeArrowheads="1"/>
            </p:cNvSpPr>
            <p:nvPr/>
          </p:nvSpPr>
          <p:spPr bwMode="auto">
            <a:xfrm>
              <a:off x="538" y="3622"/>
              <a:ext cx="212" cy="288"/>
            </a:xfrm>
            <a:prstGeom prst="rect">
              <a:avLst/>
            </a:prstGeom>
            <a:noFill/>
            <a:ln w="9525">
              <a:noFill/>
              <a:miter lim="800000"/>
              <a:headEnd/>
              <a:tailEnd/>
            </a:ln>
            <a:effectLst/>
          </p:spPr>
          <p:txBody>
            <a:bodyPr wrap="none">
              <a:spAutoFit/>
            </a:bodyPr>
            <a:lstStyle/>
            <a:p>
              <a:r>
                <a:rPr lang="en-US"/>
                <a:t>0</a:t>
              </a:r>
            </a:p>
          </p:txBody>
        </p:sp>
        <p:sp>
          <p:nvSpPr>
            <p:cNvPr id="205837" name="Line 13"/>
            <p:cNvSpPr>
              <a:spLocks noChangeShapeType="1"/>
            </p:cNvSpPr>
            <p:nvPr/>
          </p:nvSpPr>
          <p:spPr bwMode="auto">
            <a:xfrm>
              <a:off x="2218" y="3622"/>
              <a:ext cx="0" cy="96"/>
            </a:xfrm>
            <a:prstGeom prst="line">
              <a:avLst/>
            </a:prstGeom>
            <a:noFill/>
            <a:ln w="9525">
              <a:solidFill>
                <a:schemeClr val="tx1"/>
              </a:solidFill>
              <a:round/>
              <a:headEnd/>
              <a:tailEnd/>
            </a:ln>
            <a:effectLst/>
          </p:spPr>
          <p:txBody>
            <a:bodyPr/>
            <a:lstStyle/>
            <a:p>
              <a:endParaRPr lang="en-US"/>
            </a:p>
          </p:txBody>
        </p:sp>
        <p:sp>
          <p:nvSpPr>
            <p:cNvPr id="205838" name="Line 14"/>
            <p:cNvSpPr>
              <a:spLocks noChangeShapeType="1"/>
            </p:cNvSpPr>
            <p:nvPr/>
          </p:nvSpPr>
          <p:spPr bwMode="auto">
            <a:xfrm>
              <a:off x="3658" y="3622"/>
              <a:ext cx="0" cy="96"/>
            </a:xfrm>
            <a:prstGeom prst="line">
              <a:avLst/>
            </a:prstGeom>
            <a:noFill/>
            <a:ln w="9525">
              <a:solidFill>
                <a:schemeClr val="tx1"/>
              </a:solidFill>
              <a:round/>
              <a:headEnd/>
              <a:tailEnd/>
            </a:ln>
            <a:effectLst/>
          </p:spPr>
          <p:txBody>
            <a:bodyPr/>
            <a:lstStyle/>
            <a:p>
              <a:endParaRPr lang="en-US"/>
            </a:p>
          </p:txBody>
        </p:sp>
        <p:sp>
          <p:nvSpPr>
            <p:cNvPr id="205839" name="Text Box 15"/>
            <p:cNvSpPr txBox="1">
              <a:spLocks noChangeArrowheads="1"/>
            </p:cNvSpPr>
            <p:nvPr/>
          </p:nvSpPr>
          <p:spPr bwMode="auto">
            <a:xfrm>
              <a:off x="2026" y="3670"/>
              <a:ext cx="356" cy="288"/>
            </a:xfrm>
            <a:prstGeom prst="rect">
              <a:avLst/>
            </a:prstGeom>
            <a:noFill/>
            <a:ln w="9525">
              <a:noFill/>
              <a:miter lim="800000"/>
              <a:headEnd/>
              <a:tailEnd/>
            </a:ln>
            <a:effectLst/>
          </p:spPr>
          <p:txBody>
            <a:bodyPr wrap="none">
              <a:spAutoFit/>
            </a:bodyPr>
            <a:lstStyle/>
            <a:p>
              <a:r>
                <a:rPr lang="en-US"/>
                <a:t>0.5</a:t>
              </a:r>
            </a:p>
          </p:txBody>
        </p:sp>
        <p:sp>
          <p:nvSpPr>
            <p:cNvPr id="205840" name="Text Box 16"/>
            <p:cNvSpPr txBox="1">
              <a:spLocks noChangeArrowheads="1"/>
            </p:cNvSpPr>
            <p:nvPr/>
          </p:nvSpPr>
          <p:spPr bwMode="auto">
            <a:xfrm>
              <a:off x="3466" y="3670"/>
              <a:ext cx="356" cy="288"/>
            </a:xfrm>
            <a:prstGeom prst="rect">
              <a:avLst/>
            </a:prstGeom>
            <a:noFill/>
            <a:ln w="9525">
              <a:noFill/>
              <a:miter lim="800000"/>
              <a:headEnd/>
              <a:tailEnd/>
            </a:ln>
            <a:effectLst/>
          </p:spPr>
          <p:txBody>
            <a:bodyPr wrap="none">
              <a:spAutoFit/>
            </a:bodyPr>
            <a:lstStyle/>
            <a:p>
              <a:r>
                <a:rPr lang="en-US"/>
                <a:t>1.0</a:t>
              </a:r>
            </a:p>
          </p:txBody>
        </p:sp>
        <p:sp>
          <p:nvSpPr>
            <p:cNvPr id="205841" name="Line 17"/>
            <p:cNvSpPr>
              <a:spLocks noChangeShapeType="1"/>
            </p:cNvSpPr>
            <p:nvPr/>
          </p:nvSpPr>
          <p:spPr bwMode="auto">
            <a:xfrm flipV="1">
              <a:off x="778" y="1654"/>
              <a:ext cx="480" cy="2016"/>
            </a:xfrm>
            <a:prstGeom prst="line">
              <a:avLst/>
            </a:prstGeom>
            <a:noFill/>
            <a:ln w="9525">
              <a:solidFill>
                <a:schemeClr val="tx1"/>
              </a:solidFill>
              <a:round/>
              <a:headEnd/>
              <a:tailEnd type="triangle" w="med" len="med"/>
            </a:ln>
            <a:effectLst/>
          </p:spPr>
          <p:txBody>
            <a:bodyPr/>
            <a:lstStyle/>
            <a:p>
              <a:endParaRPr lang="en-US"/>
            </a:p>
          </p:txBody>
        </p:sp>
        <p:sp>
          <p:nvSpPr>
            <p:cNvPr id="205842" name="Text Box 18"/>
            <p:cNvSpPr txBox="1">
              <a:spLocks noChangeArrowheads="1"/>
            </p:cNvSpPr>
            <p:nvPr/>
          </p:nvSpPr>
          <p:spPr bwMode="auto">
            <a:xfrm>
              <a:off x="1114" y="1414"/>
              <a:ext cx="319" cy="288"/>
            </a:xfrm>
            <a:prstGeom prst="rect">
              <a:avLst/>
            </a:prstGeom>
            <a:noFill/>
            <a:ln w="9525">
              <a:noFill/>
              <a:miter lim="800000"/>
              <a:headEnd/>
              <a:tailEnd/>
            </a:ln>
            <a:effectLst/>
          </p:spPr>
          <p:txBody>
            <a:bodyPr wrap="none">
              <a:spAutoFit/>
            </a:bodyPr>
            <a:lstStyle/>
            <a:p>
              <a:r>
                <a:rPr lang="en-US"/>
                <a:t>D</a:t>
              </a:r>
              <a:r>
                <a:rPr lang="en-US" baseline="-25000"/>
                <a:t>1</a:t>
              </a:r>
              <a:endParaRPr lang="en-US"/>
            </a:p>
          </p:txBody>
        </p:sp>
        <p:sp>
          <p:nvSpPr>
            <p:cNvPr id="205843" name="Line 19"/>
            <p:cNvSpPr>
              <a:spLocks noChangeShapeType="1"/>
            </p:cNvSpPr>
            <p:nvPr/>
          </p:nvSpPr>
          <p:spPr bwMode="auto">
            <a:xfrm flipV="1">
              <a:off x="778" y="3238"/>
              <a:ext cx="2688" cy="432"/>
            </a:xfrm>
            <a:prstGeom prst="line">
              <a:avLst/>
            </a:prstGeom>
            <a:noFill/>
            <a:ln w="9525">
              <a:solidFill>
                <a:schemeClr val="tx1"/>
              </a:solidFill>
              <a:round/>
              <a:headEnd/>
              <a:tailEnd type="triangle" w="med" len="med"/>
            </a:ln>
            <a:effectLst/>
          </p:spPr>
          <p:txBody>
            <a:bodyPr/>
            <a:lstStyle/>
            <a:p>
              <a:endParaRPr lang="en-US"/>
            </a:p>
          </p:txBody>
        </p:sp>
        <p:sp>
          <p:nvSpPr>
            <p:cNvPr id="205844" name="Text Box 20"/>
            <p:cNvSpPr txBox="1">
              <a:spLocks noChangeArrowheads="1"/>
            </p:cNvSpPr>
            <p:nvPr/>
          </p:nvSpPr>
          <p:spPr bwMode="auto">
            <a:xfrm>
              <a:off x="3504" y="3072"/>
              <a:ext cx="319" cy="288"/>
            </a:xfrm>
            <a:prstGeom prst="rect">
              <a:avLst/>
            </a:prstGeom>
            <a:noFill/>
            <a:ln w="9525">
              <a:noFill/>
              <a:miter lim="800000"/>
              <a:headEnd/>
              <a:tailEnd/>
            </a:ln>
            <a:effectLst/>
          </p:spPr>
          <p:txBody>
            <a:bodyPr wrap="none">
              <a:spAutoFit/>
            </a:bodyPr>
            <a:lstStyle/>
            <a:p>
              <a:r>
                <a:rPr lang="en-US"/>
                <a:t>D</a:t>
              </a:r>
              <a:r>
                <a:rPr lang="en-US" baseline="-25000"/>
                <a:t>2</a:t>
              </a:r>
              <a:endParaRPr lang="en-US"/>
            </a:p>
          </p:txBody>
        </p:sp>
        <p:sp>
          <p:nvSpPr>
            <p:cNvPr id="205845" name="Line 21"/>
            <p:cNvSpPr>
              <a:spLocks noChangeShapeType="1"/>
            </p:cNvSpPr>
            <p:nvPr/>
          </p:nvSpPr>
          <p:spPr bwMode="auto">
            <a:xfrm flipV="1">
              <a:off x="816" y="2784"/>
              <a:ext cx="2064" cy="864"/>
            </a:xfrm>
            <a:prstGeom prst="line">
              <a:avLst/>
            </a:prstGeom>
            <a:noFill/>
            <a:ln w="9525">
              <a:solidFill>
                <a:schemeClr val="tx1"/>
              </a:solidFill>
              <a:round/>
              <a:headEnd/>
              <a:tailEnd type="triangle" w="med" len="med"/>
            </a:ln>
            <a:effectLst/>
          </p:spPr>
          <p:txBody>
            <a:bodyPr/>
            <a:lstStyle/>
            <a:p>
              <a:endParaRPr lang="en-US"/>
            </a:p>
          </p:txBody>
        </p:sp>
        <p:sp>
          <p:nvSpPr>
            <p:cNvPr id="205846" name="Text Box 22"/>
            <p:cNvSpPr txBox="1">
              <a:spLocks noChangeArrowheads="1"/>
            </p:cNvSpPr>
            <p:nvPr/>
          </p:nvSpPr>
          <p:spPr bwMode="auto">
            <a:xfrm>
              <a:off x="2880" y="2592"/>
              <a:ext cx="319" cy="288"/>
            </a:xfrm>
            <a:prstGeom prst="rect">
              <a:avLst/>
            </a:prstGeom>
            <a:noFill/>
            <a:ln w="9525">
              <a:noFill/>
              <a:miter lim="800000"/>
              <a:headEnd/>
              <a:tailEnd/>
            </a:ln>
            <a:effectLst/>
          </p:spPr>
          <p:txBody>
            <a:bodyPr wrap="none">
              <a:spAutoFit/>
            </a:bodyPr>
            <a:lstStyle/>
            <a:p>
              <a:r>
                <a:rPr lang="en-US"/>
                <a:t>Q</a:t>
              </a:r>
              <a:r>
                <a:rPr lang="en-US" baseline="-25000"/>
                <a:t>0</a:t>
              </a:r>
              <a:endParaRPr lang="en-US"/>
            </a:p>
          </p:txBody>
        </p:sp>
        <p:sp>
          <p:nvSpPr>
            <p:cNvPr id="205847" name="Line 23"/>
            <p:cNvSpPr>
              <a:spLocks noChangeShapeType="1"/>
            </p:cNvSpPr>
            <p:nvPr/>
          </p:nvSpPr>
          <p:spPr bwMode="auto">
            <a:xfrm flipV="1">
              <a:off x="768" y="2016"/>
              <a:ext cx="960" cy="1632"/>
            </a:xfrm>
            <a:prstGeom prst="line">
              <a:avLst/>
            </a:prstGeom>
            <a:noFill/>
            <a:ln w="9525">
              <a:solidFill>
                <a:schemeClr val="tx1"/>
              </a:solidFill>
              <a:prstDash val="dash"/>
              <a:round/>
              <a:headEnd/>
              <a:tailEnd type="triangle" w="med" len="med"/>
            </a:ln>
            <a:effectLst/>
          </p:spPr>
          <p:txBody>
            <a:bodyPr/>
            <a:lstStyle/>
            <a:p>
              <a:endParaRPr lang="en-US"/>
            </a:p>
          </p:txBody>
        </p:sp>
        <p:sp>
          <p:nvSpPr>
            <p:cNvPr id="205848" name="Text Box 24"/>
            <p:cNvSpPr txBox="1">
              <a:spLocks noChangeArrowheads="1"/>
            </p:cNvSpPr>
            <p:nvPr/>
          </p:nvSpPr>
          <p:spPr bwMode="auto">
            <a:xfrm>
              <a:off x="1728" y="1776"/>
              <a:ext cx="319" cy="288"/>
            </a:xfrm>
            <a:prstGeom prst="rect">
              <a:avLst/>
            </a:prstGeom>
            <a:noFill/>
            <a:ln w="9525">
              <a:noFill/>
              <a:miter lim="800000"/>
              <a:headEnd/>
              <a:tailEnd/>
            </a:ln>
            <a:effectLst/>
          </p:spPr>
          <p:txBody>
            <a:bodyPr wrap="none">
              <a:spAutoFit/>
            </a:bodyPr>
            <a:lstStyle/>
            <a:p>
              <a:r>
                <a:rPr lang="en-US"/>
                <a:t>Q’</a:t>
              </a:r>
            </a:p>
          </p:txBody>
        </p:sp>
        <p:sp>
          <p:nvSpPr>
            <p:cNvPr id="205849" name="Line 25"/>
            <p:cNvSpPr>
              <a:spLocks noChangeShapeType="1"/>
            </p:cNvSpPr>
            <p:nvPr/>
          </p:nvSpPr>
          <p:spPr bwMode="auto">
            <a:xfrm flipV="1">
              <a:off x="778" y="3024"/>
              <a:ext cx="2390" cy="646"/>
            </a:xfrm>
            <a:prstGeom prst="line">
              <a:avLst/>
            </a:prstGeom>
            <a:noFill/>
            <a:ln w="9525">
              <a:solidFill>
                <a:schemeClr val="tx1"/>
              </a:solidFill>
              <a:prstDash val="dash"/>
              <a:round/>
              <a:headEnd/>
              <a:tailEnd type="triangle" w="med" len="med"/>
            </a:ln>
            <a:effectLst/>
          </p:spPr>
          <p:txBody>
            <a:bodyPr/>
            <a:lstStyle/>
            <a:p>
              <a:endParaRPr lang="en-US"/>
            </a:p>
          </p:txBody>
        </p:sp>
        <p:sp>
          <p:nvSpPr>
            <p:cNvPr id="205850" name="Text Box 26"/>
            <p:cNvSpPr txBox="1">
              <a:spLocks noChangeArrowheads="1"/>
            </p:cNvSpPr>
            <p:nvPr/>
          </p:nvSpPr>
          <p:spPr bwMode="auto">
            <a:xfrm>
              <a:off x="3216" y="2880"/>
              <a:ext cx="340" cy="288"/>
            </a:xfrm>
            <a:prstGeom prst="rect">
              <a:avLst/>
            </a:prstGeom>
            <a:noFill/>
            <a:ln w="9525">
              <a:noFill/>
              <a:miter lim="800000"/>
              <a:headEnd/>
              <a:tailEnd/>
            </a:ln>
            <a:effectLst/>
          </p:spPr>
          <p:txBody>
            <a:bodyPr wrap="none">
              <a:spAutoFit/>
            </a:bodyPr>
            <a:lstStyle/>
            <a:p>
              <a:r>
                <a:rPr lang="en-US"/>
                <a:t>Q”</a:t>
              </a:r>
            </a:p>
          </p:txBody>
        </p:sp>
        <p:sp>
          <p:nvSpPr>
            <p:cNvPr id="205851" name="Freeform 27"/>
            <p:cNvSpPr>
              <a:spLocks/>
            </p:cNvSpPr>
            <p:nvPr/>
          </p:nvSpPr>
          <p:spPr bwMode="auto">
            <a:xfrm>
              <a:off x="1200" y="2928"/>
              <a:ext cx="336" cy="432"/>
            </a:xfrm>
            <a:custGeom>
              <a:avLst/>
              <a:gdLst/>
              <a:ahLst/>
              <a:cxnLst>
                <a:cxn ang="0">
                  <a:pos x="240" y="240"/>
                </a:cxn>
                <a:cxn ang="0">
                  <a:pos x="240" y="48"/>
                </a:cxn>
                <a:cxn ang="0">
                  <a:pos x="0" y="0"/>
                </a:cxn>
              </a:cxnLst>
              <a:rect l="0" t="0" r="r" b="b"/>
              <a:pathLst>
                <a:path w="280" h="240">
                  <a:moveTo>
                    <a:pt x="240" y="240"/>
                  </a:moveTo>
                  <a:cubicBezTo>
                    <a:pt x="260" y="164"/>
                    <a:pt x="280" y="88"/>
                    <a:pt x="240" y="48"/>
                  </a:cubicBezTo>
                  <a:cubicBezTo>
                    <a:pt x="200" y="8"/>
                    <a:pt x="40" y="8"/>
                    <a:pt x="0" y="0"/>
                  </a:cubicBezTo>
                </a:path>
              </a:pathLst>
            </a:custGeom>
            <a:noFill/>
            <a:ln w="9525">
              <a:solidFill>
                <a:schemeClr val="tx1"/>
              </a:solidFill>
              <a:round/>
              <a:headEnd type="none" w="med" len="med"/>
              <a:tailEnd type="triangle" w="med" len="med"/>
            </a:ln>
            <a:effectLst/>
          </p:spPr>
          <p:txBody>
            <a:bodyPr/>
            <a:lstStyle/>
            <a:p>
              <a:endParaRPr lang="en-US"/>
            </a:p>
          </p:txBody>
        </p:sp>
        <p:sp>
          <p:nvSpPr>
            <p:cNvPr id="205852" name="Freeform 28"/>
            <p:cNvSpPr>
              <a:spLocks/>
            </p:cNvSpPr>
            <p:nvPr/>
          </p:nvSpPr>
          <p:spPr bwMode="auto">
            <a:xfrm>
              <a:off x="2496" y="2928"/>
              <a:ext cx="144" cy="240"/>
            </a:xfrm>
            <a:custGeom>
              <a:avLst/>
              <a:gdLst/>
              <a:ahLst/>
              <a:cxnLst>
                <a:cxn ang="0">
                  <a:pos x="0" y="80"/>
                </a:cxn>
                <a:cxn ang="0">
                  <a:pos x="384" y="80"/>
                </a:cxn>
                <a:cxn ang="0">
                  <a:pos x="384" y="560"/>
                </a:cxn>
              </a:cxnLst>
              <a:rect l="0" t="0" r="r" b="b"/>
              <a:pathLst>
                <a:path w="448" h="560">
                  <a:moveTo>
                    <a:pt x="0" y="80"/>
                  </a:moveTo>
                  <a:cubicBezTo>
                    <a:pt x="160" y="40"/>
                    <a:pt x="320" y="0"/>
                    <a:pt x="384" y="80"/>
                  </a:cubicBezTo>
                  <a:cubicBezTo>
                    <a:pt x="448" y="160"/>
                    <a:pt x="416" y="360"/>
                    <a:pt x="384" y="560"/>
                  </a:cubicBezTo>
                </a:path>
              </a:pathLst>
            </a:custGeom>
            <a:noFill/>
            <a:ln w="9525">
              <a:solidFill>
                <a:schemeClr val="tx1"/>
              </a:solidFill>
              <a:round/>
              <a:headEnd type="none" w="med" len="med"/>
              <a:tailEnd type="triangle" w="med" len="med"/>
            </a:ln>
            <a:effectLst/>
          </p:spPr>
          <p:txBody>
            <a:bodyPr/>
            <a:lstStyle/>
            <a:p>
              <a:endParaRPr lang="en-US"/>
            </a:p>
          </p:txBody>
        </p:sp>
      </p:grpSp>
      <p:sp>
        <p:nvSpPr>
          <p:cNvPr id="205853" name="Text Box 29"/>
          <p:cNvSpPr txBox="1">
            <a:spLocks noChangeArrowheads="1"/>
          </p:cNvSpPr>
          <p:nvPr/>
        </p:nvSpPr>
        <p:spPr bwMode="auto">
          <a:xfrm>
            <a:off x="5257800" y="1849438"/>
            <a:ext cx="3490913" cy="1812925"/>
          </a:xfrm>
          <a:prstGeom prst="rect">
            <a:avLst/>
          </a:prstGeom>
          <a:noFill/>
          <a:ln w="9525">
            <a:solidFill>
              <a:schemeClr val="tx1"/>
            </a:solidFill>
            <a:miter lim="800000"/>
            <a:headEnd/>
            <a:tailEnd/>
          </a:ln>
          <a:effectLst/>
        </p:spPr>
        <p:txBody>
          <a:bodyPr wrap="none">
            <a:spAutoFit/>
          </a:bodyPr>
          <a:lstStyle/>
          <a:p>
            <a:r>
              <a:rPr lang="en-US" sz="1600"/>
              <a:t>Q</a:t>
            </a:r>
            <a:r>
              <a:rPr lang="en-US" sz="1600" baseline="-25000"/>
              <a:t>0</a:t>
            </a:r>
            <a:r>
              <a:rPr lang="en-US" sz="1600"/>
              <a:t> = retrieval of information = (0.7,0.3)</a:t>
            </a:r>
          </a:p>
          <a:p>
            <a:r>
              <a:rPr lang="en-US" sz="1600"/>
              <a:t>D</a:t>
            </a:r>
            <a:r>
              <a:rPr lang="en-US" sz="1600" baseline="-25000"/>
              <a:t>1 </a:t>
            </a:r>
            <a:r>
              <a:rPr lang="en-US" sz="1600"/>
              <a:t>= information science =        (0.2,0.8)</a:t>
            </a:r>
          </a:p>
          <a:p>
            <a:r>
              <a:rPr lang="en-US" sz="1600"/>
              <a:t>D</a:t>
            </a:r>
            <a:r>
              <a:rPr lang="en-US" sz="1600" baseline="-25000"/>
              <a:t>2</a:t>
            </a:r>
            <a:r>
              <a:rPr lang="en-US" sz="1600"/>
              <a:t> = retrieval systems =            (0.9,0.1)</a:t>
            </a:r>
          </a:p>
          <a:p>
            <a:endParaRPr lang="en-US" sz="1600"/>
          </a:p>
          <a:p>
            <a:endParaRPr lang="en-US" sz="1600"/>
          </a:p>
          <a:p>
            <a:r>
              <a:rPr lang="en-US" sz="1600"/>
              <a:t>Q’ = ½*Q</a:t>
            </a:r>
            <a:r>
              <a:rPr lang="en-US" sz="1600" baseline="-25000"/>
              <a:t>0</a:t>
            </a:r>
            <a:r>
              <a:rPr lang="en-US" sz="1600"/>
              <a:t>+ ½ * D</a:t>
            </a:r>
            <a:r>
              <a:rPr lang="en-US" sz="1600" baseline="-25000"/>
              <a:t>1</a:t>
            </a:r>
            <a:r>
              <a:rPr lang="en-US" sz="1600"/>
              <a:t> =  (0.45,0.55)</a:t>
            </a:r>
          </a:p>
          <a:p>
            <a:r>
              <a:rPr lang="en-US" sz="1600"/>
              <a:t>Q” = ½*Q</a:t>
            </a:r>
            <a:r>
              <a:rPr lang="en-US" sz="1600" baseline="-25000"/>
              <a:t>0</a:t>
            </a:r>
            <a:r>
              <a:rPr lang="en-US" sz="1600"/>
              <a:t>+ ½ * D</a:t>
            </a:r>
            <a:r>
              <a:rPr lang="en-US" sz="1600" baseline="-25000"/>
              <a:t>2</a:t>
            </a:r>
            <a:r>
              <a:rPr lang="en-US" sz="1600"/>
              <a:t> =  (0.80,0.20)</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381000"/>
            <a:ext cx="7772400" cy="1143000"/>
          </a:xfrm>
        </p:spPr>
        <p:txBody>
          <a:bodyPr/>
          <a:lstStyle/>
          <a:p>
            <a:r>
              <a:rPr lang="en-US"/>
              <a:t>Example Rocchio Calculation</a:t>
            </a:r>
          </a:p>
        </p:txBody>
      </p:sp>
      <p:graphicFrame>
        <p:nvGraphicFramePr>
          <p:cNvPr id="206851" name="Object 3"/>
          <p:cNvGraphicFramePr>
            <a:graphicFrameLocks noChangeAspect="1"/>
          </p:cNvGraphicFramePr>
          <p:nvPr/>
        </p:nvGraphicFramePr>
        <p:xfrm>
          <a:off x="609600" y="1447800"/>
          <a:ext cx="7848600" cy="4979988"/>
        </p:xfrm>
        <a:graphic>
          <a:graphicData uri="http://schemas.openxmlformats.org/presentationml/2006/ole">
            <p:oleObj spid="_x0000_s1620994" name="Equation" r:id="rId4" imgW="3962160" imgH="2514600" progId="Equation.3">
              <p:embed/>
            </p:oleObj>
          </a:graphicData>
        </a:graphic>
      </p:graphicFrame>
      <p:sp>
        <p:nvSpPr>
          <p:cNvPr id="206852" name="Text Box 4"/>
          <p:cNvSpPr txBox="1">
            <a:spLocks noChangeArrowheads="1"/>
          </p:cNvSpPr>
          <p:nvPr/>
        </p:nvSpPr>
        <p:spPr bwMode="auto">
          <a:xfrm>
            <a:off x="6934200" y="1524000"/>
            <a:ext cx="1265238" cy="822325"/>
          </a:xfrm>
          <a:prstGeom prst="rect">
            <a:avLst/>
          </a:prstGeom>
          <a:noFill/>
          <a:ln w="9525">
            <a:noFill/>
            <a:miter lim="800000"/>
            <a:headEnd/>
            <a:tailEnd/>
          </a:ln>
          <a:effectLst/>
        </p:spPr>
        <p:txBody>
          <a:bodyPr wrap="none">
            <a:spAutoFit/>
          </a:bodyPr>
          <a:lstStyle/>
          <a:p>
            <a:r>
              <a:rPr lang="en-US">
                <a:solidFill>
                  <a:srgbClr val="FF3300"/>
                </a:solidFill>
              </a:rPr>
              <a:t>Relevant</a:t>
            </a:r>
          </a:p>
          <a:p>
            <a:r>
              <a:rPr lang="en-US">
                <a:solidFill>
                  <a:srgbClr val="FF3300"/>
                </a:solidFill>
              </a:rPr>
              <a:t>docs</a:t>
            </a:r>
          </a:p>
        </p:txBody>
      </p:sp>
      <p:sp>
        <p:nvSpPr>
          <p:cNvPr id="206853" name="Text Box 5"/>
          <p:cNvSpPr txBox="1">
            <a:spLocks noChangeArrowheads="1"/>
          </p:cNvSpPr>
          <p:nvPr/>
        </p:nvSpPr>
        <p:spPr bwMode="auto">
          <a:xfrm>
            <a:off x="6765925" y="2784475"/>
            <a:ext cx="1647825" cy="457200"/>
          </a:xfrm>
          <a:prstGeom prst="rect">
            <a:avLst/>
          </a:prstGeom>
          <a:noFill/>
          <a:ln w="9525">
            <a:noFill/>
            <a:miter lim="800000"/>
            <a:headEnd/>
            <a:tailEnd/>
          </a:ln>
          <a:effectLst/>
        </p:spPr>
        <p:txBody>
          <a:bodyPr wrap="none">
            <a:spAutoFit/>
          </a:bodyPr>
          <a:lstStyle/>
          <a:p>
            <a:r>
              <a:rPr lang="en-US">
                <a:solidFill>
                  <a:srgbClr val="FF3300"/>
                </a:solidFill>
              </a:rPr>
              <a:t>Non-rel doc</a:t>
            </a:r>
          </a:p>
        </p:txBody>
      </p:sp>
      <p:sp>
        <p:nvSpPr>
          <p:cNvPr id="206854" name="Text Box 6"/>
          <p:cNvSpPr txBox="1">
            <a:spLocks noChangeArrowheads="1"/>
          </p:cNvSpPr>
          <p:nvPr/>
        </p:nvSpPr>
        <p:spPr bwMode="auto">
          <a:xfrm>
            <a:off x="6705600" y="3276600"/>
            <a:ext cx="2036763" cy="457200"/>
          </a:xfrm>
          <a:prstGeom prst="rect">
            <a:avLst/>
          </a:prstGeom>
          <a:noFill/>
          <a:ln w="9525">
            <a:noFill/>
            <a:miter lim="800000"/>
            <a:headEnd/>
            <a:tailEnd/>
          </a:ln>
          <a:effectLst/>
        </p:spPr>
        <p:txBody>
          <a:bodyPr wrap="none">
            <a:spAutoFit/>
          </a:bodyPr>
          <a:lstStyle/>
          <a:p>
            <a:r>
              <a:rPr lang="en-US">
                <a:solidFill>
                  <a:srgbClr val="FF3300"/>
                </a:solidFill>
              </a:rPr>
              <a:t>Original Query</a:t>
            </a:r>
          </a:p>
        </p:txBody>
      </p:sp>
      <p:sp>
        <p:nvSpPr>
          <p:cNvPr id="206855" name="Text Box 7"/>
          <p:cNvSpPr txBox="1">
            <a:spLocks noChangeArrowheads="1"/>
          </p:cNvSpPr>
          <p:nvPr/>
        </p:nvSpPr>
        <p:spPr bwMode="auto">
          <a:xfrm>
            <a:off x="2209800" y="4114800"/>
            <a:ext cx="1385888" cy="457200"/>
          </a:xfrm>
          <a:prstGeom prst="rect">
            <a:avLst/>
          </a:prstGeom>
          <a:noFill/>
          <a:ln w="9525">
            <a:noFill/>
            <a:miter lim="800000"/>
            <a:headEnd/>
            <a:tailEnd/>
          </a:ln>
          <a:effectLst/>
        </p:spPr>
        <p:txBody>
          <a:bodyPr wrap="none">
            <a:spAutoFit/>
          </a:bodyPr>
          <a:lstStyle/>
          <a:p>
            <a:r>
              <a:rPr lang="en-US">
                <a:solidFill>
                  <a:srgbClr val="FF3300"/>
                </a:solidFill>
              </a:rPr>
              <a:t>Constants</a:t>
            </a:r>
          </a:p>
        </p:txBody>
      </p:sp>
      <p:sp>
        <p:nvSpPr>
          <p:cNvPr id="206856" name="Text Box 8"/>
          <p:cNvSpPr txBox="1">
            <a:spLocks noChangeArrowheads="1"/>
          </p:cNvSpPr>
          <p:nvPr/>
        </p:nvSpPr>
        <p:spPr bwMode="auto">
          <a:xfrm>
            <a:off x="5486400" y="5029200"/>
            <a:ext cx="2676525" cy="457200"/>
          </a:xfrm>
          <a:prstGeom prst="rect">
            <a:avLst/>
          </a:prstGeom>
          <a:noFill/>
          <a:ln w="9525">
            <a:noFill/>
            <a:miter lim="800000"/>
            <a:headEnd/>
            <a:tailEnd/>
          </a:ln>
          <a:effectLst/>
        </p:spPr>
        <p:txBody>
          <a:bodyPr wrap="none">
            <a:spAutoFit/>
          </a:bodyPr>
          <a:lstStyle/>
          <a:p>
            <a:r>
              <a:rPr lang="en-US">
                <a:solidFill>
                  <a:srgbClr val="FF3300"/>
                </a:solidFill>
              </a:rPr>
              <a:t>Rocchio Calculation</a:t>
            </a:r>
          </a:p>
        </p:txBody>
      </p:sp>
      <p:sp>
        <p:nvSpPr>
          <p:cNvPr id="206857" name="Text Box 9"/>
          <p:cNvSpPr txBox="1">
            <a:spLocks noChangeArrowheads="1"/>
          </p:cNvSpPr>
          <p:nvPr/>
        </p:nvSpPr>
        <p:spPr bwMode="auto">
          <a:xfrm>
            <a:off x="5848350" y="5638800"/>
            <a:ext cx="3295650" cy="457200"/>
          </a:xfrm>
          <a:prstGeom prst="rect">
            <a:avLst/>
          </a:prstGeom>
          <a:noFill/>
          <a:ln w="9525">
            <a:noFill/>
            <a:miter lim="800000"/>
            <a:headEnd/>
            <a:tailEnd/>
          </a:ln>
          <a:effectLst/>
        </p:spPr>
        <p:txBody>
          <a:bodyPr>
            <a:spAutoFit/>
          </a:bodyPr>
          <a:lstStyle/>
          <a:p>
            <a:r>
              <a:rPr lang="en-US">
                <a:solidFill>
                  <a:srgbClr val="FF3300"/>
                </a:solidFill>
              </a:rPr>
              <a:t>Resulting feedback query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t>Rocchio Method</a:t>
            </a:r>
          </a:p>
        </p:txBody>
      </p:sp>
      <p:sp>
        <p:nvSpPr>
          <p:cNvPr id="207875" name="Rectangle 3"/>
          <p:cNvSpPr>
            <a:spLocks noGrp="1" noChangeArrowheads="1"/>
          </p:cNvSpPr>
          <p:nvPr>
            <p:ph type="body" idx="1"/>
          </p:nvPr>
        </p:nvSpPr>
        <p:spPr/>
        <p:txBody>
          <a:bodyPr/>
          <a:lstStyle/>
          <a:p>
            <a:pPr>
              <a:lnSpc>
                <a:spcPct val="90000"/>
              </a:lnSpc>
            </a:pPr>
            <a:r>
              <a:rPr lang="en-US" sz="2400"/>
              <a:t>Rocchio automatically</a:t>
            </a:r>
          </a:p>
          <a:p>
            <a:pPr lvl="1">
              <a:lnSpc>
                <a:spcPct val="90000"/>
              </a:lnSpc>
            </a:pPr>
            <a:r>
              <a:rPr lang="en-US" sz="2200"/>
              <a:t>re-weights terms</a:t>
            </a:r>
          </a:p>
          <a:p>
            <a:pPr lvl="1">
              <a:lnSpc>
                <a:spcPct val="90000"/>
              </a:lnSpc>
            </a:pPr>
            <a:r>
              <a:rPr lang="en-US" sz="2200"/>
              <a:t>adds in new terms (from relevant docs)</a:t>
            </a:r>
          </a:p>
          <a:p>
            <a:pPr lvl="2">
              <a:lnSpc>
                <a:spcPct val="90000"/>
              </a:lnSpc>
            </a:pPr>
            <a:r>
              <a:rPr lang="en-US" sz="2000"/>
              <a:t>have to be careful when using negative terms</a:t>
            </a:r>
          </a:p>
          <a:p>
            <a:pPr lvl="2">
              <a:lnSpc>
                <a:spcPct val="90000"/>
              </a:lnSpc>
            </a:pPr>
            <a:r>
              <a:rPr lang="en-US" sz="2000"/>
              <a:t>Rocchio is </a:t>
            </a:r>
            <a:r>
              <a:rPr lang="en-US" sz="2000" b="1" i="1"/>
              <a:t>not</a:t>
            </a:r>
            <a:r>
              <a:rPr lang="en-US" sz="2000"/>
              <a:t> a machine learning algorithm</a:t>
            </a:r>
          </a:p>
          <a:p>
            <a:pPr>
              <a:lnSpc>
                <a:spcPct val="90000"/>
              </a:lnSpc>
            </a:pPr>
            <a:r>
              <a:rPr lang="en-US" sz="2400"/>
              <a:t>Most methods perform similarly</a:t>
            </a:r>
          </a:p>
          <a:p>
            <a:pPr lvl="1">
              <a:lnSpc>
                <a:spcPct val="90000"/>
              </a:lnSpc>
            </a:pPr>
            <a:r>
              <a:rPr lang="en-US" sz="2200"/>
              <a:t>results heavily dependent on test collection</a:t>
            </a:r>
          </a:p>
          <a:p>
            <a:pPr>
              <a:lnSpc>
                <a:spcPct val="90000"/>
              </a:lnSpc>
            </a:pPr>
            <a:r>
              <a:rPr lang="en-US" sz="2400"/>
              <a:t>Machine learning methods are proving to work better than standard IR approaches like Rocchio</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t>Using Relevance Feedback</a:t>
            </a:r>
          </a:p>
        </p:txBody>
      </p:sp>
      <p:sp>
        <p:nvSpPr>
          <p:cNvPr id="208899" name="Rectangle 3"/>
          <p:cNvSpPr>
            <a:spLocks noGrp="1" noChangeArrowheads="1"/>
          </p:cNvSpPr>
          <p:nvPr>
            <p:ph type="body" idx="1"/>
          </p:nvPr>
        </p:nvSpPr>
        <p:spPr/>
        <p:txBody>
          <a:bodyPr/>
          <a:lstStyle/>
          <a:p>
            <a:r>
              <a:rPr lang="en-US"/>
              <a:t>Known to improve results</a:t>
            </a:r>
          </a:p>
          <a:p>
            <a:pPr lvl="1"/>
            <a:r>
              <a:rPr lang="en-US"/>
              <a:t>in TREC-like conditions (no user involved)</a:t>
            </a:r>
          </a:p>
          <a:p>
            <a:r>
              <a:rPr lang="en-US"/>
              <a:t>What about with a user in the loop?</a:t>
            </a:r>
          </a:p>
          <a:p>
            <a:pPr lvl="1"/>
            <a:r>
              <a:rPr lang="en-US"/>
              <a:t>How might you measure this?</a:t>
            </a:r>
          </a:p>
          <a:p>
            <a:pPr lvl="2"/>
            <a:r>
              <a:rPr lang="en-US"/>
              <a:t>Precision/Recall figures for the </a:t>
            </a:r>
            <a:r>
              <a:rPr lang="en-US" i="1"/>
              <a:t>unseen </a:t>
            </a:r>
            <a:r>
              <a:rPr lang="en-US"/>
              <a:t> documents need to be computed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Rectangle 2"/>
          <p:cNvSpPr>
            <a:spLocks noGrp="1" noChangeArrowheads="1"/>
          </p:cNvSpPr>
          <p:nvPr>
            <p:ph type="title"/>
          </p:nvPr>
        </p:nvSpPr>
        <p:spPr/>
        <p:txBody>
          <a:bodyPr/>
          <a:lstStyle/>
          <a:p>
            <a:r>
              <a:rPr lang="en-US"/>
              <a:t>K Nearest Neighbor for Text</a:t>
            </a:r>
          </a:p>
        </p:txBody>
      </p:sp>
      <p:sp>
        <p:nvSpPr>
          <p:cNvPr id="1531907" name="Text Box 3"/>
          <p:cNvSpPr txBox="1">
            <a:spLocks noChangeArrowheads="1"/>
          </p:cNvSpPr>
          <p:nvPr/>
        </p:nvSpPr>
        <p:spPr bwMode="auto">
          <a:xfrm>
            <a:off x="481013" y="1412875"/>
            <a:ext cx="8302625" cy="4902200"/>
          </a:xfrm>
          <a:prstGeom prst="rect">
            <a:avLst/>
          </a:prstGeom>
          <a:noFill/>
          <a:ln w="12700">
            <a:noFill/>
            <a:miter lim="800000"/>
            <a:headEnd/>
            <a:tailEnd/>
          </a:ln>
          <a:effectLst/>
        </p:spPr>
        <p:txBody>
          <a:bodyPr wrap="none" lIns="90000" tIns="46800" rIns="90000" bIns="46800">
            <a:spAutoFit/>
          </a:bodyPr>
          <a:lstStyle/>
          <a:p>
            <a:pPr eaLnBrk="1" hangingPunct="1"/>
            <a:r>
              <a:rPr lang="en-US" sz="2400" dirty="0"/>
              <a:t>Training:</a:t>
            </a:r>
          </a:p>
          <a:p>
            <a:pPr eaLnBrk="1" hangingPunct="1"/>
            <a:r>
              <a:rPr lang="en-US" sz="2400" b="0" dirty="0"/>
              <a:t>For each </a:t>
            </a:r>
            <a:r>
              <a:rPr lang="en-US" sz="2400" b="0" dirty="0" err="1"/>
              <a:t>each</a:t>
            </a:r>
            <a:r>
              <a:rPr lang="en-US" b="0" dirty="0"/>
              <a:t> </a:t>
            </a:r>
            <a:r>
              <a:rPr lang="en-US" sz="2400" b="0" dirty="0"/>
              <a:t>training example &lt;</a:t>
            </a:r>
            <a:r>
              <a:rPr lang="en-US" sz="2400" b="0" i="1" dirty="0"/>
              <a:t>x</a:t>
            </a:r>
            <a:r>
              <a:rPr lang="en-US" sz="2400" b="0" dirty="0"/>
              <a:t>, </a:t>
            </a:r>
            <a:r>
              <a:rPr lang="en-US" sz="2400" b="0" i="1" dirty="0"/>
              <a:t>c</a:t>
            </a:r>
            <a:r>
              <a:rPr lang="en-US" sz="2400" b="0" dirty="0"/>
              <a:t>(</a:t>
            </a:r>
            <a:r>
              <a:rPr lang="en-US" sz="2400" b="0" i="1" dirty="0"/>
              <a:t>x</a:t>
            </a:r>
            <a:r>
              <a:rPr lang="en-US" sz="2400" b="0" dirty="0"/>
              <a:t>)&gt; </a:t>
            </a:r>
            <a:r>
              <a:rPr lang="en-US" sz="2800" b="0" dirty="0">
                <a:sym typeface="Symbol" pitchFamily="18" charset="2"/>
              </a:rPr>
              <a:t></a:t>
            </a:r>
            <a:r>
              <a:rPr lang="en-US" sz="2400" b="0" dirty="0"/>
              <a:t> </a:t>
            </a:r>
            <a:r>
              <a:rPr lang="en-US" sz="2400" b="0" i="1" dirty="0"/>
              <a:t>D</a:t>
            </a:r>
          </a:p>
          <a:p>
            <a:pPr eaLnBrk="1" hangingPunct="1"/>
            <a:r>
              <a:rPr lang="en-US" sz="2400" b="0" i="1" dirty="0"/>
              <a:t>      </a:t>
            </a:r>
            <a:r>
              <a:rPr lang="en-US" sz="2400" b="0" dirty="0"/>
              <a:t>Compute the corresponding TF-IDF vector, </a:t>
            </a:r>
            <a:r>
              <a:rPr lang="en-US" sz="2400" dirty="0" err="1"/>
              <a:t>d</a:t>
            </a:r>
            <a:r>
              <a:rPr lang="en-US" sz="2400" i="1" baseline="-25000" dirty="0" err="1"/>
              <a:t>x</a:t>
            </a:r>
            <a:r>
              <a:rPr lang="en-US" sz="2400" b="0" dirty="0"/>
              <a:t>, for document </a:t>
            </a:r>
            <a:r>
              <a:rPr lang="en-US" sz="2400" b="0" i="1" dirty="0"/>
              <a:t>x</a:t>
            </a:r>
          </a:p>
          <a:p>
            <a:pPr eaLnBrk="1" hangingPunct="1"/>
            <a:endParaRPr lang="en-US" sz="2400" b="0" i="1" dirty="0"/>
          </a:p>
          <a:p>
            <a:pPr eaLnBrk="1" hangingPunct="1"/>
            <a:r>
              <a:rPr lang="en-US" sz="2400" dirty="0"/>
              <a:t>Test instance </a:t>
            </a:r>
            <a:r>
              <a:rPr lang="en-US" sz="2400" i="1" dirty="0"/>
              <a:t>y</a:t>
            </a:r>
            <a:r>
              <a:rPr lang="en-US" sz="2400" dirty="0"/>
              <a:t>:</a:t>
            </a:r>
            <a:endParaRPr lang="en-US" sz="2400" b="0" dirty="0"/>
          </a:p>
          <a:p>
            <a:pPr eaLnBrk="1" hangingPunct="1"/>
            <a:r>
              <a:rPr lang="en-US" sz="2400" b="0" dirty="0"/>
              <a:t>Compute TF-IDF vector </a:t>
            </a:r>
            <a:r>
              <a:rPr lang="en-US" sz="2400" dirty="0"/>
              <a:t>d</a:t>
            </a:r>
            <a:r>
              <a:rPr lang="en-US" sz="2400" b="0" dirty="0"/>
              <a:t> for document </a:t>
            </a:r>
            <a:r>
              <a:rPr lang="en-US" sz="2400" b="0" i="1" dirty="0"/>
              <a:t>y</a:t>
            </a:r>
            <a:endParaRPr lang="en-US" sz="2400" b="0" dirty="0">
              <a:cs typeface="Times New Roman" pitchFamily="18" charset="0"/>
              <a:sym typeface="Symbol" pitchFamily="18" charset="2"/>
            </a:endParaRPr>
          </a:p>
          <a:p>
            <a:pPr eaLnBrk="1" hangingPunct="1"/>
            <a:r>
              <a:rPr lang="en-US" sz="2400" b="0" dirty="0">
                <a:cs typeface="Times New Roman" pitchFamily="18" charset="0"/>
                <a:sym typeface="Symbol" pitchFamily="18" charset="2"/>
              </a:rPr>
              <a:t>For each </a:t>
            </a:r>
            <a:r>
              <a:rPr lang="en-US" sz="2400" b="0" dirty="0"/>
              <a:t>&lt;</a:t>
            </a:r>
            <a:r>
              <a:rPr lang="en-US" sz="2400" b="0" i="1" dirty="0"/>
              <a:t>x</a:t>
            </a:r>
            <a:r>
              <a:rPr lang="en-US" sz="2400" b="0" dirty="0"/>
              <a:t>, </a:t>
            </a:r>
            <a:r>
              <a:rPr lang="en-US" sz="2400" b="0" i="1" dirty="0"/>
              <a:t>c</a:t>
            </a:r>
            <a:r>
              <a:rPr lang="en-US" sz="2400" b="0" dirty="0"/>
              <a:t>(</a:t>
            </a:r>
            <a:r>
              <a:rPr lang="en-US" sz="2400" b="0" i="1" dirty="0"/>
              <a:t>x</a:t>
            </a:r>
            <a:r>
              <a:rPr lang="en-US" sz="2400" b="0" dirty="0"/>
              <a:t>)&gt; </a:t>
            </a:r>
            <a:r>
              <a:rPr lang="en-US" sz="2800" b="0" dirty="0">
                <a:sym typeface="Symbol" pitchFamily="18" charset="2"/>
              </a:rPr>
              <a:t></a:t>
            </a:r>
            <a:r>
              <a:rPr lang="en-US" sz="2400" b="0" dirty="0"/>
              <a:t> </a:t>
            </a:r>
            <a:r>
              <a:rPr lang="en-US" sz="2400" b="0" i="1" dirty="0"/>
              <a:t>D</a:t>
            </a:r>
          </a:p>
          <a:p>
            <a:pPr eaLnBrk="1" hangingPunct="1"/>
            <a:r>
              <a:rPr lang="en-US" sz="2400" b="0" dirty="0"/>
              <a:t>     Let </a:t>
            </a:r>
            <a:r>
              <a:rPr lang="en-US" sz="2400" b="0" i="1" dirty="0" err="1"/>
              <a:t>s</a:t>
            </a:r>
            <a:r>
              <a:rPr lang="en-US" sz="2400" b="0" i="1" baseline="-25000" dirty="0" err="1"/>
              <a:t>x</a:t>
            </a:r>
            <a:r>
              <a:rPr lang="en-US" sz="2400" b="0" dirty="0"/>
              <a:t> = </a:t>
            </a:r>
            <a:r>
              <a:rPr lang="en-US" sz="2400" b="0" dirty="0" err="1"/>
              <a:t>cosSim</a:t>
            </a:r>
            <a:r>
              <a:rPr lang="en-US" sz="2400" b="0" dirty="0"/>
              <a:t>(</a:t>
            </a:r>
            <a:r>
              <a:rPr lang="en-US" sz="2400" dirty="0"/>
              <a:t>d</a:t>
            </a:r>
            <a:r>
              <a:rPr lang="en-US" sz="2400" b="0" dirty="0"/>
              <a:t>, </a:t>
            </a:r>
            <a:r>
              <a:rPr lang="en-US" sz="2400" dirty="0" err="1"/>
              <a:t>d</a:t>
            </a:r>
            <a:r>
              <a:rPr lang="en-US" sz="2400" b="0" i="1" baseline="-25000" dirty="0" err="1"/>
              <a:t>x</a:t>
            </a:r>
            <a:r>
              <a:rPr lang="en-US" sz="2400" b="0" dirty="0"/>
              <a:t>)</a:t>
            </a:r>
          </a:p>
          <a:p>
            <a:pPr eaLnBrk="1" hangingPunct="1"/>
            <a:r>
              <a:rPr lang="en-US" sz="2400" b="0" dirty="0"/>
              <a:t>Sort examples, </a:t>
            </a:r>
            <a:r>
              <a:rPr lang="en-US" sz="2400" b="0" i="1" dirty="0"/>
              <a:t>x</a:t>
            </a:r>
            <a:r>
              <a:rPr lang="en-US" sz="2400" b="0" dirty="0"/>
              <a:t>, in </a:t>
            </a:r>
            <a:r>
              <a:rPr lang="en-US" sz="2400" b="0" i="1" dirty="0"/>
              <a:t>D</a:t>
            </a:r>
            <a:r>
              <a:rPr lang="en-US" sz="2400" b="0" dirty="0"/>
              <a:t> by decreasing value of </a:t>
            </a:r>
            <a:r>
              <a:rPr lang="en-US" sz="2400" b="0" i="1" dirty="0" err="1"/>
              <a:t>s</a:t>
            </a:r>
            <a:r>
              <a:rPr lang="en-US" sz="2400" b="0" i="1" baseline="-25000" dirty="0" err="1"/>
              <a:t>x</a:t>
            </a:r>
            <a:endParaRPr lang="en-US" sz="2400" b="0" i="1" baseline="-25000" dirty="0"/>
          </a:p>
          <a:p>
            <a:pPr eaLnBrk="1" hangingPunct="1"/>
            <a:r>
              <a:rPr lang="en-US" sz="2400" b="0" dirty="0"/>
              <a:t>Let </a:t>
            </a:r>
            <a:r>
              <a:rPr lang="en-US" sz="2400" b="0" i="1" dirty="0"/>
              <a:t>N</a:t>
            </a:r>
            <a:r>
              <a:rPr lang="en-US" sz="2400" b="0" dirty="0"/>
              <a:t> be the first </a:t>
            </a:r>
            <a:r>
              <a:rPr lang="en-US" sz="2400" b="0" i="1" dirty="0"/>
              <a:t>k </a:t>
            </a:r>
            <a:r>
              <a:rPr lang="en-US" sz="2400" b="0" dirty="0"/>
              <a:t>examples in D.     </a:t>
            </a:r>
            <a:r>
              <a:rPr lang="en-US" sz="2400" b="0" dirty="0">
                <a:solidFill>
                  <a:schemeClr val="accent1"/>
                </a:solidFill>
              </a:rPr>
              <a:t>(</a:t>
            </a:r>
            <a:r>
              <a:rPr lang="en-US" sz="2400" b="0" i="1" dirty="0">
                <a:solidFill>
                  <a:schemeClr val="accent1"/>
                </a:solidFill>
              </a:rPr>
              <a:t>get most similar neighbors</a:t>
            </a:r>
            <a:r>
              <a:rPr lang="en-US" sz="2400" b="0" dirty="0">
                <a:solidFill>
                  <a:schemeClr val="accent1"/>
                </a:solidFill>
              </a:rPr>
              <a:t>)</a:t>
            </a:r>
          </a:p>
          <a:p>
            <a:pPr eaLnBrk="1" hangingPunct="1"/>
            <a:r>
              <a:rPr lang="en-US" sz="2400" b="0" dirty="0"/>
              <a:t>Return the majority class of examples in </a:t>
            </a:r>
            <a:r>
              <a:rPr lang="en-US" sz="2400" b="0" i="1" dirty="0"/>
              <a:t>N</a:t>
            </a:r>
          </a:p>
          <a:p>
            <a:pPr eaLnBrk="1" hangingPunct="1"/>
            <a:r>
              <a:rPr lang="en-US" sz="2400" b="0" i="1" dirty="0"/>
              <a:t>     </a:t>
            </a:r>
            <a:endParaRPr lang="en-US" sz="2400" b="0" dirty="0"/>
          </a:p>
          <a:p>
            <a:pPr eaLnBrk="1" hangingPunct="1"/>
            <a:r>
              <a:rPr lang="en-US" b="0" dirty="0"/>
              <a:t> </a:t>
            </a:r>
          </a:p>
        </p:txBody>
      </p:sp>
      <p:sp>
        <p:nvSpPr>
          <p:cNvPr id="4" name="TextBox 3"/>
          <p:cNvSpPr txBox="1"/>
          <p:nvPr/>
        </p:nvSpPr>
        <p:spPr>
          <a:xfrm>
            <a:off x="1828800" y="6096000"/>
            <a:ext cx="6371039" cy="400110"/>
          </a:xfrm>
          <a:prstGeom prst="rect">
            <a:avLst/>
          </a:prstGeom>
          <a:solidFill>
            <a:srgbClr val="FFFF00"/>
          </a:solidFill>
        </p:spPr>
        <p:txBody>
          <a:bodyPr wrap="none" rtlCol="0">
            <a:spAutoFit/>
          </a:bodyPr>
          <a:lstStyle/>
          <a:p>
            <a:r>
              <a:rPr lang="en-US" dirty="0" smtClean="0"/>
              <a:t>Find k nearest neighbors is just retrieving k closest docs!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aren’t the “clustering” based methods enough?</a:t>
            </a:r>
            <a:endParaRPr lang="en-US" dirty="0"/>
          </a:p>
        </p:txBody>
      </p:sp>
      <p:sp>
        <p:nvSpPr>
          <p:cNvPr id="4" name="Content Placeholder 3"/>
          <p:cNvSpPr>
            <a:spLocks noGrp="1"/>
          </p:cNvSpPr>
          <p:nvPr>
            <p:ph sz="half" idx="1"/>
          </p:nvPr>
        </p:nvSpPr>
        <p:spPr/>
        <p:txBody>
          <a:bodyPr/>
          <a:lstStyle/>
          <a:p>
            <a:r>
              <a:rPr lang="en-US" sz="2000" dirty="0" smtClean="0"/>
              <a:t>The class labels may be describing “non-spherical” (non-isotropic) clusters</a:t>
            </a:r>
          </a:p>
          <a:p>
            <a:pPr lvl="1"/>
            <a:r>
              <a:rPr lang="en-US" sz="2000" dirty="0" smtClean="0"/>
              <a:t>The coastal cities class of USA </a:t>
            </a:r>
          </a:p>
          <a:p>
            <a:r>
              <a:rPr lang="en-US" sz="2000" dirty="0" smtClean="0"/>
              <a:t>The class labels may be effectively combining non-overlapping clusters into a single class</a:t>
            </a:r>
          </a:p>
          <a:p>
            <a:pPr lvl="1"/>
            <a:r>
              <a:rPr lang="en-US" sz="2000" dirty="0" smtClean="0"/>
              <a:t>Hawaii &amp; Alaska are in USA class?</a:t>
            </a:r>
            <a:endParaRPr lang="en-US" sz="2000" dirty="0"/>
          </a:p>
        </p:txBody>
      </p:sp>
      <p:sp>
        <p:nvSpPr>
          <p:cNvPr id="5" name="Content Placeholder 4"/>
          <p:cNvSpPr>
            <a:spLocks noGrp="1"/>
          </p:cNvSpPr>
          <p:nvPr>
            <p:ph sz="half" idx="2"/>
          </p:nvPr>
        </p:nvSpPr>
        <p:spPr>
          <a:xfrm>
            <a:off x="4648200" y="1905000"/>
            <a:ext cx="3810000" cy="4114800"/>
          </a:xfrm>
        </p:spPr>
        <p:txBody>
          <a:bodyPr/>
          <a:lstStyle/>
          <a:p>
            <a:r>
              <a:rPr lang="en-US" sz="2000" dirty="0" smtClean="0"/>
              <a:t>These problems exist in clustering too—but since it is posed as an unsupervised problem, any clustering with good internal quality is seen as okay.</a:t>
            </a:r>
          </a:p>
          <a:p>
            <a:pPr lvl="1"/>
            <a:r>
              <a:rPr lang="en-US" sz="2000" dirty="0" smtClean="0"/>
              <a:t>In the case of classification, we are forced to find the clustering that actually agrees with class labels</a:t>
            </a:r>
          </a:p>
          <a:p>
            <a:pPr lvl="2"/>
            <a:r>
              <a:rPr lang="en-US" sz="1200" dirty="0" smtClean="0"/>
              <a:t>(if the teacher doesn’t know the answer for a test question, all they can see is whether you wrote cleanly and argued persuasively… similarly, in the case of clustering, since no external validation exists in general, you can only hope to see how “tight” the clusters are)</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981200"/>
            <a:ext cx="5715000" cy="4114800"/>
          </a:xfrm>
        </p:spPr>
        <p:txBody>
          <a:bodyPr/>
          <a:lstStyle/>
          <a:p>
            <a:endParaRPr lang="en-US" dirty="0"/>
          </a:p>
        </p:txBody>
      </p:sp>
      <p:grpSp>
        <p:nvGrpSpPr>
          <p:cNvPr id="9" name="Group 8"/>
          <p:cNvGrpSpPr/>
          <p:nvPr/>
        </p:nvGrpSpPr>
        <p:grpSpPr>
          <a:xfrm>
            <a:off x="5638800" y="1905000"/>
            <a:ext cx="2895600" cy="3371167"/>
            <a:chOff x="5791200" y="1905000"/>
            <a:chExt cx="2895600" cy="3371167"/>
          </a:xfrm>
        </p:grpSpPr>
        <p:pic>
          <p:nvPicPr>
            <p:cNvPr id="1622018" name="Picture 2"/>
            <p:cNvPicPr>
              <a:picLocks noChangeAspect="1" noChangeArrowheads="1"/>
            </p:cNvPicPr>
            <p:nvPr/>
          </p:nvPicPr>
          <p:blipFill>
            <a:blip r:embed="rId2" cstate="print"/>
            <a:srcRect/>
            <a:stretch>
              <a:fillRect/>
            </a:stretch>
          </p:blipFill>
          <p:spPr bwMode="auto">
            <a:xfrm>
              <a:off x="5791200" y="1905000"/>
              <a:ext cx="2895600" cy="2895600"/>
            </a:xfrm>
            <a:prstGeom prst="rect">
              <a:avLst/>
            </a:prstGeom>
            <a:noFill/>
            <a:ln w="9525">
              <a:noFill/>
              <a:miter lim="800000"/>
              <a:headEnd/>
              <a:tailEnd/>
            </a:ln>
          </p:spPr>
        </p:pic>
        <p:sp>
          <p:nvSpPr>
            <p:cNvPr id="1622020" name="Rectangle 4"/>
            <p:cNvSpPr>
              <a:spLocks noChangeArrowheads="1"/>
            </p:cNvSpPr>
            <p:nvPr/>
          </p:nvSpPr>
          <p:spPr bwMode="auto">
            <a:xfrm>
              <a:off x="5791200" y="4629836"/>
              <a:ext cx="2895600" cy="646331"/>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pitchFamily="18" charset="0"/>
                </a:rPr>
                <a:t>Alan Greenspan: 'I was right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pitchFamily="18" charset="0"/>
                </a:rPr>
                <a:t>70 percent of the time'</a:t>
              </a: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7938" name="Picture 2"/>
          <p:cNvPicPr>
            <a:picLocks noChangeAspect="1" noChangeArrowheads="1"/>
          </p:cNvPicPr>
          <p:nvPr/>
        </p:nvPicPr>
        <p:blipFill>
          <a:blip r:embed="rId3" cstate="print"/>
          <a:srcRect/>
          <a:stretch>
            <a:fillRect/>
          </a:stretch>
        </p:blipFill>
        <p:spPr bwMode="auto">
          <a:xfrm>
            <a:off x="304800" y="1219200"/>
            <a:ext cx="8686800" cy="4562475"/>
          </a:xfrm>
          <a:prstGeom prst="rect">
            <a:avLst/>
          </a:prstGeom>
          <a:noFill/>
          <a:ln w="9525">
            <a:noFill/>
            <a:miter lim="800000"/>
            <a:headEnd/>
            <a:tailEnd/>
          </a:ln>
          <a:effectLst/>
        </p:spPr>
      </p:pic>
      <p:sp>
        <p:nvSpPr>
          <p:cNvPr id="1447939" name="Text Box 3"/>
          <p:cNvSpPr txBox="1">
            <a:spLocks noChangeArrowheads="1"/>
          </p:cNvSpPr>
          <p:nvPr/>
        </p:nvSpPr>
        <p:spPr bwMode="auto">
          <a:xfrm>
            <a:off x="1828800" y="152400"/>
            <a:ext cx="5484813" cy="822325"/>
          </a:xfrm>
          <a:prstGeom prst="rect">
            <a:avLst/>
          </a:prstGeom>
          <a:noFill/>
          <a:ln w="9525">
            <a:noFill/>
            <a:miter lim="800000"/>
            <a:headEnd/>
            <a:tailEnd/>
          </a:ln>
          <a:effectLst/>
        </p:spPr>
        <p:txBody>
          <a:bodyPr wrap="none">
            <a:spAutoFit/>
          </a:bodyPr>
          <a:lstStyle/>
          <a:p>
            <a:pPr algn="ctr" eaLnBrk="1" hangingPunct="1"/>
            <a:r>
              <a:rPr lang="en-US" sz="2400" b="0"/>
              <a:t>A classification learning example</a:t>
            </a:r>
          </a:p>
          <a:p>
            <a:pPr algn="ctr" eaLnBrk="1" hangingPunct="1"/>
            <a:r>
              <a:rPr lang="en-US" sz="2400" b="0"/>
              <a:t>Predicting when Rusell will wait for a table</a:t>
            </a:r>
          </a:p>
        </p:txBody>
      </p:sp>
      <p:sp>
        <p:nvSpPr>
          <p:cNvPr id="1447940" name="Text Box 4"/>
          <p:cNvSpPr txBox="1">
            <a:spLocks noChangeArrowheads="1"/>
          </p:cNvSpPr>
          <p:nvPr/>
        </p:nvSpPr>
        <p:spPr bwMode="auto">
          <a:xfrm>
            <a:off x="1143000" y="5867400"/>
            <a:ext cx="7386638" cy="822325"/>
          </a:xfrm>
          <a:prstGeom prst="rect">
            <a:avLst/>
          </a:prstGeom>
          <a:solidFill>
            <a:srgbClr val="FFFF99"/>
          </a:solidFill>
          <a:ln w="9525">
            <a:noFill/>
            <a:miter lim="800000"/>
            <a:headEnd/>
            <a:tailEnd/>
          </a:ln>
          <a:effectLst/>
        </p:spPr>
        <p:txBody>
          <a:bodyPr wrap="none">
            <a:spAutoFit/>
          </a:bodyPr>
          <a:lstStyle/>
          <a:p>
            <a:pPr eaLnBrk="1" hangingPunct="1"/>
            <a:r>
              <a:rPr lang="en-US" sz="2400" b="0"/>
              <a:t>--similar to book preferences, predicting credit card fraud, </a:t>
            </a:r>
          </a:p>
          <a:p>
            <a:pPr eaLnBrk="1" hangingPunct="1"/>
            <a:r>
              <a:rPr lang="en-US" sz="2400" b="0"/>
              <a:t>   predicting when people are likely to respond to junk mail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2"/>
          <p:cNvSpPr>
            <a:spLocks noGrp="1" noChangeArrowheads="1"/>
          </p:cNvSpPr>
          <p:nvPr>
            <p:ph type="ctrTitle"/>
          </p:nvPr>
        </p:nvSpPr>
        <p:spPr>
          <a:xfrm>
            <a:off x="2667000" y="2667000"/>
            <a:ext cx="4572000" cy="1470025"/>
          </a:xfrm>
        </p:spPr>
        <p:txBody>
          <a:bodyPr/>
          <a:lstStyle/>
          <a:p>
            <a:r>
              <a:rPr lang="en-US" dirty="0" smtClean="0"/>
              <a:t>Text </a:t>
            </a:r>
            <a:r>
              <a:rPr lang="en-US" dirty="0"/>
              <a:t>Classification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2" name="Text Box 2"/>
          <p:cNvSpPr txBox="1">
            <a:spLocks noChangeArrowheads="1"/>
          </p:cNvSpPr>
          <p:nvPr/>
        </p:nvSpPr>
        <p:spPr bwMode="auto">
          <a:xfrm>
            <a:off x="381000" y="152400"/>
            <a:ext cx="7399338" cy="457200"/>
          </a:xfrm>
          <a:prstGeom prst="rect">
            <a:avLst/>
          </a:prstGeom>
          <a:noFill/>
          <a:ln w="9525">
            <a:noFill/>
            <a:miter lim="800000"/>
            <a:headEnd/>
            <a:tailEnd/>
          </a:ln>
          <a:effectLst/>
        </p:spPr>
        <p:txBody>
          <a:bodyPr wrap="none">
            <a:spAutoFit/>
          </a:bodyPr>
          <a:lstStyle/>
          <a:p>
            <a:pPr eaLnBrk="1" hangingPunct="1"/>
            <a:r>
              <a:rPr lang="en-US" sz="2400" b="0"/>
              <a:t>Uses different biases in predicting Russel’s waiting habbits</a:t>
            </a:r>
          </a:p>
        </p:txBody>
      </p:sp>
      <p:pic>
        <p:nvPicPr>
          <p:cNvPr id="1448963" name="Picture 3"/>
          <p:cNvPicPr>
            <a:picLocks noChangeAspect="1" noChangeArrowheads="1"/>
          </p:cNvPicPr>
          <p:nvPr/>
        </p:nvPicPr>
        <p:blipFill>
          <a:blip r:embed="rId3" cstate="print"/>
          <a:srcRect/>
          <a:stretch>
            <a:fillRect/>
          </a:stretch>
        </p:blipFill>
        <p:spPr bwMode="auto">
          <a:xfrm>
            <a:off x="2743200" y="2895600"/>
            <a:ext cx="2667000" cy="1400175"/>
          </a:xfrm>
          <a:prstGeom prst="rect">
            <a:avLst/>
          </a:prstGeom>
          <a:noFill/>
          <a:ln w="9525">
            <a:noFill/>
            <a:miter lim="800000"/>
            <a:headEnd/>
            <a:tailEnd/>
          </a:ln>
          <a:effectLst/>
        </p:spPr>
      </p:pic>
      <p:sp>
        <p:nvSpPr>
          <p:cNvPr id="1448964" name="Line 4"/>
          <p:cNvSpPr>
            <a:spLocks noChangeShapeType="1"/>
          </p:cNvSpPr>
          <p:nvPr/>
        </p:nvSpPr>
        <p:spPr bwMode="auto">
          <a:xfrm flipV="1">
            <a:off x="5410200" y="1676400"/>
            <a:ext cx="533400" cy="1828800"/>
          </a:xfrm>
          <a:prstGeom prst="line">
            <a:avLst/>
          </a:prstGeom>
          <a:noFill/>
          <a:ln w="57150">
            <a:solidFill>
              <a:schemeClr val="tx1"/>
            </a:solidFill>
            <a:round/>
            <a:headEnd/>
            <a:tailEnd type="triangle" w="med" len="med"/>
          </a:ln>
          <a:effectLst/>
        </p:spPr>
        <p:txBody>
          <a:bodyPr/>
          <a:lstStyle/>
          <a:p>
            <a:endParaRPr lang="en-US"/>
          </a:p>
        </p:txBody>
      </p:sp>
      <p:pic>
        <p:nvPicPr>
          <p:cNvPr id="1448965" name="Picture 5"/>
          <p:cNvPicPr>
            <a:picLocks noChangeAspect="1" noChangeArrowheads="1"/>
          </p:cNvPicPr>
          <p:nvPr/>
        </p:nvPicPr>
        <p:blipFill>
          <a:blip r:embed="rId4" cstate="print"/>
          <a:srcRect/>
          <a:stretch>
            <a:fillRect/>
          </a:stretch>
        </p:blipFill>
        <p:spPr bwMode="auto">
          <a:xfrm>
            <a:off x="6019800" y="1066800"/>
            <a:ext cx="2895600" cy="2130425"/>
          </a:xfrm>
          <a:prstGeom prst="rect">
            <a:avLst/>
          </a:prstGeom>
          <a:noFill/>
          <a:ln w="9525">
            <a:noFill/>
            <a:miter lim="800000"/>
            <a:headEnd/>
            <a:tailEnd/>
          </a:ln>
          <a:effectLst/>
        </p:spPr>
      </p:pic>
      <p:pic>
        <p:nvPicPr>
          <p:cNvPr id="1448966" name="Picture 6"/>
          <p:cNvPicPr>
            <a:picLocks noChangeAspect="1" noChangeArrowheads="1"/>
          </p:cNvPicPr>
          <p:nvPr/>
        </p:nvPicPr>
        <p:blipFill>
          <a:blip r:embed="rId5" cstate="print"/>
          <a:srcRect/>
          <a:stretch>
            <a:fillRect/>
          </a:stretch>
        </p:blipFill>
        <p:spPr bwMode="auto">
          <a:xfrm>
            <a:off x="6096000" y="4876800"/>
            <a:ext cx="2971800" cy="1760538"/>
          </a:xfrm>
          <a:prstGeom prst="rect">
            <a:avLst/>
          </a:prstGeom>
          <a:noFill/>
          <a:ln w="9525">
            <a:noFill/>
            <a:miter lim="800000"/>
            <a:headEnd/>
            <a:tailEnd/>
          </a:ln>
          <a:effectLst/>
        </p:spPr>
      </p:pic>
      <p:sp>
        <p:nvSpPr>
          <p:cNvPr id="1448967" name="Line 7"/>
          <p:cNvSpPr>
            <a:spLocks noChangeShapeType="1"/>
          </p:cNvSpPr>
          <p:nvPr/>
        </p:nvSpPr>
        <p:spPr bwMode="auto">
          <a:xfrm>
            <a:off x="5410200" y="3581400"/>
            <a:ext cx="1066800" cy="1371600"/>
          </a:xfrm>
          <a:prstGeom prst="line">
            <a:avLst/>
          </a:prstGeom>
          <a:noFill/>
          <a:ln w="57150">
            <a:solidFill>
              <a:schemeClr val="tx1"/>
            </a:solidFill>
            <a:round/>
            <a:headEnd/>
            <a:tailEnd type="triangle" w="med" len="med"/>
          </a:ln>
          <a:effectLst/>
        </p:spPr>
        <p:txBody>
          <a:bodyPr/>
          <a:lstStyle/>
          <a:p>
            <a:endParaRPr lang="en-US"/>
          </a:p>
        </p:txBody>
      </p:sp>
      <p:pic>
        <p:nvPicPr>
          <p:cNvPr id="1448968" name="Picture 8"/>
          <p:cNvPicPr>
            <a:picLocks noChangeAspect="1" noChangeArrowheads="1"/>
          </p:cNvPicPr>
          <p:nvPr/>
        </p:nvPicPr>
        <p:blipFill>
          <a:blip r:embed="rId6" cstate="print"/>
          <a:srcRect/>
          <a:stretch>
            <a:fillRect/>
          </a:stretch>
        </p:blipFill>
        <p:spPr bwMode="auto">
          <a:xfrm>
            <a:off x="152400" y="5257800"/>
            <a:ext cx="4624388" cy="1244600"/>
          </a:xfrm>
          <a:prstGeom prst="rect">
            <a:avLst/>
          </a:prstGeom>
          <a:noFill/>
          <a:ln w="9525">
            <a:solidFill>
              <a:srgbClr val="FF0000"/>
            </a:solidFill>
            <a:miter lim="800000"/>
            <a:headEnd/>
            <a:tailEnd/>
          </a:ln>
          <a:effectLst/>
        </p:spPr>
      </p:pic>
      <p:sp>
        <p:nvSpPr>
          <p:cNvPr id="1448969" name="Line 9"/>
          <p:cNvSpPr>
            <a:spLocks noChangeShapeType="1"/>
          </p:cNvSpPr>
          <p:nvPr/>
        </p:nvSpPr>
        <p:spPr bwMode="auto">
          <a:xfrm flipH="1">
            <a:off x="2590800" y="4267200"/>
            <a:ext cx="1066800" cy="990600"/>
          </a:xfrm>
          <a:prstGeom prst="line">
            <a:avLst/>
          </a:prstGeom>
          <a:noFill/>
          <a:ln w="57150">
            <a:solidFill>
              <a:schemeClr val="tx1"/>
            </a:solidFill>
            <a:round/>
            <a:headEnd/>
            <a:tailEnd type="triangle" w="med" len="med"/>
          </a:ln>
          <a:effectLst/>
        </p:spPr>
        <p:txBody>
          <a:bodyPr/>
          <a:lstStyle/>
          <a:p>
            <a:endParaRPr lang="en-US"/>
          </a:p>
        </p:txBody>
      </p:sp>
      <p:sp>
        <p:nvSpPr>
          <p:cNvPr id="1448970" name="Text Box 10"/>
          <p:cNvSpPr txBox="1">
            <a:spLocks noChangeArrowheads="1"/>
          </p:cNvSpPr>
          <p:nvPr/>
        </p:nvSpPr>
        <p:spPr bwMode="auto">
          <a:xfrm>
            <a:off x="3200400" y="4648200"/>
            <a:ext cx="1819275" cy="1155700"/>
          </a:xfrm>
          <a:prstGeom prst="rect">
            <a:avLst/>
          </a:prstGeom>
          <a:solidFill>
            <a:srgbClr val="FFFF99"/>
          </a:solidFill>
          <a:ln w="9525">
            <a:noFill/>
            <a:miter lim="800000"/>
            <a:headEnd/>
            <a:tailEnd/>
          </a:ln>
          <a:effectLst/>
        </p:spPr>
        <p:txBody>
          <a:bodyPr wrap="none">
            <a:spAutoFit/>
          </a:bodyPr>
          <a:lstStyle/>
          <a:p>
            <a:pPr eaLnBrk="1" hangingPunct="1"/>
            <a:r>
              <a:rPr lang="en-US" sz="1400" b="0"/>
              <a:t>Naïve bayes</a:t>
            </a:r>
          </a:p>
          <a:p>
            <a:pPr eaLnBrk="1" hangingPunct="1"/>
            <a:r>
              <a:rPr lang="en-US" sz="1400" b="0"/>
              <a:t>(bayesnet learning)</a:t>
            </a:r>
          </a:p>
          <a:p>
            <a:pPr eaLnBrk="1" hangingPunct="1"/>
            <a:r>
              <a:rPr lang="en-US" sz="1400" b="0"/>
              <a:t>--Examples are used to</a:t>
            </a:r>
          </a:p>
          <a:p>
            <a:pPr eaLnBrk="1" hangingPunct="1"/>
            <a:r>
              <a:rPr lang="en-US" sz="1400" b="0"/>
              <a:t>   --Learn topology</a:t>
            </a:r>
          </a:p>
          <a:p>
            <a:pPr eaLnBrk="1" hangingPunct="1"/>
            <a:r>
              <a:rPr lang="en-US" sz="1400" b="0"/>
              <a:t>   --Learn CPTs</a:t>
            </a:r>
          </a:p>
        </p:txBody>
      </p:sp>
      <p:sp>
        <p:nvSpPr>
          <p:cNvPr id="1448971" name="Text Box 11"/>
          <p:cNvSpPr txBox="1">
            <a:spLocks noChangeArrowheads="1"/>
          </p:cNvSpPr>
          <p:nvPr/>
        </p:nvSpPr>
        <p:spPr bwMode="auto">
          <a:xfrm>
            <a:off x="6477000" y="3810000"/>
            <a:ext cx="1828800" cy="942975"/>
          </a:xfrm>
          <a:prstGeom prst="rect">
            <a:avLst/>
          </a:prstGeom>
          <a:solidFill>
            <a:srgbClr val="FFFF99"/>
          </a:solidFill>
          <a:ln w="9525">
            <a:noFill/>
            <a:miter lim="800000"/>
            <a:headEnd/>
            <a:tailEnd/>
          </a:ln>
          <a:effectLst/>
        </p:spPr>
        <p:txBody>
          <a:bodyPr wrap="none">
            <a:spAutoFit/>
          </a:bodyPr>
          <a:lstStyle/>
          <a:p>
            <a:pPr eaLnBrk="1" hangingPunct="1"/>
            <a:r>
              <a:rPr lang="en-US" sz="1400" b="0"/>
              <a:t>Neural Nets</a:t>
            </a:r>
          </a:p>
          <a:p>
            <a:pPr eaLnBrk="1" hangingPunct="1"/>
            <a:r>
              <a:rPr lang="en-US" sz="1400" b="0"/>
              <a:t>--Examples are used to</a:t>
            </a:r>
          </a:p>
          <a:p>
            <a:pPr eaLnBrk="1" hangingPunct="1"/>
            <a:r>
              <a:rPr lang="en-US" sz="1400" b="0"/>
              <a:t>   --Learn topology</a:t>
            </a:r>
          </a:p>
          <a:p>
            <a:pPr eaLnBrk="1" hangingPunct="1"/>
            <a:r>
              <a:rPr lang="en-US" sz="1400" b="0"/>
              <a:t>   --Learn edge weights</a:t>
            </a:r>
          </a:p>
        </p:txBody>
      </p:sp>
      <p:sp>
        <p:nvSpPr>
          <p:cNvPr id="1448972" name="Text Box 12"/>
          <p:cNvSpPr txBox="1">
            <a:spLocks noChangeArrowheads="1"/>
          </p:cNvSpPr>
          <p:nvPr/>
        </p:nvSpPr>
        <p:spPr bwMode="auto">
          <a:xfrm>
            <a:off x="4419600" y="685800"/>
            <a:ext cx="1819275" cy="942975"/>
          </a:xfrm>
          <a:prstGeom prst="rect">
            <a:avLst/>
          </a:prstGeom>
          <a:solidFill>
            <a:srgbClr val="FFFF99"/>
          </a:solidFill>
          <a:ln w="9525">
            <a:noFill/>
            <a:miter lim="800000"/>
            <a:headEnd/>
            <a:tailEnd/>
          </a:ln>
          <a:effectLst/>
        </p:spPr>
        <p:txBody>
          <a:bodyPr wrap="none">
            <a:spAutoFit/>
          </a:bodyPr>
          <a:lstStyle/>
          <a:p>
            <a:pPr eaLnBrk="1" hangingPunct="1"/>
            <a:r>
              <a:rPr lang="en-US" sz="1400" b="0"/>
              <a:t>Decision Trees</a:t>
            </a:r>
          </a:p>
          <a:p>
            <a:pPr eaLnBrk="1" hangingPunct="1"/>
            <a:r>
              <a:rPr lang="en-US" sz="1400" b="0"/>
              <a:t>--Examples are used to</a:t>
            </a:r>
          </a:p>
          <a:p>
            <a:pPr eaLnBrk="1" hangingPunct="1"/>
            <a:r>
              <a:rPr lang="en-US" sz="1400" b="0"/>
              <a:t>   --Learn topology</a:t>
            </a:r>
          </a:p>
          <a:p>
            <a:pPr eaLnBrk="1" hangingPunct="1"/>
            <a:r>
              <a:rPr lang="en-US" sz="1400" b="0"/>
              <a:t>   --Order of questions</a:t>
            </a:r>
          </a:p>
        </p:txBody>
      </p:sp>
      <p:sp>
        <p:nvSpPr>
          <p:cNvPr id="1448973" name="Text Box 13"/>
          <p:cNvSpPr txBox="1">
            <a:spLocks noChangeArrowheads="1"/>
          </p:cNvSpPr>
          <p:nvPr/>
        </p:nvSpPr>
        <p:spPr bwMode="auto">
          <a:xfrm>
            <a:off x="152400" y="1371600"/>
            <a:ext cx="2414588" cy="1165225"/>
          </a:xfrm>
          <a:prstGeom prst="rect">
            <a:avLst/>
          </a:prstGeom>
          <a:noFill/>
          <a:ln w="9525">
            <a:solidFill>
              <a:srgbClr val="FF0000"/>
            </a:solidFill>
            <a:miter lim="800000"/>
            <a:headEnd/>
            <a:tailEnd/>
          </a:ln>
          <a:effectLst/>
        </p:spPr>
        <p:txBody>
          <a:bodyPr wrap="none">
            <a:spAutoFit/>
          </a:bodyPr>
          <a:lstStyle/>
          <a:p>
            <a:pPr eaLnBrk="1" hangingPunct="1"/>
            <a:r>
              <a:rPr lang="en-US" sz="1400" b="0"/>
              <a:t>If patrons=full and day=Friday</a:t>
            </a:r>
          </a:p>
          <a:p>
            <a:pPr eaLnBrk="1" hangingPunct="1"/>
            <a:r>
              <a:rPr lang="en-US" sz="1400" b="0"/>
              <a:t>   then wait (0.3/0.7)</a:t>
            </a:r>
          </a:p>
          <a:p>
            <a:pPr eaLnBrk="1" hangingPunct="1"/>
            <a:r>
              <a:rPr lang="en-US" sz="1400" b="0"/>
              <a:t>If wait&gt;60 and Reservation=no</a:t>
            </a:r>
          </a:p>
          <a:p>
            <a:pPr eaLnBrk="1" hangingPunct="1"/>
            <a:r>
              <a:rPr lang="en-US" sz="1400" b="0"/>
              <a:t>   then wait (0.4/0.9)</a:t>
            </a:r>
          </a:p>
          <a:p>
            <a:pPr eaLnBrk="1" hangingPunct="1"/>
            <a:endParaRPr lang="en-US" sz="1400" b="0"/>
          </a:p>
        </p:txBody>
      </p:sp>
      <p:sp>
        <p:nvSpPr>
          <p:cNvPr id="1448974" name="Text Box 14"/>
          <p:cNvSpPr txBox="1">
            <a:spLocks noChangeArrowheads="1"/>
          </p:cNvSpPr>
          <p:nvPr/>
        </p:nvSpPr>
        <p:spPr bwMode="auto">
          <a:xfrm>
            <a:off x="304800" y="2590800"/>
            <a:ext cx="2305050" cy="1155700"/>
          </a:xfrm>
          <a:prstGeom prst="rect">
            <a:avLst/>
          </a:prstGeom>
          <a:solidFill>
            <a:srgbClr val="FFFF99"/>
          </a:solidFill>
          <a:ln w="9525">
            <a:noFill/>
            <a:miter lim="800000"/>
            <a:headEnd/>
            <a:tailEnd/>
          </a:ln>
          <a:effectLst/>
        </p:spPr>
        <p:txBody>
          <a:bodyPr wrap="none">
            <a:spAutoFit/>
          </a:bodyPr>
          <a:lstStyle/>
          <a:p>
            <a:pPr eaLnBrk="1" hangingPunct="1"/>
            <a:r>
              <a:rPr lang="en-US" sz="1400" b="0"/>
              <a:t>Association rules</a:t>
            </a:r>
          </a:p>
          <a:p>
            <a:pPr eaLnBrk="1" hangingPunct="1"/>
            <a:r>
              <a:rPr lang="en-US" sz="1400" b="0"/>
              <a:t>--Examples are used to</a:t>
            </a:r>
          </a:p>
          <a:p>
            <a:pPr eaLnBrk="1" hangingPunct="1"/>
            <a:r>
              <a:rPr lang="en-US" sz="1400" b="0"/>
              <a:t>   --Learn support and</a:t>
            </a:r>
          </a:p>
          <a:p>
            <a:pPr eaLnBrk="1" hangingPunct="1"/>
            <a:r>
              <a:rPr lang="en-US" sz="1400" b="0"/>
              <a:t>      confidence of association </a:t>
            </a:r>
          </a:p>
          <a:p>
            <a:pPr eaLnBrk="1" hangingPunct="1"/>
            <a:r>
              <a:rPr lang="en-US" sz="1400" b="0"/>
              <a:t>      rules</a:t>
            </a:r>
          </a:p>
        </p:txBody>
      </p:sp>
      <p:sp>
        <p:nvSpPr>
          <p:cNvPr id="1448975" name="Line 15"/>
          <p:cNvSpPr>
            <a:spLocks noChangeShapeType="1"/>
          </p:cNvSpPr>
          <p:nvPr/>
        </p:nvSpPr>
        <p:spPr bwMode="auto">
          <a:xfrm flipH="1" flipV="1">
            <a:off x="2590800" y="2133600"/>
            <a:ext cx="1066800" cy="762000"/>
          </a:xfrm>
          <a:prstGeom prst="line">
            <a:avLst/>
          </a:prstGeom>
          <a:noFill/>
          <a:ln w="57150">
            <a:solidFill>
              <a:schemeClr val="tx1"/>
            </a:solidFill>
            <a:round/>
            <a:headEnd/>
            <a:tailEnd type="triangle" w="med" len="med"/>
          </a:ln>
          <a:effectLst/>
        </p:spPr>
        <p:txBody>
          <a:bodyPr/>
          <a:lstStyle/>
          <a:p>
            <a:endParaRPr lang="en-US"/>
          </a:p>
        </p:txBody>
      </p:sp>
      <p:sp>
        <p:nvSpPr>
          <p:cNvPr id="1448982" name="Line 22"/>
          <p:cNvSpPr>
            <a:spLocks noChangeShapeType="1"/>
          </p:cNvSpPr>
          <p:nvPr/>
        </p:nvSpPr>
        <p:spPr bwMode="auto">
          <a:xfrm>
            <a:off x="5562600" y="3581400"/>
            <a:ext cx="1981200" cy="0"/>
          </a:xfrm>
          <a:prstGeom prst="line">
            <a:avLst/>
          </a:prstGeom>
          <a:noFill/>
          <a:ln w="57150">
            <a:solidFill>
              <a:schemeClr val="tx1"/>
            </a:solidFill>
            <a:round/>
            <a:headEnd/>
            <a:tailEnd type="triangle" w="med" len="med"/>
          </a:ln>
          <a:effectLst/>
        </p:spPr>
        <p:txBody>
          <a:bodyPr/>
          <a:lstStyle/>
          <a:p>
            <a:endParaRPr lang="en-US"/>
          </a:p>
        </p:txBody>
      </p:sp>
      <p:sp>
        <p:nvSpPr>
          <p:cNvPr id="1448983" name="Text Box 23"/>
          <p:cNvSpPr txBox="1">
            <a:spLocks noChangeArrowheads="1"/>
          </p:cNvSpPr>
          <p:nvPr/>
        </p:nvSpPr>
        <p:spPr bwMode="auto">
          <a:xfrm>
            <a:off x="7604125" y="3367088"/>
            <a:ext cx="847725" cy="396875"/>
          </a:xfrm>
          <a:prstGeom prst="rect">
            <a:avLst/>
          </a:prstGeom>
          <a:noFill/>
          <a:ln w="9525">
            <a:noFill/>
            <a:miter lim="800000"/>
            <a:headEnd/>
            <a:tailEnd/>
          </a:ln>
          <a:effectLst/>
        </p:spPr>
        <p:txBody>
          <a:bodyPr wrap="none">
            <a:spAutoFit/>
          </a:bodyPr>
          <a:lstStyle/>
          <a:p>
            <a:r>
              <a:rPr lang="en-US"/>
              <a:t>SVMs</a:t>
            </a:r>
          </a:p>
        </p:txBody>
      </p:sp>
      <p:sp>
        <p:nvSpPr>
          <p:cNvPr id="1448984" name="Line 24"/>
          <p:cNvSpPr>
            <a:spLocks noChangeShapeType="1"/>
          </p:cNvSpPr>
          <p:nvPr/>
        </p:nvSpPr>
        <p:spPr bwMode="auto">
          <a:xfrm flipH="1" flipV="1">
            <a:off x="3429000" y="1905000"/>
            <a:ext cx="762000" cy="990600"/>
          </a:xfrm>
          <a:prstGeom prst="line">
            <a:avLst/>
          </a:prstGeom>
          <a:noFill/>
          <a:ln w="57150">
            <a:solidFill>
              <a:schemeClr val="tx1"/>
            </a:solidFill>
            <a:round/>
            <a:headEnd/>
            <a:tailEnd type="triangle" w="med" len="med"/>
          </a:ln>
          <a:effectLst/>
        </p:spPr>
        <p:txBody>
          <a:bodyPr/>
          <a:lstStyle/>
          <a:p>
            <a:endParaRPr lang="en-US"/>
          </a:p>
        </p:txBody>
      </p:sp>
      <p:sp>
        <p:nvSpPr>
          <p:cNvPr id="1448985" name="Text Box 25"/>
          <p:cNvSpPr txBox="1">
            <a:spLocks noChangeArrowheads="1"/>
          </p:cNvSpPr>
          <p:nvPr/>
        </p:nvSpPr>
        <p:spPr bwMode="auto">
          <a:xfrm>
            <a:off x="2971800" y="1219200"/>
            <a:ext cx="1317625" cy="701675"/>
          </a:xfrm>
          <a:prstGeom prst="rect">
            <a:avLst/>
          </a:prstGeom>
          <a:noFill/>
          <a:ln w="9525">
            <a:noFill/>
            <a:miter lim="800000"/>
            <a:headEnd/>
            <a:tailEnd/>
          </a:ln>
          <a:effectLst/>
        </p:spPr>
        <p:txBody>
          <a:bodyPr wrap="none">
            <a:spAutoFit/>
          </a:bodyPr>
          <a:lstStyle/>
          <a:p>
            <a:r>
              <a:rPr lang="en-US"/>
              <a:t>K-nearest </a:t>
            </a:r>
          </a:p>
          <a:p>
            <a:r>
              <a:rPr lang="en-US"/>
              <a:t>neighbors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Parametric vs. Non-Parametric</a:t>
            </a:r>
            <a:br>
              <a:rPr lang="en-US" dirty="0" smtClean="0"/>
            </a:br>
            <a:r>
              <a:rPr lang="en-US" dirty="0" smtClean="0"/>
              <a:t>Learners</a:t>
            </a:r>
            <a:endParaRPr lang="en-US" dirty="0"/>
          </a:p>
        </p:txBody>
      </p:sp>
      <p:sp>
        <p:nvSpPr>
          <p:cNvPr id="3" name="Content Placeholder 2"/>
          <p:cNvSpPr>
            <a:spLocks noGrp="1"/>
          </p:cNvSpPr>
          <p:nvPr>
            <p:ph sz="half" idx="1"/>
          </p:nvPr>
        </p:nvSpPr>
        <p:spPr/>
        <p:txBody>
          <a:bodyPr/>
          <a:lstStyle/>
          <a:p>
            <a:r>
              <a:rPr lang="en-US" dirty="0" smtClean="0"/>
              <a:t>K-NN is an example of non-parametric method.</a:t>
            </a:r>
          </a:p>
          <a:p>
            <a:pPr lvl="1"/>
            <a:r>
              <a:rPr lang="en-US" dirty="0" smtClean="0"/>
              <a:t>The size of the “learned structure” is proportional to the size of training set</a:t>
            </a:r>
            <a:endParaRPr lang="en-US" dirty="0"/>
          </a:p>
        </p:txBody>
      </p:sp>
      <p:sp>
        <p:nvSpPr>
          <p:cNvPr id="4" name="Content Placeholder 3"/>
          <p:cNvSpPr>
            <a:spLocks noGrp="1"/>
          </p:cNvSpPr>
          <p:nvPr>
            <p:ph sz="half" idx="2"/>
          </p:nvPr>
        </p:nvSpPr>
        <p:spPr/>
        <p:txBody>
          <a:bodyPr/>
          <a:lstStyle/>
          <a:p>
            <a:r>
              <a:rPr lang="en-US" dirty="0" smtClean="0"/>
              <a:t>More traditional learners are “parametric”</a:t>
            </a:r>
          </a:p>
          <a:p>
            <a:pPr lvl="1"/>
            <a:r>
              <a:rPr lang="en-US" dirty="0" smtClean="0"/>
              <a:t>They summarize the training set with a fixed set of parameters</a:t>
            </a:r>
          </a:p>
          <a:p>
            <a:pPr lvl="2"/>
            <a:r>
              <a:rPr lang="en-US" dirty="0" smtClean="0"/>
              <a:t>E.g. Linear classifiers</a:t>
            </a:r>
          </a:p>
          <a:p>
            <a:pPr lvl="2"/>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0058400" cy="1143000"/>
          </a:xfrm>
        </p:spPr>
        <p:txBody>
          <a:bodyPr/>
          <a:lstStyle/>
          <a:p>
            <a:r>
              <a:rPr lang="en-US" sz="4000" dirty="0" smtClean="0"/>
              <a:t>Nearest Neighbors and High-Dimensions..</a:t>
            </a:r>
            <a:endParaRPr lang="en-US" sz="4000" dirty="0"/>
          </a:p>
        </p:txBody>
      </p:sp>
      <p:sp>
        <p:nvSpPr>
          <p:cNvPr id="3" name="Content Placeholder 2"/>
          <p:cNvSpPr>
            <a:spLocks noGrp="1"/>
          </p:cNvSpPr>
          <p:nvPr>
            <p:ph sz="half" idx="1"/>
          </p:nvPr>
        </p:nvSpPr>
        <p:spPr>
          <a:xfrm>
            <a:off x="152400" y="1905000"/>
            <a:ext cx="3810000" cy="4114800"/>
          </a:xfrm>
        </p:spPr>
        <p:txBody>
          <a:bodyPr/>
          <a:lstStyle/>
          <a:p>
            <a:r>
              <a:rPr lang="en-US" sz="2000" dirty="0" smtClean="0"/>
              <a:t>Nearest neighbors in high-dimensions are not very near</a:t>
            </a:r>
          </a:p>
          <a:p>
            <a:pPr lvl="1"/>
            <a:r>
              <a:rPr lang="en-US" sz="2000" dirty="0" smtClean="0"/>
              <a:t>Remember the n-dimensional apple—it is all peel and no core. </a:t>
            </a:r>
          </a:p>
          <a:p>
            <a:pPr lvl="1"/>
            <a:r>
              <a:rPr lang="en-US" sz="2000" dirty="0" smtClean="0"/>
              <a:t>So, if you consider an n-D sphere centered on a data point, all its neighbors are going to be at the shell!</a:t>
            </a:r>
          </a:p>
          <a:p>
            <a:pPr lvl="2"/>
            <a:r>
              <a:rPr lang="en-US" sz="1600" dirty="0" smtClean="0"/>
              <a:t>K-NN doesn’t do well in high-dimensions</a:t>
            </a:r>
            <a:endParaRPr lang="en-US" sz="1600" dirty="0"/>
          </a:p>
        </p:txBody>
      </p:sp>
      <p:pic>
        <p:nvPicPr>
          <p:cNvPr id="1736706" name="Picture 2"/>
          <p:cNvPicPr>
            <a:picLocks noChangeAspect="1" noChangeArrowheads="1"/>
          </p:cNvPicPr>
          <p:nvPr/>
        </p:nvPicPr>
        <p:blipFill>
          <a:blip r:embed="rId2" cstate="print"/>
          <a:srcRect/>
          <a:stretch>
            <a:fillRect/>
          </a:stretch>
        </p:blipFill>
        <p:spPr bwMode="auto">
          <a:xfrm>
            <a:off x="4114800" y="1752600"/>
            <a:ext cx="4610652" cy="2667000"/>
          </a:xfrm>
          <a:prstGeom prst="rect">
            <a:avLst/>
          </a:prstGeom>
          <a:noFill/>
          <a:ln w="9525">
            <a:noFill/>
            <a:miter lim="800000"/>
            <a:headEnd/>
            <a:tailEnd/>
          </a:ln>
        </p:spPr>
      </p:pic>
      <p:pic>
        <p:nvPicPr>
          <p:cNvPr id="1736708" name="Picture 4"/>
          <p:cNvPicPr>
            <a:picLocks noChangeAspect="1" noChangeArrowheads="1"/>
          </p:cNvPicPr>
          <p:nvPr/>
        </p:nvPicPr>
        <p:blipFill>
          <a:blip r:embed="rId3" cstate="print"/>
          <a:srcRect/>
          <a:stretch>
            <a:fillRect/>
          </a:stretch>
        </p:blipFill>
        <p:spPr bwMode="auto">
          <a:xfrm>
            <a:off x="4724400" y="4495799"/>
            <a:ext cx="2514600" cy="212721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49986" name="Picture 2"/>
          <p:cNvPicPr>
            <a:picLocks noChangeAspect="1" noChangeArrowheads="1"/>
          </p:cNvPicPr>
          <p:nvPr/>
        </p:nvPicPr>
        <p:blipFill>
          <a:blip r:embed="rId3" cstate="print"/>
          <a:srcRect/>
          <a:stretch>
            <a:fillRect/>
          </a:stretch>
        </p:blipFill>
        <p:spPr bwMode="auto">
          <a:xfrm>
            <a:off x="6019800" y="762000"/>
            <a:ext cx="2819400" cy="2047875"/>
          </a:xfrm>
          <a:prstGeom prst="rect">
            <a:avLst/>
          </a:prstGeom>
          <a:noFill/>
          <a:ln w="9525">
            <a:noFill/>
            <a:miter lim="800000"/>
            <a:headEnd/>
            <a:tailEnd/>
          </a:ln>
          <a:effectLst/>
        </p:spPr>
      </p:pic>
      <p:sp>
        <p:nvSpPr>
          <p:cNvPr id="1449987" name="Text Box 3"/>
          <p:cNvSpPr txBox="1">
            <a:spLocks noChangeArrowheads="1"/>
          </p:cNvSpPr>
          <p:nvPr/>
        </p:nvSpPr>
        <p:spPr bwMode="auto">
          <a:xfrm>
            <a:off x="609600" y="228600"/>
            <a:ext cx="5002213" cy="822325"/>
          </a:xfrm>
          <a:prstGeom prst="rect">
            <a:avLst/>
          </a:prstGeom>
          <a:noFill/>
          <a:ln w="9525">
            <a:noFill/>
            <a:miter lim="800000"/>
            <a:headEnd/>
            <a:tailEnd/>
          </a:ln>
          <a:effectLst/>
        </p:spPr>
        <p:txBody>
          <a:bodyPr wrap="none">
            <a:spAutoFit/>
          </a:bodyPr>
          <a:lstStyle/>
          <a:p>
            <a:pPr eaLnBrk="1" hangingPunct="1"/>
            <a:r>
              <a:rPr lang="en-US" sz="2400" b="0"/>
              <a:t>Mirror, Mirror, on the wall</a:t>
            </a:r>
          </a:p>
          <a:p>
            <a:pPr eaLnBrk="1" hangingPunct="1"/>
            <a:r>
              <a:rPr lang="en-US" sz="2400" b="0"/>
              <a:t>   Which learning bias is the best of all?</a:t>
            </a:r>
          </a:p>
        </p:txBody>
      </p:sp>
      <p:sp>
        <p:nvSpPr>
          <p:cNvPr id="1449988" name="Text Box 4"/>
          <p:cNvSpPr txBox="1">
            <a:spLocks noChangeArrowheads="1"/>
          </p:cNvSpPr>
          <p:nvPr/>
        </p:nvSpPr>
        <p:spPr bwMode="auto">
          <a:xfrm>
            <a:off x="609600" y="1600200"/>
            <a:ext cx="4800600" cy="4346575"/>
          </a:xfrm>
          <a:prstGeom prst="rect">
            <a:avLst/>
          </a:prstGeom>
          <a:noFill/>
          <a:ln w="9525">
            <a:noFill/>
            <a:miter lim="800000"/>
            <a:headEnd/>
            <a:tailEnd/>
          </a:ln>
          <a:effectLst/>
        </p:spPr>
        <p:txBody>
          <a:bodyPr>
            <a:spAutoFit/>
          </a:bodyPr>
          <a:lstStyle/>
          <a:p>
            <a:pPr eaLnBrk="1" hangingPunct="1">
              <a:spcBef>
                <a:spcPct val="50000"/>
              </a:spcBef>
            </a:pPr>
            <a:r>
              <a:rPr lang="en-US" sz="1400" b="0">
                <a:solidFill>
                  <a:srgbClr val="FF0000"/>
                </a:solidFill>
              </a:rPr>
              <a:t>Well, there is no such thing, silly!</a:t>
            </a:r>
          </a:p>
          <a:p>
            <a:pPr eaLnBrk="1" hangingPunct="1">
              <a:spcBef>
                <a:spcPct val="50000"/>
              </a:spcBef>
            </a:pPr>
            <a:r>
              <a:rPr lang="en-US" sz="1400" b="0"/>
              <a:t>  --Each bias makes it easier to learn some patterns and harder (or impossible) to learn others:</a:t>
            </a:r>
          </a:p>
          <a:p>
            <a:pPr eaLnBrk="1" hangingPunct="1">
              <a:spcBef>
                <a:spcPct val="50000"/>
              </a:spcBef>
            </a:pPr>
            <a:r>
              <a:rPr lang="en-US" sz="1400" b="0"/>
              <a:t>       -A line-fitter can fit the best line to the data very fast but won’t know what to do if the data doesn’t fall on a line</a:t>
            </a:r>
          </a:p>
          <a:p>
            <a:pPr eaLnBrk="1" hangingPunct="1">
              <a:spcBef>
                <a:spcPct val="50000"/>
              </a:spcBef>
            </a:pPr>
            <a:r>
              <a:rPr lang="en-US" sz="1400" b="0"/>
              <a:t>     --A curve fitter can fit lines as well as curves… but takes longer time to fit lines than a line fitter. </a:t>
            </a:r>
          </a:p>
          <a:p>
            <a:pPr eaLnBrk="1" hangingPunct="1">
              <a:spcBef>
                <a:spcPct val="50000"/>
              </a:spcBef>
            </a:pPr>
            <a:r>
              <a:rPr lang="en-US" sz="1400" b="0"/>
              <a:t> -- Different types of bias classes (Decision trees, NNs etc)  provide different ways of naturally carving up the space of all possible hypotheses</a:t>
            </a:r>
          </a:p>
          <a:p>
            <a:pPr eaLnBrk="1" hangingPunct="1">
              <a:spcBef>
                <a:spcPct val="50000"/>
              </a:spcBef>
            </a:pPr>
            <a:r>
              <a:rPr lang="en-US" sz="1400" b="0"/>
              <a:t>So a more  reasonable question is:</a:t>
            </a:r>
          </a:p>
          <a:p>
            <a:pPr eaLnBrk="1" hangingPunct="1">
              <a:spcBef>
                <a:spcPct val="50000"/>
              </a:spcBef>
            </a:pPr>
            <a:r>
              <a:rPr lang="en-US" sz="1400" b="0"/>
              <a:t> -- What is the bias class that has a specialization corresponding to the type of patterns that underlie my data?</a:t>
            </a:r>
          </a:p>
          <a:p>
            <a:pPr eaLnBrk="1" hangingPunct="1">
              <a:spcBef>
                <a:spcPct val="50000"/>
              </a:spcBef>
            </a:pPr>
            <a:r>
              <a:rPr lang="en-US" sz="1400" b="0"/>
              <a:t>-- In this bias class, what is the most restrictive bias that still can capture the true pattern  in the data?</a:t>
            </a:r>
          </a:p>
          <a:p>
            <a:pPr eaLnBrk="1" hangingPunct="1">
              <a:spcBef>
                <a:spcPct val="50000"/>
              </a:spcBef>
            </a:pPr>
            <a:endParaRPr lang="en-US" sz="1400" b="0"/>
          </a:p>
        </p:txBody>
      </p:sp>
      <p:sp>
        <p:nvSpPr>
          <p:cNvPr id="1449989" name="Text Box 5"/>
          <p:cNvSpPr txBox="1">
            <a:spLocks noChangeArrowheads="1"/>
          </p:cNvSpPr>
          <p:nvPr/>
        </p:nvSpPr>
        <p:spPr bwMode="auto">
          <a:xfrm>
            <a:off x="6019800" y="3048000"/>
            <a:ext cx="2590800" cy="3389313"/>
          </a:xfrm>
          <a:prstGeom prst="rect">
            <a:avLst/>
          </a:prstGeom>
          <a:solidFill>
            <a:srgbClr val="FFFF99"/>
          </a:solidFill>
          <a:ln w="9525">
            <a:noFill/>
            <a:miter lim="800000"/>
            <a:headEnd/>
            <a:tailEnd/>
          </a:ln>
          <a:effectLst/>
        </p:spPr>
        <p:txBody>
          <a:bodyPr>
            <a:spAutoFit/>
          </a:bodyPr>
          <a:lstStyle/>
          <a:p>
            <a:pPr eaLnBrk="1" hangingPunct="1">
              <a:spcBef>
                <a:spcPct val="50000"/>
              </a:spcBef>
            </a:pPr>
            <a:r>
              <a:rPr lang="en-US" sz="1400" b="0"/>
              <a:t>--Decision trees can capture all boolean functions</a:t>
            </a:r>
          </a:p>
          <a:p>
            <a:pPr eaLnBrk="1" hangingPunct="1">
              <a:spcBef>
                <a:spcPct val="50000"/>
              </a:spcBef>
            </a:pPr>
            <a:r>
              <a:rPr lang="en-US" sz="1400" b="0"/>
              <a:t> --but are faster at capturing conjunctive boolean functions</a:t>
            </a:r>
          </a:p>
          <a:p>
            <a:pPr eaLnBrk="1" hangingPunct="1">
              <a:spcBef>
                <a:spcPct val="50000"/>
              </a:spcBef>
            </a:pPr>
            <a:r>
              <a:rPr lang="en-US" sz="1400" b="0"/>
              <a:t>--Neural nets can capture all boolean or real-valued functions</a:t>
            </a:r>
          </a:p>
          <a:p>
            <a:pPr eaLnBrk="1" hangingPunct="1">
              <a:spcBef>
                <a:spcPct val="50000"/>
              </a:spcBef>
            </a:pPr>
            <a:r>
              <a:rPr lang="en-US" sz="1400" b="0"/>
              <a:t>  --but are faster at capturing </a:t>
            </a:r>
            <a:r>
              <a:rPr lang="en-US" sz="1400" b="0" i="1"/>
              <a:t>linearly seperable</a:t>
            </a:r>
            <a:r>
              <a:rPr lang="en-US" sz="1400" b="0"/>
              <a:t> functions</a:t>
            </a:r>
          </a:p>
          <a:p>
            <a:pPr eaLnBrk="1" hangingPunct="1">
              <a:spcBef>
                <a:spcPct val="50000"/>
              </a:spcBef>
            </a:pPr>
            <a:r>
              <a:rPr lang="en-US" sz="1400" b="0"/>
              <a:t>--Bayesian learning can capture all probabilistic dependencies</a:t>
            </a:r>
          </a:p>
          <a:p>
            <a:pPr eaLnBrk="1" hangingPunct="1">
              <a:spcBef>
                <a:spcPct val="50000"/>
              </a:spcBef>
            </a:pPr>
            <a:r>
              <a:rPr lang="en-US" sz="1400" b="0"/>
              <a:t>  But are faster at capturing single level dependencies (naïve bayes classifier)</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51010" name="Picture 2"/>
          <p:cNvPicPr>
            <a:picLocks noChangeAspect="1" noChangeArrowheads="1"/>
          </p:cNvPicPr>
          <p:nvPr/>
        </p:nvPicPr>
        <p:blipFill>
          <a:blip r:embed="rId4" cstate="print"/>
          <a:srcRect/>
          <a:stretch>
            <a:fillRect/>
          </a:stretch>
        </p:blipFill>
        <p:spPr bwMode="auto">
          <a:xfrm>
            <a:off x="2514600" y="1303338"/>
            <a:ext cx="6324600" cy="5345112"/>
          </a:xfrm>
          <a:prstGeom prst="rect">
            <a:avLst/>
          </a:prstGeom>
          <a:noFill/>
          <a:ln w="9525">
            <a:noFill/>
            <a:miter lim="800000"/>
            <a:headEnd/>
            <a:tailEnd/>
          </a:ln>
          <a:effectLst/>
        </p:spPr>
      </p:pic>
      <p:sp>
        <p:nvSpPr>
          <p:cNvPr id="1451011" name="Text Box 3"/>
          <p:cNvSpPr txBox="1">
            <a:spLocks noChangeArrowheads="1"/>
          </p:cNvSpPr>
          <p:nvPr/>
        </p:nvSpPr>
        <p:spPr bwMode="auto">
          <a:xfrm>
            <a:off x="1371600" y="533400"/>
            <a:ext cx="6096000" cy="822325"/>
          </a:xfrm>
          <a:prstGeom prst="rect">
            <a:avLst/>
          </a:prstGeom>
          <a:noFill/>
          <a:ln w="9525">
            <a:noFill/>
            <a:miter lim="800000"/>
            <a:headEnd/>
            <a:tailEnd/>
          </a:ln>
          <a:effectLst/>
        </p:spPr>
        <p:txBody>
          <a:bodyPr wrap="none">
            <a:spAutoFit/>
          </a:bodyPr>
          <a:lstStyle/>
          <a:p>
            <a:pPr algn="ctr" eaLnBrk="1" hangingPunct="1"/>
            <a:r>
              <a:rPr lang="en-US" sz="2400" b="0">
                <a:latin typeface="Arial" pitchFamily="34" charset="0"/>
              </a:rPr>
              <a:t>Fitting test cases vs. predicting future cases</a:t>
            </a:r>
          </a:p>
          <a:p>
            <a:pPr algn="ctr" eaLnBrk="1" hangingPunct="1"/>
            <a:r>
              <a:rPr lang="en-US" sz="2400" b="0">
                <a:latin typeface="Arial" pitchFamily="34" charset="0"/>
              </a:rPr>
              <a:t>The BIG TENSION….</a:t>
            </a:r>
          </a:p>
        </p:txBody>
      </p:sp>
      <p:grpSp>
        <p:nvGrpSpPr>
          <p:cNvPr id="1451012" name="Group 4"/>
          <p:cNvGrpSpPr>
            <a:grpSpLocks/>
          </p:cNvGrpSpPr>
          <p:nvPr/>
        </p:nvGrpSpPr>
        <p:grpSpPr bwMode="auto">
          <a:xfrm>
            <a:off x="76200" y="4114800"/>
            <a:ext cx="3124200" cy="2352675"/>
            <a:chOff x="48" y="2592"/>
            <a:chExt cx="1968" cy="1482"/>
          </a:xfrm>
        </p:grpSpPr>
        <p:sp>
          <p:nvSpPr>
            <p:cNvPr id="1451013" name="Text Box 5"/>
            <p:cNvSpPr txBox="1">
              <a:spLocks noChangeArrowheads="1"/>
            </p:cNvSpPr>
            <p:nvPr/>
          </p:nvSpPr>
          <p:spPr bwMode="auto">
            <a:xfrm rot="21601846">
              <a:off x="144" y="2592"/>
              <a:ext cx="1375" cy="212"/>
            </a:xfrm>
            <a:prstGeom prst="rect">
              <a:avLst/>
            </a:prstGeom>
            <a:noFill/>
            <a:ln w="9525">
              <a:noFill/>
              <a:miter lim="800000"/>
              <a:headEnd/>
              <a:tailEnd/>
            </a:ln>
            <a:effectLst/>
          </p:spPr>
          <p:txBody>
            <a:bodyPr wrap="none">
              <a:spAutoFit/>
            </a:bodyPr>
            <a:lstStyle/>
            <a:p>
              <a:pPr eaLnBrk="1" hangingPunct="1"/>
              <a:r>
                <a:rPr lang="en-US" sz="1600" b="0">
                  <a:latin typeface="Arial" pitchFamily="34" charset="0"/>
                </a:rPr>
                <a:t>Why Simple is Better?</a:t>
              </a:r>
            </a:p>
          </p:txBody>
        </p:sp>
        <p:pic>
          <p:nvPicPr>
            <p:cNvPr id="1451014" name="Picture 6"/>
            <p:cNvPicPr>
              <a:picLocks noChangeAspect="1" noChangeArrowheads="1"/>
            </p:cNvPicPr>
            <p:nvPr/>
          </p:nvPicPr>
          <p:blipFill>
            <a:blip r:embed="rId5" cstate="print"/>
            <a:srcRect/>
            <a:stretch>
              <a:fillRect/>
            </a:stretch>
          </p:blipFill>
          <p:spPr bwMode="auto">
            <a:xfrm>
              <a:off x="48" y="2832"/>
              <a:ext cx="1968" cy="1242"/>
            </a:xfrm>
            <a:prstGeom prst="rect">
              <a:avLst/>
            </a:prstGeom>
            <a:solidFill>
              <a:schemeClr val="bg2"/>
            </a:solidFill>
            <a:ln w="9525">
              <a:noFill/>
              <a:miter lim="800000"/>
              <a:headEnd/>
              <a:tailEnd/>
            </a:ln>
            <a:effectLst/>
          </p:spPr>
        </p:pic>
      </p:grpSp>
      <p:sp>
        <p:nvSpPr>
          <p:cNvPr id="1451015" name="Text Box 7"/>
          <p:cNvSpPr txBox="1">
            <a:spLocks noChangeArrowheads="1"/>
          </p:cNvSpPr>
          <p:nvPr/>
        </p:nvSpPr>
        <p:spPr bwMode="auto">
          <a:xfrm>
            <a:off x="3810000" y="5943600"/>
            <a:ext cx="1733550" cy="336550"/>
          </a:xfrm>
          <a:prstGeom prst="rect">
            <a:avLst/>
          </a:prstGeom>
          <a:noFill/>
          <a:ln w="9525">
            <a:noFill/>
            <a:miter lim="800000"/>
            <a:headEnd/>
            <a:tailEnd/>
          </a:ln>
          <a:effectLst/>
        </p:spPr>
        <p:txBody>
          <a:bodyPr wrap="none">
            <a:spAutoFit/>
          </a:bodyPr>
          <a:lstStyle/>
          <a:p>
            <a:pPr eaLnBrk="1" hangingPunct="1"/>
            <a:r>
              <a:rPr lang="en-US" sz="1600" b="0">
                <a:latin typeface="Arial" pitchFamily="34" charset="0"/>
              </a:rPr>
              <a:t>Why not the 3rd?</a:t>
            </a:r>
          </a:p>
        </p:txBody>
      </p:sp>
      <p:sp>
        <p:nvSpPr>
          <p:cNvPr id="1451016" name="Text Box 8"/>
          <p:cNvSpPr txBox="1">
            <a:spLocks noChangeArrowheads="1"/>
          </p:cNvSpPr>
          <p:nvPr/>
        </p:nvSpPr>
        <p:spPr bwMode="auto">
          <a:xfrm>
            <a:off x="4937125" y="3621088"/>
            <a:ext cx="354013" cy="457200"/>
          </a:xfrm>
          <a:prstGeom prst="rect">
            <a:avLst/>
          </a:prstGeom>
          <a:noFill/>
          <a:ln w="9525">
            <a:noFill/>
            <a:miter lim="800000"/>
            <a:headEnd/>
            <a:tailEnd/>
          </a:ln>
          <a:effectLst/>
        </p:spPr>
        <p:txBody>
          <a:bodyPr wrap="none">
            <a:spAutoFit/>
          </a:bodyPr>
          <a:lstStyle/>
          <a:p>
            <a:pPr eaLnBrk="1" hangingPunct="1"/>
            <a:r>
              <a:rPr lang="en-US" sz="2400" b="0">
                <a:latin typeface="Arial" pitchFamily="34" charset="0"/>
              </a:rPr>
              <a:t>1</a:t>
            </a:r>
          </a:p>
        </p:txBody>
      </p:sp>
      <p:sp>
        <p:nvSpPr>
          <p:cNvPr id="1451017" name="Text Box 9"/>
          <p:cNvSpPr txBox="1">
            <a:spLocks noChangeArrowheads="1"/>
          </p:cNvSpPr>
          <p:nvPr/>
        </p:nvSpPr>
        <p:spPr bwMode="auto">
          <a:xfrm>
            <a:off x="7375525" y="3163888"/>
            <a:ext cx="354013" cy="457200"/>
          </a:xfrm>
          <a:prstGeom prst="rect">
            <a:avLst/>
          </a:prstGeom>
          <a:noFill/>
          <a:ln w="9525">
            <a:noFill/>
            <a:miter lim="800000"/>
            <a:headEnd/>
            <a:tailEnd/>
          </a:ln>
          <a:effectLst/>
        </p:spPr>
        <p:txBody>
          <a:bodyPr wrap="none">
            <a:spAutoFit/>
          </a:bodyPr>
          <a:lstStyle/>
          <a:p>
            <a:pPr eaLnBrk="1" hangingPunct="1"/>
            <a:r>
              <a:rPr lang="en-US" sz="2400" b="0">
                <a:latin typeface="Arial" pitchFamily="34" charset="0"/>
              </a:rPr>
              <a:t>2</a:t>
            </a:r>
          </a:p>
        </p:txBody>
      </p:sp>
      <p:sp>
        <p:nvSpPr>
          <p:cNvPr id="1451018" name="Text Box 10"/>
          <p:cNvSpPr txBox="1">
            <a:spLocks noChangeArrowheads="1"/>
          </p:cNvSpPr>
          <p:nvPr/>
        </p:nvSpPr>
        <p:spPr bwMode="auto">
          <a:xfrm>
            <a:off x="7375525" y="5068888"/>
            <a:ext cx="354013" cy="457200"/>
          </a:xfrm>
          <a:prstGeom prst="rect">
            <a:avLst/>
          </a:prstGeom>
          <a:noFill/>
          <a:ln w="9525">
            <a:noFill/>
            <a:miter lim="800000"/>
            <a:headEnd/>
            <a:tailEnd/>
          </a:ln>
          <a:effectLst/>
        </p:spPr>
        <p:txBody>
          <a:bodyPr wrap="none">
            <a:spAutoFit/>
          </a:bodyPr>
          <a:lstStyle/>
          <a:p>
            <a:pPr eaLnBrk="1" hangingPunct="1"/>
            <a:r>
              <a:rPr lang="en-US" sz="2400" b="0">
                <a:latin typeface="Arial" pitchFamily="34" charset="0"/>
              </a:rPr>
              <a:t>3</a:t>
            </a:r>
          </a:p>
        </p:txBody>
      </p:sp>
      <p:graphicFrame>
        <p:nvGraphicFramePr>
          <p:cNvPr id="1451019" name="Object 11"/>
          <p:cNvGraphicFramePr>
            <a:graphicFrameLocks noChangeAspect="1"/>
          </p:cNvGraphicFramePr>
          <p:nvPr/>
        </p:nvGraphicFramePr>
        <p:xfrm>
          <a:off x="5638800" y="5715000"/>
          <a:ext cx="1981200" cy="941388"/>
        </p:xfrm>
        <a:graphic>
          <a:graphicData uri="http://schemas.openxmlformats.org/presentationml/2006/ole">
            <p:oleObj spid="_x0000_s1451019" name="Photo Editor Photo" r:id="rId6" imgW="4610744" imgH="2190476"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51015"/>
                                        </p:tgtEl>
                                        <p:attrNameLst>
                                          <p:attrName>style.visibility</p:attrName>
                                        </p:attrNameLst>
                                      </p:cBhvr>
                                      <p:to>
                                        <p:strVal val="visible"/>
                                      </p:to>
                                    </p:set>
                                    <p:anim calcmode="lin" valueType="num">
                                      <p:cBhvr additive="base">
                                        <p:cTn id="7" dur="500" fill="hold"/>
                                        <p:tgtEl>
                                          <p:spTgt spid="1451015"/>
                                        </p:tgtEl>
                                        <p:attrNameLst>
                                          <p:attrName>ppt_x</p:attrName>
                                        </p:attrNameLst>
                                      </p:cBhvr>
                                      <p:tavLst>
                                        <p:tav tm="0">
                                          <p:val>
                                            <p:strVal val="0-#ppt_w/2"/>
                                          </p:val>
                                        </p:tav>
                                        <p:tav tm="100000">
                                          <p:val>
                                            <p:strVal val="#ppt_x"/>
                                          </p:val>
                                        </p:tav>
                                      </p:tavLst>
                                    </p:anim>
                                    <p:anim calcmode="lin" valueType="num">
                                      <p:cBhvr additive="base">
                                        <p:cTn id="8" dur="500" fill="hold"/>
                                        <p:tgtEl>
                                          <p:spTgt spid="14510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51019"/>
                                        </p:tgtEl>
                                        <p:attrNameLst>
                                          <p:attrName>style.visibility</p:attrName>
                                        </p:attrNameLst>
                                      </p:cBhvr>
                                      <p:to>
                                        <p:strVal val="visible"/>
                                      </p:to>
                                    </p:set>
                                    <p:anim calcmode="lin" valueType="num">
                                      <p:cBhvr additive="base">
                                        <p:cTn id="13" dur="500" fill="hold"/>
                                        <p:tgtEl>
                                          <p:spTgt spid="1451019"/>
                                        </p:tgtEl>
                                        <p:attrNameLst>
                                          <p:attrName>ppt_x</p:attrName>
                                        </p:attrNameLst>
                                      </p:cBhvr>
                                      <p:tavLst>
                                        <p:tav tm="0">
                                          <p:val>
                                            <p:strVal val="0-#ppt_w/2"/>
                                          </p:val>
                                        </p:tav>
                                        <p:tav tm="100000">
                                          <p:val>
                                            <p:strVal val="#ppt_x"/>
                                          </p:val>
                                        </p:tav>
                                      </p:tavLst>
                                    </p:anim>
                                    <p:anim calcmode="lin" valueType="num">
                                      <p:cBhvr additive="base">
                                        <p:cTn id="14" dur="500" fill="hold"/>
                                        <p:tgtEl>
                                          <p:spTgt spid="14510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51012"/>
                                        </p:tgtEl>
                                        <p:attrNameLst>
                                          <p:attrName>style.visibility</p:attrName>
                                        </p:attrNameLst>
                                      </p:cBhvr>
                                      <p:to>
                                        <p:strVal val="visible"/>
                                      </p:to>
                                    </p:set>
                                    <p:anim calcmode="lin" valueType="num">
                                      <p:cBhvr additive="base">
                                        <p:cTn id="19" dur="500" fill="hold"/>
                                        <p:tgtEl>
                                          <p:spTgt spid="1451012"/>
                                        </p:tgtEl>
                                        <p:attrNameLst>
                                          <p:attrName>ppt_x</p:attrName>
                                        </p:attrNameLst>
                                      </p:cBhvr>
                                      <p:tavLst>
                                        <p:tav tm="0">
                                          <p:val>
                                            <p:strVal val="0-#ppt_w/2"/>
                                          </p:val>
                                        </p:tav>
                                        <p:tav tm="100000">
                                          <p:val>
                                            <p:strVal val="#ppt_x"/>
                                          </p:val>
                                        </p:tav>
                                      </p:tavLst>
                                    </p:anim>
                                    <p:anim calcmode="lin" valueType="num">
                                      <p:cBhvr additive="base">
                                        <p:cTn id="20" dur="500" fill="hold"/>
                                        <p:tgtEl>
                                          <p:spTgt spid="14510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101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add..</a:t>
            </a:r>
            <a:endParaRPr lang="en-US" dirty="0"/>
          </a:p>
        </p:txBody>
      </p:sp>
      <p:sp>
        <p:nvSpPr>
          <p:cNvPr id="3" name="Content Placeholder 2"/>
          <p:cNvSpPr>
            <a:spLocks noGrp="1"/>
          </p:cNvSpPr>
          <p:nvPr>
            <p:ph idx="1"/>
          </p:nvPr>
        </p:nvSpPr>
        <p:spPr/>
        <p:txBody>
          <a:bodyPr/>
          <a:lstStyle/>
          <a:p>
            <a:r>
              <a:rPr lang="en-US" dirty="0" smtClean="0"/>
              <a:t>K-</a:t>
            </a:r>
            <a:r>
              <a:rPr lang="en-US" dirty="0" err="1" smtClean="0"/>
              <a:t>nn</a:t>
            </a:r>
            <a:r>
              <a:rPr lang="en-US" dirty="0" smtClean="0"/>
              <a:t> and over-fitting.. Squiggly boundaries</a:t>
            </a:r>
          </a:p>
          <a:p>
            <a:r>
              <a:rPr lang="en-US" dirty="0" smtClean="0"/>
              <a:t>The example of NBC with unlabeled examples.</a:t>
            </a:r>
          </a:p>
          <a:p>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Rectangle 2"/>
          <p:cNvSpPr>
            <a:spLocks noGrp="1" noChangeArrowheads="1"/>
          </p:cNvSpPr>
          <p:nvPr>
            <p:ph type="title"/>
          </p:nvPr>
        </p:nvSpPr>
        <p:spPr/>
        <p:txBody>
          <a:bodyPr/>
          <a:lstStyle/>
          <a:p>
            <a:r>
              <a:rPr lang="en-US"/>
              <a:t>Text Categorization</a:t>
            </a:r>
          </a:p>
        </p:txBody>
      </p:sp>
      <p:sp>
        <p:nvSpPr>
          <p:cNvPr id="1533955" name="Rectangle 3"/>
          <p:cNvSpPr>
            <a:spLocks noGrp="1" noChangeArrowheads="1"/>
          </p:cNvSpPr>
          <p:nvPr>
            <p:ph type="body" idx="1"/>
          </p:nvPr>
        </p:nvSpPr>
        <p:spPr/>
        <p:txBody>
          <a:bodyPr/>
          <a:lstStyle/>
          <a:p>
            <a:pPr>
              <a:lnSpc>
                <a:spcPct val="90000"/>
              </a:lnSpc>
            </a:pPr>
            <a:r>
              <a:rPr lang="en-US" sz="2800"/>
              <a:t>Representations of text are very high dimensional (one feature for each word).</a:t>
            </a:r>
          </a:p>
          <a:p>
            <a:pPr lvl="1">
              <a:lnSpc>
                <a:spcPct val="90000"/>
              </a:lnSpc>
            </a:pPr>
            <a:r>
              <a:rPr lang="en-US" sz="2400">
                <a:solidFill>
                  <a:srgbClr val="993300"/>
                </a:solidFill>
              </a:rPr>
              <a:t>High-bias algorithms that prevent overfitting in high-dimensional space are best.</a:t>
            </a:r>
          </a:p>
          <a:p>
            <a:pPr>
              <a:lnSpc>
                <a:spcPct val="90000"/>
              </a:lnSpc>
            </a:pPr>
            <a:r>
              <a:rPr lang="en-US" sz="2800"/>
              <a:t>For most text categorization tasks, there are many irrelevant and many relevant features.</a:t>
            </a:r>
          </a:p>
          <a:p>
            <a:pPr lvl="1">
              <a:lnSpc>
                <a:spcPct val="90000"/>
              </a:lnSpc>
            </a:pPr>
            <a:r>
              <a:rPr lang="en-US" sz="2400">
                <a:solidFill>
                  <a:srgbClr val="993300"/>
                </a:solidFill>
              </a:rPr>
              <a:t>Methods that sum evidence from many or all features (e.g. naïve Bayes, KNN, neural-net) tend to work better than ones that try to isolate just a few relevant features (decision-tree or rule induction).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2" name="Text Box 2"/>
          <p:cNvSpPr txBox="1">
            <a:spLocks noChangeArrowheads="1"/>
          </p:cNvSpPr>
          <p:nvPr/>
        </p:nvSpPr>
        <p:spPr bwMode="auto">
          <a:xfrm>
            <a:off x="381000" y="152400"/>
            <a:ext cx="7399338" cy="457200"/>
          </a:xfrm>
          <a:prstGeom prst="rect">
            <a:avLst/>
          </a:prstGeom>
          <a:noFill/>
          <a:ln w="9525">
            <a:noFill/>
            <a:miter lim="800000"/>
            <a:headEnd/>
            <a:tailEnd/>
          </a:ln>
          <a:effectLst/>
        </p:spPr>
        <p:txBody>
          <a:bodyPr wrap="none">
            <a:spAutoFit/>
          </a:bodyPr>
          <a:lstStyle/>
          <a:p>
            <a:pPr eaLnBrk="1" hangingPunct="1"/>
            <a:r>
              <a:rPr lang="en-US" sz="2400" b="0"/>
              <a:t>Uses different biases in predicting Russel’s waiting habbits</a:t>
            </a:r>
          </a:p>
        </p:txBody>
      </p:sp>
      <p:pic>
        <p:nvPicPr>
          <p:cNvPr id="1448963" name="Picture 3"/>
          <p:cNvPicPr>
            <a:picLocks noChangeAspect="1" noChangeArrowheads="1"/>
          </p:cNvPicPr>
          <p:nvPr/>
        </p:nvPicPr>
        <p:blipFill>
          <a:blip r:embed="rId3" cstate="print"/>
          <a:srcRect/>
          <a:stretch>
            <a:fillRect/>
          </a:stretch>
        </p:blipFill>
        <p:spPr bwMode="auto">
          <a:xfrm>
            <a:off x="2743200" y="2895600"/>
            <a:ext cx="2667000" cy="1400175"/>
          </a:xfrm>
          <a:prstGeom prst="rect">
            <a:avLst/>
          </a:prstGeom>
          <a:noFill/>
          <a:ln w="9525">
            <a:noFill/>
            <a:miter lim="800000"/>
            <a:headEnd/>
            <a:tailEnd/>
          </a:ln>
          <a:effectLst/>
        </p:spPr>
      </p:pic>
      <p:sp>
        <p:nvSpPr>
          <p:cNvPr id="1448964" name="Line 4"/>
          <p:cNvSpPr>
            <a:spLocks noChangeShapeType="1"/>
          </p:cNvSpPr>
          <p:nvPr/>
        </p:nvSpPr>
        <p:spPr bwMode="auto">
          <a:xfrm flipV="1">
            <a:off x="5410200" y="1676400"/>
            <a:ext cx="533400" cy="1828800"/>
          </a:xfrm>
          <a:prstGeom prst="line">
            <a:avLst/>
          </a:prstGeom>
          <a:noFill/>
          <a:ln w="57150">
            <a:solidFill>
              <a:schemeClr val="tx1"/>
            </a:solidFill>
            <a:round/>
            <a:headEnd/>
            <a:tailEnd type="triangle" w="med" len="med"/>
          </a:ln>
          <a:effectLst/>
        </p:spPr>
        <p:txBody>
          <a:bodyPr/>
          <a:lstStyle/>
          <a:p>
            <a:endParaRPr lang="en-US"/>
          </a:p>
        </p:txBody>
      </p:sp>
      <p:pic>
        <p:nvPicPr>
          <p:cNvPr id="1448965" name="Picture 5"/>
          <p:cNvPicPr>
            <a:picLocks noChangeAspect="1" noChangeArrowheads="1"/>
          </p:cNvPicPr>
          <p:nvPr/>
        </p:nvPicPr>
        <p:blipFill>
          <a:blip r:embed="rId4" cstate="print"/>
          <a:srcRect/>
          <a:stretch>
            <a:fillRect/>
          </a:stretch>
        </p:blipFill>
        <p:spPr bwMode="auto">
          <a:xfrm>
            <a:off x="6019800" y="1066800"/>
            <a:ext cx="2895600" cy="2130425"/>
          </a:xfrm>
          <a:prstGeom prst="rect">
            <a:avLst/>
          </a:prstGeom>
          <a:noFill/>
          <a:ln w="9525">
            <a:noFill/>
            <a:miter lim="800000"/>
            <a:headEnd/>
            <a:tailEnd/>
          </a:ln>
          <a:effectLst/>
        </p:spPr>
      </p:pic>
      <p:pic>
        <p:nvPicPr>
          <p:cNvPr id="1448966" name="Picture 6"/>
          <p:cNvPicPr>
            <a:picLocks noChangeAspect="1" noChangeArrowheads="1"/>
          </p:cNvPicPr>
          <p:nvPr/>
        </p:nvPicPr>
        <p:blipFill>
          <a:blip r:embed="rId5" cstate="print"/>
          <a:srcRect/>
          <a:stretch>
            <a:fillRect/>
          </a:stretch>
        </p:blipFill>
        <p:spPr bwMode="auto">
          <a:xfrm>
            <a:off x="6096000" y="4876800"/>
            <a:ext cx="2971800" cy="1760538"/>
          </a:xfrm>
          <a:prstGeom prst="rect">
            <a:avLst/>
          </a:prstGeom>
          <a:noFill/>
          <a:ln w="9525">
            <a:noFill/>
            <a:miter lim="800000"/>
            <a:headEnd/>
            <a:tailEnd/>
          </a:ln>
          <a:effectLst/>
        </p:spPr>
      </p:pic>
      <p:sp>
        <p:nvSpPr>
          <p:cNvPr id="1448967" name="Line 7"/>
          <p:cNvSpPr>
            <a:spLocks noChangeShapeType="1"/>
          </p:cNvSpPr>
          <p:nvPr/>
        </p:nvSpPr>
        <p:spPr bwMode="auto">
          <a:xfrm>
            <a:off x="5410200" y="3581400"/>
            <a:ext cx="1066800" cy="1371600"/>
          </a:xfrm>
          <a:prstGeom prst="line">
            <a:avLst/>
          </a:prstGeom>
          <a:noFill/>
          <a:ln w="57150">
            <a:solidFill>
              <a:schemeClr val="tx1"/>
            </a:solidFill>
            <a:round/>
            <a:headEnd/>
            <a:tailEnd type="triangle" w="med" len="med"/>
          </a:ln>
          <a:effectLst/>
        </p:spPr>
        <p:txBody>
          <a:bodyPr/>
          <a:lstStyle/>
          <a:p>
            <a:endParaRPr lang="en-US"/>
          </a:p>
        </p:txBody>
      </p:sp>
      <p:pic>
        <p:nvPicPr>
          <p:cNvPr id="1448968" name="Picture 8"/>
          <p:cNvPicPr>
            <a:picLocks noChangeAspect="1" noChangeArrowheads="1"/>
          </p:cNvPicPr>
          <p:nvPr/>
        </p:nvPicPr>
        <p:blipFill>
          <a:blip r:embed="rId6" cstate="print"/>
          <a:srcRect/>
          <a:stretch>
            <a:fillRect/>
          </a:stretch>
        </p:blipFill>
        <p:spPr bwMode="auto">
          <a:xfrm>
            <a:off x="152400" y="5257800"/>
            <a:ext cx="4624388" cy="1244600"/>
          </a:xfrm>
          <a:prstGeom prst="rect">
            <a:avLst/>
          </a:prstGeom>
          <a:noFill/>
          <a:ln w="9525">
            <a:solidFill>
              <a:srgbClr val="FF0000"/>
            </a:solidFill>
            <a:miter lim="800000"/>
            <a:headEnd/>
            <a:tailEnd/>
          </a:ln>
          <a:effectLst/>
        </p:spPr>
      </p:pic>
      <p:sp>
        <p:nvSpPr>
          <p:cNvPr id="1448969" name="Line 9"/>
          <p:cNvSpPr>
            <a:spLocks noChangeShapeType="1"/>
          </p:cNvSpPr>
          <p:nvPr/>
        </p:nvSpPr>
        <p:spPr bwMode="auto">
          <a:xfrm flipH="1">
            <a:off x="2590800" y="4267200"/>
            <a:ext cx="1066800" cy="990600"/>
          </a:xfrm>
          <a:prstGeom prst="line">
            <a:avLst/>
          </a:prstGeom>
          <a:noFill/>
          <a:ln w="57150">
            <a:solidFill>
              <a:schemeClr val="tx1"/>
            </a:solidFill>
            <a:round/>
            <a:headEnd/>
            <a:tailEnd type="triangle" w="med" len="med"/>
          </a:ln>
          <a:effectLst/>
        </p:spPr>
        <p:txBody>
          <a:bodyPr/>
          <a:lstStyle/>
          <a:p>
            <a:endParaRPr lang="en-US"/>
          </a:p>
        </p:txBody>
      </p:sp>
      <p:sp>
        <p:nvSpPr>
          <p:cNvPr id="1448970" name="Text Box 10"/>
          <p:cNvSpPr txBox="1">
            <a:spLocks noChangeArrowheads="1"/>
          </p:cNvSpPr>
          <p:nvPr/>
        </p:nvSpPr>
        <p:spPr bwMode="auto">
          <a:xfrm>
            <a:off x="3200400" y="4648200"/>
            <a:ext cx="1819275" cy="1155700"/>
          </a:xfrm>
          <a:prstGeom prst="rect">
            <a:avLst/>
          </a:prstGeom>
          <a:solidFill>
            <a:srgbClr val="FFFF99"/>
          </a:solidFill>
          <a:ln w="9525">
            <a:noFill/>
            <a:miter lim="800000"/>
            <a:headEnd/>
            <a:tailEnd/>
          </a:ln>
          <a:effectLst/>
        </p:spPr>
        <p:txBody>
          <a:bodyPr wrap="none">
            <a:spAutoFit/>
          </a:bodyPr>
          <a:lstStyle/>
          <a:p>
            <a:pPr eaLnBrk="1" hangingPunct="1"/>
            <a:r>
              <a:rPr lang="en-US" sz="1400" b="0"/>
              <a:t>Naïve bayes</a:t>
            </a:r>
          </a:p>
          <a:p>
            <a:pPr eaLnBrk="1" hangingPunct="1"/>
            <a:r>
              <a:rPr lang="en-US" sz="1400" b="0"/>
              <a:t>(bayesnet learning)</a:t>
            </a:r>
          </a:p>
          <a:p>
            <a:pPr eaLnBrk="1" hangingPunct="1"/>
            <a:r>
              <a:rPr lang="en-US" sz="1400" b="0"/>
              <a:t>--Examples are used to</a:t>
            </a:r>
          </a:p>
          <a:p>
            <a:pPr eaLnBrk="1" hangingPunct="1"/>
            <a:r>
              <a:rPr lang="en-US" sz="1400" b="0"/>
              <a:t>   --Learn topology</a:t>
            </a:r>
          </a:p>
          <a:p>
            <a:pPr eaLnBrk="1" hangingPunct="1"/>
            <a:r>
              <a:rPr lang="en-US" sz="1400" b="0"/>
              <a:t>   --Learn CPTs</a:t>
            </a:r>
          </a:p>
        </p:txBody>
      </p:sp>
      <p:sp>
        <p:nvSpPr>
          <p:cNvPr id="1448971" name="Text Box 11"/>
          <p:cNvSpPr txBox="1">
            <a:spLocks noChangeArrowheads="1"/>
          </p:cNvSpPr>
          <p:nvPr/>
        </p:nvSpPr>
        <p:spPr bwMode="auto">
          <a:xfrm>
            <a:off x="6477000" y="3810000"/>
            <a:ext cx="1828800" cy="942975"/>
          </a:xfrm>
          <a:prstGeom prst="rect">
            <a:avLst/>
          </a:prstGeom>
          <a:solidFill>
            <a:srgbClr val="FFFF99"/>
          </a:solidFill>
          <a:ln w="9525">
            <a:noFill/>
            <a:miter lim="800000"/>
            <a:headEnd/>
            <a:tailEnd/>
          </a:ln>
          <a:effectLst/>
        </p:spPr>
        <p:txBody>
          <a:bodyPr wrap="none">
            <a:spAutoFit/>
          </a:bodyPr>
          <a:lstStyle/>
          <a:p>
            <a:pPr eaLnBrk="1" hangingPunct="1"/>
            <a:r>
              <a:rPr lang="en-US" sz="1400" b="0"/>
              <a:t>Neural Nets</a:t>
            </a:r>
          </a:p>
          <a:p>
            <a:pPr eaLnBrk="1" hangingPunct="1"/>
            <a:r>
              <a:rPr lang="en-US" sz="1400" b="0"/>
              <a:t>--Examples are used to</a:t>
            </a:r>
          </a:p>
          <a:p>
            <a:pPr eaLnBrk="1" hangingPunct="1"/>
            <a:r>
              <a:rPr lang="en-US" sz="1400" b="0"/>
              <a:t>   --Learn topology</a:t>
            </a:r>
          </a:p>
          <a:p>
            <a:pPr eaLnBrk="1" hangingPunct="1"/>
            <a:r>
              <a:rPr lang="en-US" sz="1400" b="0"/>
              <a:t>   --Learn edge weights</a:t>
            </a:r>
          </a:p>
        </p:txBody>
      </p:sp>
      <p:sp>
        <p:nvSpPr>
          <p:cNvPr id="1448972" name="Text Box 12"/>
          <p:cNvSpPr txBox="1">
            <a:spLocks noChangeArrowheads="1"/>
          </p:cNvSpPr>
          <p:nvPr/>
        </p:nvSpPr>
        <p:spPr bwMode="auto">
          <a:xfrm>
            <a:off x="4419600" y="685800"/>
            <a:ext cx="1819275" cy="942975"/>
          </a:xfrm>
          <a:prstGeom prst="rect">
            <a:avLst/>
          </a:prstGeom>
          <a:solidFill>
            <a:srgbClr val="FFFF99"/>
          </a:solidFill>
          <a:ln w="9525">
            <a:noFill/>
            <a:miter lim="800000"/>
            <a:headEnd/>
            <a:tailEnd/>
          </a:ln>
          <a:effectLst/>
        </p:spPr>
        <p:txBody>
          <a:bodyPr wrap="none">
            <a:spAutoFit/>
          </a:bodyPr>
          <a:lstStyle/>
          <a:p>
            <a:pPr eaLnBrk="1" hangingPunct="1"/>
            <a:r>
              <a:rPr lang="en-US" sz="1400" b="0"/>
              <a:t>Decision Trees</a:t>
            </a:r>
          </a:p>
          <a:p>
            <a:pPr eaLnBrk="1" hangingPunct="1"/>
            <a:r>
              <a:rPr lang="en-US" sz="1400" b="0"/>
              <a:t>--Examples are used to</a:t>
            </a:r>
          </a:p>
          <a:p>
            <a:pPr eaLnBrk="1" hangingPunct="1"/>
            <a:r>
              <a:rPr lang="en-US" sz="1400" b="0"/>
              <a:t>   --Learn topology</a:t>
            </a:r>
          </a:p>
          <a:p>
            <a:pPr eaLnBrk="1" hangingPunct="1"/>
            <a:r>
              <a:rPr lang="en-US" sz="1400" b="0"/>
              <a:t>   --Order of questions</a:t>
            </a:r>
          </a:p>
        </p:txBody>
      </p:sp>
      <p:sp>
        <p:nvSpPr>
          <p:cNvPr id="1448973" name="Text Box 13"/>
          <p:cNvSpPr txBox="1">
            <a:spLocks noChangeArrowheads="1"/>
          </p:cNvSpPr>
          <p:nvPr/>
        </p:nvSpPr>
        <p:spPr bwMode="auto">
          <a:xfrm>
            <a:off x="152400" y="1371600"/>
            <a:ext cx="2414588" cy="1165225"/>
          </a:xfrm>
          <a:prstGeom prst="rect">
            <a:avLst/>
          </a:prstGeom>
          <a:noFill/>
          <a:ln w="9525">
            <a:solidFill>
              <a:srgbClr val="FF0000"/>
            </a:solidFill>
            <a:miter lim="800000"/>
            <a:headEnd/>
            <a:tailEnd/>
          </a:ln>
          <a:effectLst/>
        </p:spPr>
        <p:txBody>
          <a:bodyPr wrap="none">
            <a:spAutoFit/>
          </a:bodyPr>
          <a:lstStyle/>
          <a:p>
            <a:pPr eaLnBrk="1" hangingPunct="1"/>
            <a:r>
              <a:rPr lang="en-US" sz="1400" b="0"/>
              <a:t>If patrons=full and day=Friday</a:t>
            </a:r>
          </a:p>
          <a:p>
            <a:pPr eaLnBrk="1" hangingPunct="1"/>
            <a:r>
              <a:rPr lang="en-US" sz="1400" b="0"/>
              <a:t>   then wait (0.3/0.7)</a:t>
            </a:r>
          </a:p>
          <a:p>
            <a:pPr eaLnBrk="1" hangingPunct="1"/>
            <a:r>
              <a:rPr lang="en-US" sz="1400" b="0"/>
              <a:t>If wait&gt;60 and Reservation=no</a:t>
            </a:r>
          </a:p>
          <a:p>
            <a:pPr eaLnBrk="1" hangingPunct="1"/>
            <a:r>
              <a:rPr lang="en-US" sz="1400" b="0"/>
              <a:t>   then wait (0.4/0.9)</a:t>
            </a:r>
          </a:p>
          <a:p>
            <a:pPr eaLnBrk="1" hangingPunct="1"/>
            <a:endParaRPr lang="en-US" sz="1400" b="0"/>
          </a:p>
        </p:txBody>
      </p:sp>
      <p:sp>
        <p:nvSpPr>
          <p:cNvPr id="1448974" name="Text Box 14"/>
          <p:cNvSpPr txBox="1">
            <a:spLocks noChangeArrowheads="1"/>
          </p:cNvSpPr>
          <p:nvPr/>
        </p:nvSpPr>
        <p:spPr bwMode="auto">
          <a:xfrm>
            <a:off x="304800" y="2590800"/>
            <a:ext cx="2305050" cy="1155700"/>
          </a:xfrm>
          <a:prstGeom prst="rect">
            <a:avLst/>
          </a:prstGeom>
          <a:solidFill>
            <a:srgbClr val="FFFF99"/>
          </a:solidFill>
          <a:ln w="9525">
            <a:noFill/>
            <a:miter lim="800000"/>
            <a:headEnd/>
            <a:tailEnd/>
          </a:ln>
          <a:effectLst/>
        </p:spPr>
        <p:txBody>
          <a:bodyPr wrap="none">
            <a:spAutoFit/>
          </a:bodyPr>
          <a:lstStyle/>
          <a:p>
            <a:pPr eaLnBrk="1" hangingPunct="1"/>
            <a:r>
              <a:rPr lang="en-US" sz="1400" b="0"/>
              <a:t>Association rules</a:t>
            </a:r>
          </a:p>
          <a:p>
            <a:pPr eaLnBrk="1" hangingPunct="1"/>
            <a:r>
              <a:rPr lang="en-US" sz="1400" b="0"/>
              <a:t>--Examples are used to</a:t>
            </a:r>
          </a:p>
          <a:p>
            <a:pPr eaLnBrk="1" hangingPunct="1"/>
            <a:r>
              <a:rPr lang="en-US" sz="1400" b="0"/>
              <a:t>   --Learn support and</a:t>
            </a:r>
          </a:p>
          <a:p>
            <a:pPr eaLnBrk="1" hangingPunct="1"/>
            <a:r>
              <a:rPr lang="en-US" sz="1400" b="0"/>
              <a:t>      confidence of association </a:t>
            </a:r>
          </a:p>
          <a:p>
            <a:pPr eaLnBrk="1" hangingPunct="1"/>
            <a:r>
              <a:rPr lang="en-US" sz="1400" b="0"/>
              <a:t>      rules</a:t>
            </a:r>
          </a:p>
        </p:txBody>
      </p:sp>
      <p:sp>
        <p:nvSpPr>
          <p:cNvPr id="1448975" name="Line 15"/>
          <p:cNvSpPr>
            <a:spLocks noChangeShapeType="1"/>
          </p:cNvSpPr>
          <p:nvPr/>
        </p:nvSpPr>
        <p:spPr bwMode="auto">
          <a:xfrm flipH="1" flipV="1">
            <a:off x="2590800" y="2133600"/>
            <a:ext cx="1066800" cy="762000"/>
          </a:xfrm>
          <a:prstGeom prst="line">
            <a:avLst/>
          </a:prstGeom>
          <a:noFill/>
          <a:ln w="57150">
            <a:solidFill>
              <a:schemeClr val="tx1"/>
            </a:solidFill>
            <a:round/>
            <a:headEnd/>
            <a:tailEnd type="triangle" w="med" len="med"/>
          </a:ln>
          <a:effectLst/>
        </p:spPr>
        <p:txBody>
          <a:bodyPr/>
          <a:lstStyle/>
          <a:p>
            <a:endParaRPr lang="en-US"/>
          </a:p>
        </p:txBody>
      </p:sp>
      <p:grpSp>
        <p:nvGrpSpPr>
          <p:cNvPr id="2" name="Group 21"/>
          <p:cNvGrpSpPr>
            <a:grpSpLocks/>
          </p:cNvGrpSpPr>
          <p:nvPr/>
        </p:nvGrpSpPr>
        <p:grpSpPr bwMode="auto">
          <a:xfrm>
            <a:off x="0" y="3962400"/>
            <a:ext cx="5638800" cy="3048000"/>
            <a:chOff x="0" y="2496"/>
            <a:chExt cx="3552" cy="1920"/>
          </a:xfrm>
        </p:grpSpPr>
        <p:sp>
          <p:nvSpPr>
            <p:cNvPr id="1448977" name="Oval 17"/>
            <p:cNvSpPr>
              <a:spLocks noChangeArrowheads="1"/>
            </p:cNvSpPr>
            <p:nvPr/>
          </p:nvSpPr>
          <p:spPr bwMode="auto">
            <a:xfrm>
              <a:off x="0" y="2688"/>
              <a:ext cx="3552" cy="1728"/>
            </a:xfrm>
            <a:prstGeom prst="ellipse">
              <a:avLst/>
            </a:prstGeom>
            <a:noFill/>
            <a:ln w="57150">
              <a:solidFill>
                <a:srgbClr val="FF0000"/>
              </a:solidFill>
              <a:round/>
              <a:headEnd/>
              <a:tailEnd/>
            </a:ln>
            <a:effectLst/>
          </p:spPr>
          <p:txBody>
            <a:bodyPr wrap="none" anchor="ctr"/>
            <a:lstStyle/>
            <a:p>
              <a:endParaRPr lang="en-US"/>
            </a:p>
          </p:txBody>
        </p:sp>
        <p:pic>
          <p:nvPicPr>
            <p:cNvPr id="1448980" name="Picture 20" descr="nbc">
              <a:hlinkClick r:id="rId7"/>
            </p:cNvPr>
            <p:cNvPicPr>
              <a:picLocks noChangeAspect="1" noChangeArrowheads="1"/>
            </p:cNvPicPr>
            <p:nvPr/>
          </p:nvPicPr>
          <p:blipFill>
            <a:blip r:embed="rId8" cstate="print"/>
            <a:srcRect/>
            <a:stretch>
              <a:fillRect/>
            </a:stretch>
          </p:blipFill>
          <p:spPr bwMode="auto">
            <a:xfrm>
              <a:off x="96" y="2496"/>
              <a:ext cx="978" cy="699"/>
            </a:xfrm>
            <a:prstGeom prst="rect">
              <a:avLst/>
            </a:prstGeom>
            <a:noFill/>
          </p:spPr>
        </p:pic>
      </p:grpSp>
      <p:sp>
        <p:nvSpPr>
          <p:cNvPr id="1448982" name="Line 22"/>
          <p:cNvSpPr>
            <a:spLocks noChangeShapeType="1"/>
          </p:cNvSpPr>
          <p:nvPr/>
        </p:nvSpPr>
        <p:spPr bwMode="auto">
          <a:xfrm>
            <a:off x="5562600" y="3581400"/>
            <a:ext cx="1981200" cy="0"/>
          </a:xfrm>
          <a:prstGeom prst="line">
            <a:avLst/>
          </a:prstGeom>
          <a:noFill/>
          <a:ln w="57150">
            <a:solidFill>
              <a:schemeClr val="tx1"/>
            </a:solidFill>
            <a:round/>
            <a:headEnd/>
            <a:tailEnd type="triangle" w="med" len="med"/>
          </a:ln>
          <a:effectLst/>
        </p:spPr>
        <p:txBody>
          <a:bodyPr/>
          <a:lstStyle/>
          <a:p>
            <a:endParaRPr lang="en-US"/>
          </a:p>
        </p:txBody>
      </p:sp>
      <p:sp>
        <p:nvSpPr>
          <p:cNvPr id="1448983" name="Text Box 23"/>
          <p:cNvSpPr txBox="1">
            <a:spLocks noChangeArrowheads="1"/>
          </p:cNvSpPr>
          <p:nvPr/>
        </p:nvSpPr>
        <p:spPr bwMode="auto">
          <a:xfrm>
            <a:off x="7604125" y="3367088"/>
            <a:ext cx="847725" cy="396875"/>
          </a:xfrm>
          <a:prstGeom prst="rect">
            <a:avLst/>
          </a:prstGeom>
          <a:noFill/>
          <a:ln w="9525">
            <a:noFill/>
            <a:miter lim="800000"/>
            <a:headEnd/>
            <a:tailEnd/>
          </a:ln>
          <a:effectLst/>
        </p:spPr>
        <p:txBody>
          <a:bodyPr wrap="none">
            <a:spAutoFit/>
          </a:bodyPr>
          <a:lstStyle/>
          <a:p>
            <a:r>
              <a:rPr lang="en-US"/>
              <a:t>SVMs</a:t>
            </a:r>
          </a:p>
        </p:txBody>
      </p:sp>
      <p:sp>
        <p:nvSpPr>
          <p:cNvPr id="1448984" name="Line 24"/>
          <p:cNvSpPr>
            <a:spLocks noChangeShapeType="1"/>
          </p:cNvSpPr>
          <p:nvPr/>
        </p:nvSpPr>
        <p:spPr bwMode="auto">
          <a:xfrm flipH="1" flipV="1">
            <a:off x="3429000" y="1905000"/>
            <a:ext cx="762000" cy="990600"/>
          </a:xfrm>
          <a:prstGeom prst="line">
            <a:avLst/>
          </a:prstGeom>
          <a:noFill/>
          <a:ln w="57150">
            <a:solidFill>
              <a:schemeClr val="tx1"/>
            </a:solidFill>
            <a:round/>
            <a:headEnd/>
            <a:tailEnd type="triangle" w="med" len="med"/>
          </a:ln>
          <a:effectLst/>
        </p:spPr>
        <p:txBody>
          <a:bodyPr/>
          <a:lstStyle/>
          <a:p>
            <a:endParaRPr lang="en-US"/>
          </a:p>
        </p:txBody>
      </p:sp>
      <p:sp>
        <p:nvSpPr>
          <p:cNvPr id="1448985" name="Text Box 25"/>
          <p:cNvSpPr txBox="1">
            <a:spLocks noChangeArrowheads="1"/>
          </p:cNvSpPr>
          <p:nvPr/>
        </p:nvSpPr>
        <p:spPr bwMode="auto">
          <a:xfrm>
            <a:off x="2971800" y="1219200"/>
            <a:ext cx="1317625" cy="701675"/>
          </a:xfrm>
          <a:prstGeom prst="rect">
            <a:avLst/>
          </a:prstGeom>
          <a:noFill/>
          <a:ln w="9525">
            <a:noFill/>
            <a:miter lim="800000"/>
            <a:headEnd/>
            <a:tailEnd/>
          </a:ln>
          <a:effectLst/>
        </p:spPr>
        <p:txBody>
          <a:bodyPr wrap="none">
            <a:spAutoFit/>
          </a:bodyPr>
          <a:lstStyle/>
          <a:p>
            <a:r>
              <a:rPr lang="en-US"/>
              <a:t>K-nearest </a:t>
            </a:r>
          </a:p>
          <a:p>
            <a:r>
              <a:rPr lang="en-US"/>
              <a:t>neighbors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p:cNvSpPr>
            <a:spLocks noChangeArrowheads="1"/>
          </p:cNvSpPr>
          <p:nvPr/>
        </p:nvSpPr>
        <p:spPr bwMode="auto">
          <a:xfrm>
            <a:off x="152400" y="-152400"/>
            <a:ext cx="7315200" cy="1143000"/>
          </a:xfrm>
          <a:prstGeom prst="rect">
            <a:avLst/>
          </a:prstGeom>
          <a:noFill/>
          <a:ln w="9525">
            <a:noFill/>
            <a:miter lim="800000"/>
            <a:headEnd/>
            <a:tailEnd/>
          </a:ln>
        </p:spPr>
        <p:txBody>
          <a:bodyPr anchor="ctr"/>
          <a:lstStyle/>
          <a:p>
            <a:pPr algn="ctr"/>
            <a:r>
              <a:rPr lang="en-US" sz="3400" b="0">
                <a:solidFill>
                  <a:schemeClr val="tx2"/>
                </a:solidFill>
              </a:rPr>
              <a:t>Naïve Bayesian Classification</a:t>
            </a:r>
            <a:endParaRPr lang="en-US" sz="4400" b="0">
              <a:solidFill>
                <a:schemeClr val="tx2"/>
              </a:solidFill>
            </a:endParaRPr>
          </a:p>
        </p:txBody>
      </p:sp>
      <p:sp>
        <p:nvSpPr>
          <p:cNvPr id="1456131" name="Rectangle 3"/>
          <p:cNvSpPr>
            <a:spLocks noChangeArrowheads="1"/>
          </p:cNvSpPr>
          <p:nvPr/>
        </p:nvSpPr>
        <p:spPr bwMode="auto">
          <a:xfrm>
            <a:off x="762000" y="838200"/>
            <a:ext cx="8077200" cy="4343400"/>
          </a:xfrm>
          <a:prstGeom prst="rect">
            <a:avLst/>
          </a:prstGeom>
          <a:noFill/>
          <a:ln w="9525">
            <a:noFill/>
            <a:miter lim="800000"/>
            <a:headEnd/>
            <a:tailEnd/>
          </a:ln>
          <a:effectLst/>
        </p:spPr>
        <p:txBody>
          <a:bodyPr/>
          <a:lstStyle/>
          <a:p>
            <a:pPr marL="342900" indent="-342900">
              <a:spcBef>
                <a:spcPct val="20000"/>
              </a:spcBef>
              <a:buFontTx/>
              <a:buChar char="•"/>
            </a:pPr>
            <a:r>
              <a:rPr lang="en-US" sz="2400" b="0">
                <a:latin typeface="Helvetica"/>
              </a:rPr>
              <a:t>Problem: Classify a given example </a:t>
            </a:r>
            <a:r>
              <a:rPr lang="en-US" sz="2400" b="0">
                <a:solidFill>
                  <a:srgbClr val="0000CC"/>
                </a:solidFill>
                <a:latin typeface="Helvetica"/>
              </a:rPr>
              <a:t>E</a:t>
            </a:r>
            <a:r>
              <a:rPr lang="en-US" sz="2400" b="0">
                <a:latin typeface="Helvetica"/>
              </a:rPr>
              <a:t> into one of the classes among [</a:t>
            </a:r>
            <a:r>
              <a:rPr lang="en-US" sz="2400" b="0" i="1">
                <a:solidFill>
                  <a:srgbClr val="0000CC"/>
                </a:solidFill>
                <a:latin typeface="Helvetica"/>
              </a:rPr>
              <a:t>C</a:t>
            </a:r>
            <a:r>
              <a:rPr lang="en-US" sz="2400" b="0" i="1" baseline="-25000">
                <a:solidFill>
                  <a:srgbClr val="0000CC"/>
                </a:solidFill>
                <a:latin typeface="Helvetica"/>
              </a:rPr>
              <a:t>1</a:t>
            </a:r>
            <a:r>
              <a:rPr lang="en-US" sz="2400" b="0" i="1">
                <a:solidFill>
                  <a:srgbClr val="0000CC"/>
                </a:solidFill>
                <a:latin typeface="Helvetica"/>
              </a:rPr>
              <a:t>, C</a:t>
            </a:r>
            <a:r>
              <a:rPr lang="en-US" sz="2400" b="0" i="1" baseline="-25000">
                <a:solidFill>
                  <a:srgbClr val="0000CC"/>
                </a:solidFill>
                <a:latin typeface="Helvetica"/>
              </a:rPr>
              <a:t>2</a:t>
            </a:r>
            <a:r>
              <a:rPr lang="en-US" sz="2400" b="0" i="1">
                <a:solidFill>
                  <a:srgbClr val="0000CC"/>
                </a:solidFill>
                <a:latin typeface="Helvetica"/>
              </a:rPr>
              <a:t> ,…, C</a:t>
            </a:r>
            <a:r>
              <a:rPr lang="en-US" sz="2400" b="0" i="1" baseline="-25000">
                <a:solidFill>
                  <a:srgbClr val="0000CC"/>
                </a:solidFill>
                <a:latin typeface="Helvetica"/>
              </a:rPr>
              <a:t>n</a:t>
            </a:r>
            <a:r>
              <a:rPr lang="en-US" sz="2400" b="0">
                <a:latin typeface="Helvetica"/>
              </a:rPr>
              <a:t>]</a:t>
            </a:r>
            <a:endParaRPr lang="en-US" sz="2400" b="0" i="1">
              <a:latin typeface="Helvetica"/>
            </a:endParaRPr>
          </a:p>
          <a:p>
            <a:pPr marL="742950" lvl="1" indent="-285750">
              <a:spcBef>
                <a:spcPct val="20000"/>
              </a:spcBef>
              <a:buFontTx/>
              <a:buChar char="–"/>
            </a:pPr>
            <a:r>
              <a:rPr lang="en-US" sz="2100" b="0">
                <a:solidFill>
                  <a:srgbClr val="0000CC"/>
                </a:solidFill>
                <a:latin typeface="Helvetica"/>
              </a:rPr>
              <a:t>E </a:t>
            </a:r>
            <a:r>
              <a:rPr lang="en-US" sz="2100" b="0">
                <a:latin typeface="Helvetica"/>
              </a:rPr>
              <a:t>has </a:t>
            </a:r>
            <a:r>
              <a:rPr lang="en-US" sz="2100" b="0" i="1">
                <a:solidFill>
                  <a:srgbClr val="FF0000"/>
                </a:solidFill>
                <a:latin typeface="Helvetica"/>
              </a:rPr>
              <a:t>k</a:t>
            </a:r>
            <a:r>
              <a:rPr lang="en-US" sz="2100" b="0">
                <a:latin typeface="Helvetica"/>
              </a:rPr>
              <a:t> attributes </a:t>
            </a:r>
            <a:r>
              <a:rPr lang="en-US" sz="2100" b="0" i="1">
                <a:solidFill>
                  <a:srgbClr val="0000CC"/>
                </a:solidFill>
                <a:latin typeface="Helvetica"/>
              </a:rPr>
              <a:t>A</a:t>
            </a:r>
            <a:r>
              <a:rPr lang="en-US" sz="2100" b="0" i="1" baseline="-25000">
                <a:solidFill>
                  <a:srgbClr val="0000CC"/>
                </a:solidFill>
                <a:latin typeface="Helvetica"/>
              </a:rPr>
              <a:t>1</a:t>
            </a:r>
            <a:r>
              <a:rPr lang="en-US" sz="2100" b="0" i="1">
                <a:solidFill>
                  <a:srgbClr val="0000CC"/>
                </a:solidFill>
                <a:latin typeface="Helvetica"/>
              </a:rPr>
              <a:t>, A</a:t>
            </a:r>
            <a:r>
              <a:rPr lang="en-US" sz="2100" b="0" i="1" baseline="-25000">
                <a:solidFill>
                  <a:srgbClr val="0000CC"/>
                </a:solidFill>
                <a:latin typeface="Helvetica"/>
              </a:rPr>
              <a:t>2</a:t>
            </a:r>
            <a:r>
              <a:rPr lang="en-US" sz="2100" b="0" i="1">
                <a:solidFill>
                  <a:srgbClr val="0000CC"/>
                </a:solidFill>
                <a:latin typeface="Helvetica"/>
              </a:rPr>
              <a:t> ,…, A</a:t>
            </a:r>
            <a:r>
              <a:rPr lang="en-US" sz="2100" b="0" i="1" baseline="-25000">
                <a:solidFill>
                  <a:srgbClr val="0000CC"/>
                </a:solidFill>
                <a:latin typeface="Helvetica"/>
              </a:rPr>
              <a:t>k </a:t>
            </a:r>
            <a:r>
              <a:rPr lang="en-US" sz="2100" b="0">
                <a:latin typeface="Helvetica"/>
              </a:rPr>
              <a:t>and each</a:t>
            </a:r>
            <a:r>
              <a:rPr lang="en-US" sz="2100" b="0">
                <a:solidFill>
                  <a:srgbClr val="0000CC"/>
                </a:solidFill>
                <a:latin typeface="Helvetica"/>
              </a:rPr>
              <a:t> A</a:t>
            </a:r>
            <a:r>
              <a:rPr lang="en-US" sz="2100" b="0" baseline="-25000">
                <a:solidFill>
                  <a:srgbClr val="0000CC"/>
                </a:solidFill>
                <a:latin typeface="Helvetica"/>
              </a:rPr>
              <a:t>i</a:t>
            </a:r>
            <a:r>
              <a:rPr lang="en-US" sz="2100" b="0">
                <a:solidFill>
                  <a:srgbClr val="0000CC"/>
                </a:solidFill>
                <a:latin typeface="Helvetica"/>
              </a:rPr>
              <a:t> </a:t>
            </a:r>
            <a:r>
              <a:rPr lang="en-US" sz="2100" b="0">
                <a:latin typeface="Helvetica"/>
              </a:rPr>
              <a:t>can take</a:t>
            </a:r>
            <a:r>
              <a:rPr lang="en-US" sz="2100" b="0">
                <a:solidFill>
                  <a:srgbClr val="0000CC"/>
                </a:solidFill>
                <a:latin typeface="Helvetica"/>
              </a:rPr>
              <a:t> </a:t>
            </a:r>
            <a:r>
              <a:rPr lang="en-US" sz="2100" b="0">
                <a:solidFill>
                  <a:srgbClr val="FF0000"/>
                </a:solidFill>
                <a:latin typeface="Helvetica"/>
              </a:rPr>
              <a:t>d</a:t>
            </a:r>
            <a:r>
              <a:rPr lang="en-US" sz="2100" b="0">
                <a:solidFill>
                  <a:srgbClr val="0000CC"/>
                </a:solidFill>
                <a:latin typeface="Helvetica"/>
              </a:rPr>
              <a:t> </a:t>
            </a:r>
            <a:r>
              <a:rPr lang="en-US" sz="2100" b="0">
                <a:latin typeface="Helvetica"/>
              </a:rPr>
              <a:t>different values</a:t>
            </a:r>
            <a:r>
              <a:rPr lang="en-US" sz="2100" b="0">
                <a:solidFill>
                  <a:srgbClr val="0000CC"/>
                </a:solidFill>
                <a:latin typeface="Helvetica"/>
              </a:rPr>
              <a:t> </a:t>
            </a:r>
            <a:endParaRPr lang="en-US" sz="2100" b="0" i="1">
              <a:solidFill>
                <a:srgbClr val="0000CC"/>
              </a:solidFill>
              <a:latin typeface="Helvetica"/>
            </a:endParaRPr>
          </a:p>
          <a:p>
            <a:pPr marL="342900" indent="-342900">
              <a:spcBef>
                <a:spcPct val="20000"/>
              </a:spcBef>
              <a:buFontTx/>
              <a:buChar char="•"/>
            </a:pPr>
            <a:r>
              <a:rPr lang="en-US" sz="2400" b="0">
                <a:latin typeface="Helvetica"/>
              </a:rPr>
              <a:t>Bayes Classification: Assign </a:t>
            </a:r>
            <a:r>
              <a:rPr lang="en-US" sz="2400" b="0">
                <a:solidFill>
                  <a:srgbClr val="0000CC"/>
                </a:solidFill>
                <a:latin typeface="Helvetica"/>
              </a:rPr>
              <a:t>E </a:t>
            </a:r>
            <a:r>
              <a:rPr lang="en-US" sz="2400" b="0">
                <a:latin typeface="Helvetica"/>
              </a:rPr>
              <a:t>to class </a:t>
            </a:r>
            <a:r>
              <a:rPr lang="en-US" sz="2400" b="0">
                <a:solidFill>
                  <a:srgbClr val="0000CC"/>
                </a:solidFill>
                <a:latin typeface="Helvetica"/>
              </a:rPr>
              <a:t>C</a:t>
            </a:r>
            <a:r>
              <a:rPr lang="en-US" sz="2400" b="0" baseline="-25000">
                <a:solidFill>
                  <a:srgbClr val="0000CC"/>
                </a:solidFill>
                <a:latin typeface="Helvetica"/>
              </a:rPr>
              <a:t>i</a:t>
            </a:r>
            <a:r>
              <a:rPr lang="en-US" sz="2400" b="0">
                <a:solidFill>
                  <a:srgbClr val="0000CC"/>
                </a:solidFill>
                <a:latin typeface="Helvetica"/>
              </a:rPr>
              <a:t> </a:t>
            </a:r>
            <a:r>
              <a:rPr lang="en-US" sz="2400" b="0">
                <a:latin typeface="Helvetica"/>
              </a:rPr>
              <a:t> that maximizes </a:t>
            </a:r>
            <a:r>
              <a:rPr lang="en-US" sz="2400" b="0">
                <a:solidFill>
                  <a:srgbClr val="0000CC"/>
                </a:solidFill>
                <a:latin typeface="Helvetica"/>
              </a:rPr>
              <a:t>P(C</a:t>
            </a:r>
            <a:r>
              <a:rPr lang="en-US" sz="2400" b="0" baseline="-25000">
                <a:solidFill>
                  <a:srgbClr val="0000CC"/>
                </a:solidFill>
                <a:latin typeface="Helvetica"/>
              </a:rPr>
              <a:t>i</a:t>
            </a:r>
            <a:r>
              <a:rPr lang="en-US" sz="2400" b="0">
                <a:solidFill>
                  <a:srgbClr val="0000CC"/>
                </a:solidFill>
                <a:latin typeface="Helvetica"/>
              </a:rPr>
              <a:t> | E)</a:t>
            </a:r>
          </a:p>
          <a:p>
            <a:pPr marL="742950" lvl="1" indent="-285750">
              <a:spcBef>
                <a:spcPct val="20000"/>
              </a:spcBef>
            </a:pPr>
            <a:r>
              <a:rPr lang="en-US" sz="2200" b="0">
                <a:latin typeface="Helvetica"/>
              </a:rPr>
              <a:t>	</a:t>
            </a:r>
            <a:r>
              <a:rPr lang="en-US" sz="2200" b="0">
                <a:solidFill>
                  <a:srgbClr val="0000CC"/>
                </a:solidFill>
                <a:latin typeface="Helvetica"/>
              </a:rPr>
              <a:t>P(C</a:t>
            </a:r>
            <a:r>
              <a:rPr lang="en-US" sz="2200" b="0" baseline="-25000">
                <a:solidFill>
                  <a:srgbClr val="0000CC"/>
                </a:solidFill>
                <a:latin typeface="Helvetica"/>
              </a:rPr>
              <a:t>i</a:t>
            </a:r>
            <a:r>
              <a:rPr lang="en-US" sz="2200" b="0">
                <a:solidFill>
                  <a:srgbClr val="0000CC"/>
                </a:solidFill>
                <a:latin typeface="Helvetica"/>
              </a:rPr>
              <a:t>| E) = P(E| C</a:t>
            </a:r>
            <a:r>
              <a:rPr lang="en-US" sz="2200" b="0" baseline="-25000">
                <a:solidFill>
                  <a:srgbClr val="0000CC"/>
                </a:solidFill>
                <a:latin typeface="Helvetica"/>
              </a:rPr>
              <a:t>i</a:t>
            </a:r>
            <a:r>
              <a:rPr lang="en-US" sz="2200" b="0">
                <a:solidFill>
                  <a:srgbClr val="0000CC"/>
                </a:solidFill>
                <a:latin typeface="Helvetica"/>
              </a:rPr>
              <a:t>) P(C</a:t>
            </a:r>
            <a:r>
              <a:rPr lang="en-US" sz="2200" b="0" baseline="-25000">
                <a:solidFill>
                  <a:srgbClr val="0000CC"/>
                </a:solidFill>
                <a:latin typeface="Helvetica"/>
              </a:rPr>
              <a:t>i</a:t>
            </a:r>
            <a:r>
              <a:rPr lang="en-US" sz="2200" b="0">
                <a:solidFill>
                  <a:srgbClr val="0000CC"/>
                </a:solidFill>
                <a:latin typeface="Helvetica"/>
              </a:rPr>
              <a:t>) / P(E)</a:t>
            </a:r>
          </a:p>
          <a:p>
            <a:pPr marL="1143000" lvl="2" indent="-228600">
              <a:spcBef>
                <a:spcPct val="20000"/>
              </a:spcBef>
              <a:buFontTx/>
              <a:buChar char="•"/>
            </a:pPr>
            <a:r>
              <a:rPr lang="en-US" sz="1800" b="0">
                <a:latin typeface="Helvetica"/>
              </a:rPr>
              <a:t>P(C</a:t>
            </a:r>
            <a:r>
              <a:rPr lang="en-US" sz="1800" b="0" baseline="-25000">
                <a:latin typeface="Helvetica"/>
              </a:rPr>
              <a:t>i</a:t>
            </a:r>
            <a:r>
              <a:rPr lang="en-US" sz="1800" b="0">
                <a:latin typeface="Helvetica"/>
              </a:rPr>
              <a:t>) and P(E) are </a:t>
            </a:r>
            <a:r>
              <a:rPr lang="en-US" sz="1800" b="0" i="1">
                <a:latin typeface="Helvetica"/>
              </a:rPr>
              <a:t>a priori</a:t>
            </a:r>
            <a:r>
              <a:rPr lang="en-US" sz="1800" b="0">
                <a:latin typeface="Helvetica"/>
              </a:rPr>
              <a:t> knowledge (or can be easily extracted from the set of data)</a:t>
            </a:r>
          </a:p>
          <a:p>
            <a:pPr marL="342900" indent="-342900">
              <a:spcBef>
                <a:spcPct val="20000"/>
              </a:spcBef>
              <a:buFontTx/>
              <a:buChar char="•"/>
            </a:pPr>
            <a:r>
              <a:rPr lang="en-US" sz="2400" b="0">
                <a:latin typeface="Helvetica"/>
              </a:rPr>
              <a:t>Estimating </a:t>
            </a:r>
            <a:r>
              <a:rPr lang="en-US" sz="2400" b="0">
                <a:solidFill>
                  <a:srgbClr val="0000CC"/>
                </a:solidFill>
                <a:latin typeface="Helvetica"/>
              </a:rPr>
              <a:t>P(E|C</a:t>
            </a:r>
            <a:r>
              <a:rPr lang="en-US" sz="2400" b="0" baseline="-25000">
                <a:solidFill>
                  <a:srgbClr val="0000CC"/>
                </a:solidFill>
                <a:latin typeface="Helvetica"/>
              </a:rPr>
              <a:t>i</a:t>
            </a:r>
            <a:r>
              <a:rPr lang="en-US" sz="2400" b="0">
                <a:solidFill>
                  <a:srgbClr val="0000CC"/>
                </a:solidFill>
                <a:latin typeface="Helvetica"/>
              </a:rPr>
              <a:t>)</a:t>
            </a:r>
            <a:r>
              <a:rPr lang="en-US" sz="2400" b="0">
                <a:latin typeface="Helvetica"/>
              </a:rPr>
              <a:t> is harder</a:t>
            </a:r>
          </a:p>
          <a:p>
            <a:pPr marL="742950" lvl="1" indent="-285750">
              <a:spcBef>
                <a:spcPct val="20000"/>
              </a:spcBef>
              <a:buFontTx/>
              <a:buChar char="–"/>
            </a:pPr>
            <a:r>
              <a:rPr lang="en-US" sz="2100" b="0">
                <a:latin typeface="Helvetica"/>
              </a:rPr>
              <a:t>Requires </a:t>
            </a:r>
            <a:r>
              <a:rPr lang="en-US" sz="2100" b="0">
                <a:solidFill>
                  <a:srgbClr val="0000CC"/>
                </a:solidFill>
                <a:latin typeface="Helvetica"/>
              </a:rPr>
              <a:t>P(A</a:t>
            </a:r>
            <a:r>
              <a:rPr lang="en-US" sz="2100" b="0" baseline="-25000">
                <a:solidFill>
                  <a:srgbClr val="0000CC"/>
                </a:solidFill>
                <a:latin typeface="Helvetica"/>
              </a:rPr>
              <a:t>1</a:t>
            </a:r>
            <a:r>
              <a:rPr lang="en-US" sz="2100" b="0">
                <a:solidFill>
                  <a:srgbClr val="0000CC"/>
                </a:solidFill>
                <a:latin typeface="Helvetica"/>
              </a:rPr>
              <a:t>=v</a:t>
            </a:r>
            <a:r>
              <a:rPr lang="en-US" sz="2100" b="0" baseline="-25000">
                <a:solidFill>
                  <a:srgbClr val="0000CC"/>
                </a:solidFill>
                <a:latin typeface="Helvetica"/>
              </a:rPr>
              <a:t>1 </a:t>
            </a:r>
            <a:r>
              <a:rPr lang="en-US" sz="2100" b="0">
                <a:solidFill>
                  <a:srgbClr val="0000CC"/>
                </a:solidFill>
                <a:latin typeface="Helvetica"/>
              </a:rPr>
              <a:t>A</a:t>
            </a:r>
            <a:r>
              <a:rPr lang="en-US" sz="2100" b="0" baseline="-25000">
                <a:solidFill>
                  <a:srgbClr val="0000CC"/>
                </a:solidFill>
                <a:latin typeface="Helvetica"/>
              </a:rPr>
              <a:t>2</a:t>
            </a:r>
            <a:r>
              <a:rPr lang="en-US" sz="2100" b="0">
                <a:solidFill>
                  <a:srgbClr val="0000CC"/>
                </a:solidFill>
                <a:latin typeface="Helvetica"/>
              </a:rPr>
              <a:t>=v</a:t>
            </a:r>
            <a:r>
              <a:rPr lang="en-US" sz="2100" b="0" baseline="-25000">
                <a:solidFill>
                  <a:srgbClr val="0000CC"/>
                </a:solidFill>
                <a:latin typeface="Helvetica"/>
              </a:rPr>
              <a:t>2</a:t>
            </a:r>
            <a:r>
              <a:rPr lang="en-US" sz="2100" b="0">
                <a:solidFill>
                  <a:srgbClr val="0000CC"/>
                </a:solidFill>
                <a:latin typeface="Helvetica"/>
              </a:rPr>
              <a:t>….A</a:t>
            </a:r>
            <a:r>
              <a:rPr lang="en-US" sz="2100" b="0" baseline="-25000">
                <a:solidFill>
                  <a:srgbClr val="0000CC"/>
                </a:solidFill>
                <a:latin typeface="Helvetica"/>
              </a:rPr>
              <a:t>k</a:t>
            </a:r>
            <a:r>
              <a:rPr lang="en-US" sz="2100" b="0">
                <a:solidFill>
                  <a:srgbClr val="0000CC"/>
                </a:solidFill>
                <a:latin typeface="Helvetica"/>
              </a:rPr>
              <a:t>=v</a:t>
            </a:r>
            <a:r>
              <a:rPr lang="en-US" sz="2100" b="0" baseline="-25000">
                <a:solidFill>
                  <a:srgbClr val="0000CC"/>
                </a:solidFill>
                <a:latin typeface="Helvetica"/>
              </a:rPr>
              <a:t>k</a:t>
            </a:r>
            <a:r>
              <a:rPr lang="en-US" sz="2100" b="0">
                <a:solidFill>
                  <a:srgbClr val="0000CC"/>
                </a:solidFill>
                <a:latin typeface="Helvetica"/>
              </a:rPr>
              <a:t>|C</a:t>
            </a:r>
            <a:r>
              <a:rPr lang="en-US" sz="2100" b="0" baseline="-25000">
                <a:solidFill>
                  <a:srgbClr val="0000CC"/>
                </a:solidFill>
                <a:latin typeface="Helvetica"/>
              </a:rPr>
              <a:t>i</a:t>
            </a:r>
            <a:r>
              <a:rPr lang="en-US" sz="2100" b="0">
                <a:solidFill>
                  <a:srgbClr val="0000CC"/>
                </a:solidFill>
                <a:latin typeface="Helvetica"/>
              </a:rPr>
              <a:t>)</a:t>
            </a:r>
          </a:p>
          <a:p>
            <a:pPr marL="1143000" lvl="2" indent="-228600">
              <a:spcBef>
                <a:spcPct val="20000"/>
              </a:spcBef>
              <a:buFontTx/>
              <a:buChar char="•"/>
            </a:pPr>
            <a:r>
              <a:rPr lang="en-US" sz="1900" b="0">
                <a:latin typeface="Helvetica"/>
              </a:rPr>
              <a:t>Assuming </a:t>
            </a:r>
            <a:r>
              <a:rPr lang="en-US" sz="1900" b="0">
                <a:solidFill>
                  <a:srgbClr val="FF0000"/>
                </a:solidFill>
                <a:latin typeface="Helvetica"/>
              </a:rPr>
              <a:t>d</a:t>
            </a:r>
            <a:r>
              <a:rPr lang="en-US" sz="1900" b="0">
                <a:latin typeface="Helvetica"/>
              </a:rPr>
              <a:t> values per attribute, we will need </a:t>
            </a:r>
            <a:r>
              <a:rPr lang="en-US" sz="1900" b="0">
                <a:solidFill>
                  <a:srgbClr val="FF0000"/>
                </a:solidFill>
                <a:latin typeface="Helvetica"/>
              </a:rPr>
              <a:t>nd</a:t>
            </a:r>
            <a:r>
              <a:rPr lang="en-US" sz="1900" b="0" baseline="30000">
                <a:solidFill>
                  <a:srgbClr val="FF0000"/>
                </a:solidFill>
                <a:latin typeface="Helvetica"/>
              </a:rPr>
              <a:t>k</a:t>
            </a:r>
            <a:r>
              <a:rPr lang="en-US" sz="1900" b="0">
                <a:solidFill>
                  <a:srgbClr val="FF0000"/>
                </a:solidFill>
                <a:latin typeface="Helvetica"/>
              </a:rPr>
              <a:t> </a:t>
            </a:r>
            <a:r>
              <a:rPr lang="en-US" sz="1900" b="0">
                <a:latin typeface="Helvetica"/>
              </a:rPr>
              <a:t>probabilities</a:t>
            </a:r>
          </a:p>
          <a:p>
            <a:pPr marL="342900" indent="-342900">
              <a:spcBef>
                <a:spcPct val="20000"/>
              </a:spcBef>
              <a:buFontTx/>
              <a:buChar char="•"/>
            </a:pPr>
            <a:r>
              <a:rPr lang="en-US" sz="2400" b="0">
                <a:latin typeface="Helvetica"/>
              </a:rPr>
              <a:t>Naïve Bayes Assumption: Assume all attributes are </a:t>
            </a:r>
            <a:r>
              <a:rPr lang="en-US" sz="2400" b="0">
                <a:solidFill>
                  <a:srgbClr val="993300"/>
                </a:solidFill>
                <a:latin typeface="Helvetica"/>
              </a:rPr>
              <a:t>independent</a:t>
            </a:r>
            <a:r>
              <a:rPr lang="en-US" sz="2400" b="0">
                <a:solidFill>
                  <a:srgbClr val="33CC33"/>
                </a:solidFill>
                <a:latin typeface="Helvetica"/>
              </a:rPr>
              <a:t> </a:t>
            </a:r>
            <a:r>
              <a:rPr lang="en-US" sz="2400" b="0">
                <a:latin typeface="Helvetica"/>
              </a:rPr>
              <a:t>  </a:t>
            </a:r>
            <a:r>
              <a:rPr lang="en-US" sz="2400" b="0">
                <a:solidFill>
                  <a:srgbClr val="0000CC"/>
                </a:solidFill>
                <a:latin typeface="Helvetica"/>
              </a:rPr>
              <a:t>P(E| C</a:t>
            </a:r>
            <a:r>
              <a:rPr lang="en-US" sz="2400" b="0" baseline="-25000">
                <a:solidFill>
                  <a:srgbClr val="0000CC"/>
                </a:solidFill>
                <a:latin typeface="Helvetica"/>
              </a:rPr>
              <a:t>i</a:t>
            </a:r>
            <a:r>
              <a:rPr lang="en-US" sz="2400" b="0">
                <a:solidFill>
                  <a:srgbClr val="0000CC"/>
                </a:solidFill>
                <a:latin typeface="Helvetica"/>
              </a:rPr>
              <a:t>) = </a:t>
            </a:r>
            <a:r>
              <a:rPr lang="en-US" sz="2400" b="0">
                <a:solidFill>
                  <a:srgbClr val="0000CC"/>
                </a:solidFill>
                <a:latin typeface="Symbol" pitchFamily="18" charset="2"/>
              </a:rPr>
              <a:t>P </a:t>
            </a:r>
            <a:r>
              <a:rPr lang="en-US" sz="2400" b="0">
                <a:solidFill>
                  <a:srgbClr val="0000CC"/>
                </a:solidFill>
                <a:latin typeface="Helvetica"/>
              </a:rPr>
              <a:t>P(A</a:t>
            </a:r>
            <a:r>
              <a:rPr lang="en-US" sz="2400" b="0" baseline="-25000">
                <a:solidFill>
                  <a:srgbClr val="0000CC"/>
                </a:solidFill>
                <a:latin typeface="Helvetica"/>
              </a:rPr>
              <a:t>i</a:t>
            </a:r>
            <a:r>
              <a:rPr lang="en-US" sz="2400" b="0">
                <a:solidFill>
                  <a:srgbClr val="0000CC"/>
                </a:solidFill>
                <a:latin typeface="Helvetica"/>
              </a:rPr>
              <a:t>=</a:t>
            </a:r>
            <a:r>
              <a:rPr lang="en-US" sz="2400" b="0" i="1">
                <a:solidFill>
                  <a:srgbClr val="0000CC"/>
                </a:solidFill>
                <a:latin typeface="Helvetica"/>
              </a:rPr>
              <a:t>v</a:t>
            </a:r>
            <a:r>
              <a:rPr lang="en-US" sz="2400" b="0" i="1" baseline="-25000">
                <a:solidFill>
                  <a:srgbClr val="0000CC"/>
                </a:solidFill>
                <a:latin typeface="Helvetica"/>
              </a:rPr>
              <a:t>j  </a:t>
            </a:r>
            <a:r>
              <a:rPr lang="en-US" sz="2400" b="0">
                <a:solidFill>
                  <a:srgbClr val="0000CC"/>
                </a:solidFill>
                <a:latin typeface="Helvetica"/>
              </a:rPr>
              <a:t>| C</a:t>
            </a:r>
            <a:r>
              <a:rPr lang="en-US" sz="2400" b="0" baseline="-25000">
                <a:solidFill>
                  <a:srgbClr val="0000CC"/>
                </a:solidFill>
                <a:latin typeface="Helvetica"/>
              </a:rPr>
              <a:t>i </a:t>
            </a:r>
            <a:r>
              <a:rPr lang="en-US" sz="2400" b="0">
                <a:solidFill>
                  <a:srgbClr val="0000CC"/>
                </a:solidFill>
                <a:latin typeface="Helvetica"/>
              </a:rPr>
              <a:t>)</a:t>
            </a:r>
          </a:p>
          <a:p>
            <a:pPr marL="742950" lvl="1" indent="-285750">
              <a:spcBef>
                <a:spcPct val="20000"/>
              </a:spcBef>
              <a:buFontTx/>
              <a:buChar char="–"/>
            </a:pPr>
            <a:r>
              <a:rPr lang="en-US" sz="2100" b="0">
                <a:solidFill>
                  <a:schemeClr val="tx2"/>
                </a:solidFill>
                <a:latin typeface="Helvetica"/>
              </a:rPr>
              <a:t>The assumption is BOGUS, but it seems to WORK (and needs only </a:t>
            </a:r>
            <a:r>
              <a:rPr lang="en-US" sz="2100" b="0">
                <a:solidFill>
                  <a:srgbClr val="FF0000"/>
                </a:solidFill>
                <a:latin typeface="Helvetica"/>
              </a:rPr>
              <a:t>n*d*k</a:t>
            </a:r>
            <a:r>
              <a:rPr lang="en-US" sz="2100" b="0">
                <a:solidFill>
                  <a:schemeClr val="tx2"/>
                </a:solidFill>
                <a:latin typeface="Helvetica"/>
              </a:rPr>
              <a:t> probabilities</a:t>
            </a:r>
          </a:p>
        </p:txBody>
      </p:sp>
      <p:pic>
        <p:nvPicPr>
          <p:cNvPr id="1456136" name="Picture 8" descr="nbc">
            <a:hlinkClick r:id="rId3"/>
          </p:cNvPr>
          <p:cNvPicPr>
            <a:picLocks noChangeAspect="1" noChangeArrowheads="1"/>
          </p:cNvPicPr>
          <p:nvPr/>
        </p:nvPicPr>
        <p:blipFill>
          <a:blip r:embed="rId4" cstate="print"/>
          <a:srcRect/>
          <a:stretch>
            <a:fillRect/>
          </a:stretch>
        </p:blipFill>
        <p:spPr bwMode="auto">
          <a:xfrm>
            <a:off x="8077200" y="0"/>
            <a:ext cx="914400" cy="654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56131">
                                            <p:txEl>
                                              <p:pRg st="0" end="0"/>
                                            </p:txEl>
                                          </p:spTgt>
                                        </p:tgtEl>
                                        <p:attrNameLst>
                                          <p:attrName>style.visibility</p:attrName>
                                        </p:attrNameLst>
                                      </p:cBhvr>
                                      <p:to>
                                        <p:strVal val="visible"/>
                                      </p:to>
                                    </p:set>
                                    <p:anim calcmode="lin" valueType="num">
                                      <p:cBhvr additive="base">
                                        <p:cTn id="7" dur="500" fill="hold"/>
                                        <p:tgtEl>
                                          <p:spTgt spid="1456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56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56131">
                                            <p:txEl>
                                              <p:pRg st="1" end="1"/>
                                            </p:txEl>
                                          </p:spTgt>
                                        </p:tgtEl>
                                        <p:attrNameLst>
                                          <p:attrName>style.visibility</p:attrName>
                                        </p:attrNameLst>
                                      </p:cBhvr>
                                      <p:to>
                                        <p:strVal val="visible"/>
                                      </p:to>
                                    </p:set>
                                    <p:anim calcmode="lin" valueType="num">
                                      <p:cBhvr additive="base">
                                        <p:cTn id="13" dur="500" fill="hold"/>
                                        <p:tgtEl>
                                          <p:spTgt spid="1456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56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56131">
                                            <p:txEl>
                                              <p:pRg st="2" end="2"/>
                                            </p:txEl>
                                          </p:spTgt>
                                        </p:tgtEl>
                                        <p:attrNameLst>
                                          <p:attrName>style.visibility</p:attrName>
                                        </p:attrNameLst>
                                      </p:cBhvr>
                                      <p:to>
                                        <p:strVal val="visible"/>
                                      </p:to>
                                    </p:set>
                                    <p:anim calcmode="lin" valueType="num">
                                      <p:cBhvr additive="base">
                                        <p:cTn id="19" dur="500" fill="hold"/>
                                        <p:tgtEl>
                                          <p:spTgt spid="1456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56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56131">
                                            <p:txEl>
                                              <p:pRg st="3" end="3"/>
                                            </p:txEl>
                                          </p:spTgt>
                                        </p:tgtEl>
                                        <p:attrNameLst>
                                          <p:attrName>style.visibility</p:attrName>
                                        </p:attrNameLst>
                                      </p:cBhvr>
                                      <p:to>
                                        <p:strVal val="visible"/>
                                      </p:to>
                                    </p:set>
                                    <p:anim calcmode="lin" valueType="num">
                                      <p:cBhvr additive="base">
                                        <p:cTn id="25" dur="500" fill="hold"/>
                                        <p:tgtEl>
                                          <p:spTgt spid="1456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56131">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456131">
                                            <p:txEl>
                                              <p:pRg st="4" end="4"/>
                                            </p:txEl>
                                          </p:spTgt>
                                        </p:tgtEl>
                                        <p:attrNameLst>
                                          <p:attrName>style.visibility</p:attrName>
                                        </p:attrNameLst>
                                      </p:cBhvr>
                                      <p:to>
                                        <p:strVal val="visible"/>
                                      </p:to>
                                    </p:set>
                                    <p:anim calcmode="lin" valueType="num">
                                      <p:cBhvr additive="base">
                                        <p:cTn id="29" dur="500" fill="hold"/>
                                        <p:tgtEl>
                                          <p:spTgt spid="145613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4561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56131">
                                            <p:txEl>
                                              <p:pRg st="5" end="5"/>
                                            </p:txEl>
                                          </p:spTgt>
                                        </p:tgtEl>
                                        <p:attrNameLst>
                                          <p:attrName>style.visibility</p:attrName>
                                        </p:attrNameLst>
                                      </p:cBhvr>
                                      <p:to>
                                        <p:strVal val="visible"/>
                                      </p:to>
                                    </p:set>
                                    <p:anim calcmode="lin" valueType="num">
                                      <p:cBhvr additive="base">
                                        <p:cTn id="35" dur="500" fill="hold"/>
                                        <p:tgtEl>
                                          <p:spTgt spid="1456131">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561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456131">
                                            <p:txEl>
                                              <p:pRg st="6" end="6"/>
                                            </p:txEl>
                                          </p:spTgt>
                                        </p:tgtEl>
                                        <p:attrNameLst>
                                          <p:attrName>style.visibility</p:attrName>
                                        </p:attrNameLst>
                                      </p:cBhvr>
                                      <p:to>
                                        <p:strVal val="visible"/>
                                      </p:to>
                                    </p:set>
                                    <p:anim calcmode="lin" valueType="num">
                                      <p:cBhvr additive="base">
                                        <p:cTn id="41" dur="500" fill="hold"/>
                                        <p:tgtEl>
                                          <p:spTgt spid="1456131">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456131">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456131">
                                            <p:txEl>
                                              <p:pRg st="7" end="7"/>
                                            </p:txEl>
                                          </p:spTgt>
                                        </p:tgtEl>
                                        <p:attrNameLst>
                                          <p:attrName>style.visibility</p:attrName>
                                        </p:attrNameLst>
                                      </p:cBhvr>
                                      <p:to>
                                        <p:strVal val="visible"/>
                                      </p:to>
                                    </p:set>
                                    <p:anim calcmode="lin" valueType="num">
                                      <p:cBhvr additive="base">
                                        <p:cTn id="45" dur="500" fill="hold"/>
                                        <p:tgtEl>
                                          <p:spTgt spid="1456131">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45613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456131">
                                            <p:txEl>
                                              <p:pRg st="8" end="8"/>
                                            </p:txEl>
                                          </p:spTgt>
                                        </p:tgtEl>
                                        <p:attrNameLst>
                                          <p:attrName>style.visibility</p:attrName>
                                        </p:attrNameLst>
                                      </p:cBhvr>
                                      <p:to>
                                        <p:strVal val="visible"/>
                                      </p:to>
                                    </p:set>
                                    <p:anim calcmode="lin" valueType="num">
                                      <p:cBhvr additive="base">
                                        <p:cTn id="51" dur="500" fill="hold"/>
                                        <p:tgtEl>
                                          <p:spTgt spid="1456131">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45613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456131">
                                            <p:txEl>
                                              <p:pRg st="9" end="9"/>
                                            </p:txEl>
                                          </p:spTgt>
                                        </p:tgtEl>
                                        <p:attrNameLst>
                                          <p:attrName>style.visibility</p:attrName>
                                        </p:attrNameLst>
                                      </p:cBhvr>
                                      <p:to>
                                        <p:strVal val="visible"/>
                                      </p:to>
                                    </p:set>
                                    <p:anim calcmode="lin" valueType="num">
                                      <p:cBhvr additive="base">
                                        <p:cTn id="57" dur="500" fill="hold"/>
                                        <p:tgtEl>
                                          <p:spTgt spid="1456131">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45613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6131"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Rectangle 2"/>
          <p:cNvSpPr>
            <a:spLocks noGrp="1" noChangeArrowheads="1"/>
          </p:cNvSpPr>
          <p:nvPr>
            <p:ph type="title"/>
          </p:nvPr>
        </p:nvSpPr>
        <p:spPr/>
        <p:txBody>
          <a:bodyPr/>
          <a:lstStyle/>
          <a:p>
            <a:r>
              <a:rPr lang="en-US" sz="4000"/>
              <a:t>NBC in terms of BAYES networks..</a:t>
            </a:r>
          </a:p>
        </p:txBody>
      </p:sp>
      <p:pic>
        <p:nvPicPr>
          <p:cNvPr id="1500167" name="Picture 7"/>
          <p:cNvPicPr>
            <a:picLocks noGrp="1" noChangeAspect="1" noChangeArrowheads="1"/>
          </p:cNvPicPr>
          <p:nvPr>
            <p:ph idx="1"/>
          </p:nvPr>
        </p:nvPicPr>
        <p:blipFill>
          <a:blip r:embed="rId3" cstate="print"/>
          <a:srcRect/>
          <a:stretch>
            <a:fillRect/>
          </a:stretch>
        </p:blipFill>
        <p:spPr>
          <a:xfrm>
            <a:off x="762000" y="2133600"/>
            <a:ext cx="3352800" cy="2189163"/>
          </a:xfrm>
          <a:noFill/>
          <a:ln/>
        </p:spPr>
      </p:pic>
      <p:pic>
        <p:nvPicPr>
          <p:cNvPr id="1500171" name="Picture 11"/>
          <p:cNvPicPr>
            <a:picLocks noChangeAspect="1" noChangeArrowheads="1"/>
          </p:cNvPicPr>
          <p:nvPr/>
        </p:nvPicPr>
        <p:blipFill>
          <a:blip r:embed="rId4" cstate="print"/>
          <a:srcRect/>
          <a:stretch>
            <a:fillRect/>
          </a:stretch>
        </p:blipFill>
        <p:spPr bwMode="auto">
          <a:xfrm>
            <a:off x="5029200" y="2209800"/>
            <a:ext cx="3276600" cy="2184400"/>
          </a:xfrm>
          <a:prstGeom prst="rect">
            <a:avLst/>
          </a:prstGeom>
          <a:noFill/>
          <a:ln w="9525">
            <a:noFill/>
            <a:miter lim="800000"/>
            <a:headEnd/>
            <a:tailEnd/>
          </a:ln>
          <a:effectLst/>
        </p:spPr>
      </p:pic>
      <p:sp>
        <p:nvSpPr>
          <p:cNvPr id="1500172" name="Text Box 12"/>
          <p:cNvSpPr txBox="1">
            <a:spLocks noChangeArrowheads="1"/>
          </p:cNvSpPr>
          <p:nvPr/>
        </p:nvSpPr>
        <p:spPr bwMode="auto">
          <a:xfrm>
            <a:off x="1203325" y="4510088"/>
            <a:ext cx="2025650" cy="396875"/>
          </a:xfrm>
          <a:prstGeom prst="rect">
            <a:avLst/>
          </a:prstGeom>
          <a:noFill/>
          <a:ln w="9525">
            <a:noFill/>
            <a:miter lim="800000"/>
            <a:headEnd/>
            <a:tailEnd/>
          </a:ln>
          <a:effectLst/>
        </p:spPr>
        <p:txBody>
          <a:bodyPr wrap="none">
            <a:spAutoFit/>
          </a:bodyPr>
          <a:lstStyle/>
          <a:p>
            <a:r>
              <a:rPr lang="en-US"/>
              <a:t>NBC assumption</a:t>
            </a:r>
          </a:p>
        </p:txBody>
      </p:sp>
      <p:sp>
        <p:nvSpPr>
          <p:cNvPr id="1500173" name="Text Box 13"/>
          <p:cNvSpPr txBox="1">
            <a:spLocks noChangeArrowheads="1"/>
          </p:cNvSpPr>
          <p:nvPr/>
        </p:nvSpPr>
        <p:spPr bwMode="auto">
          <a:xfrm>
            <a:off x="5257800" y="4648200"/>
            <a:ext cx="3000375" cy="396875"/>
          </a:xfrm>
          <a:prstGeom prst="rect">
            <a:avLst/>
          </a:prstGeom>
          <a:noFill/>
          <a:ln w="9525">
            <a:noFill/>
            <a:miter lim="800000"/>
            <a:headEnd/>
            <a:tailEnd/>
          </a:ln>
          <a:effectLst/>
        </p:spPr>
        <p:txBody>
          <a:bodyPr wrap="none">
            <a:spAutoFit/>
          </a:bodyPr>
          <a:lstStyle/>
          <a:p>
            <a:r>
              <a:rPr lang="en-US"/>
              <a:t>More realistic assumption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2"/>
          <p:cNvSpPr>
            <a:spLocks noGrp="1" noChangeArrowheads="1"/>
          </p:cNvSpPr>
          <p:nvPr>
            <p:ph type="title"/>
          </p:nvPr>
        </p:nvSpPr>
        <p:spPr/>
        <p:txBody>
          <a:bodyPr/>
          <a:lstStyle/>
          <a:p>
            <a:r>
              <a:rPr lang="en-US" sz="4000"/>
              <a:t>Classification Learning (aka supervised learning)</a:t>
            </a:r>
          </a:p>
        </p:txBody>
      </p:sp>
      <p:sp>
        <p:nvSpPr>
          <p:cNvPr id="1539075" name="Rectangle 3"/>
          <p:cNvSpPr>
            <a:spLocks noGrp="1" noChangeArrowheads="1"/>
          </p:cNvSpPr>
          <p:nvPr>
            <p:ph type="body" idx="1"/>
          </p:nvPr>
        </p:nvSpPr>
        <p:spPr>
          <a:xfrm>
            <a:off x="685800" y="1981200"/>
            <a:ext cx="3657600" cy="4114800"/>
          </a:xfrm>
        </p:spPr>
        <p:txBody>
          <a:bodyPr/>
          <a:lstStyle/>
          <a:p>
            <a:pPr>
              <a:lnSpc>
                <a:spcPct val="90000"/>
              </a:lnSpc>
            </a:pPr>
            <a:r>
              <a:rPr lang="en-US" sz="2000" dirty="0"/>
              <a:t>Given </a:t>
            </a:r>
            <a:r>
              <a:rPr lang="en-US" sz="2000" dirty="0" err="1"/>
              <a:t>labelled</a:t>
            </a:r>
            <a:r>
              <a:rPr lang="en-US" sz="2000" dirty="0"/>
              <a:t> examples of a concept (called training examples)</a:t>
            </a:r>
          </a:p>
          <a:p>
            <a:pPr>
              <a:lnSpc>
                <a:spcPct val="90000"/>
              </a:lnSpc>
            </a:pPr>
            <a:r>
              <a:rPr lang="en-US" sz="2000" dirty="0"/>
              <a:t>Learn to predict the class label of new (unseen) examples </a:t>
            </a:r>
          </a:p>
          <a:p>
            <a:pPr lvl="1">
              <a:lnSpc>
                <a:spcPct val="90000"/>
              </a:lnSpc>
            </a:pPr>
            <a:r>
              <a:rPr lang="en-US" sz="2000" dirty="0"/>
              <a:t>E.g. Given examples of </a:t>
            </a:r>
            <a:r>
              <a:rPr lang="en-US" sz="2000" dirty="0" err="1"/>
              <a:t>fradulent</a:t>
            </a:r>
            <a:r>
              <a:rPr lang="en-US" sz="2000" dirty="0"/>
              <a:t> and non-</a:t>
            </a:r>
            <a:r>
              <a:rPr lang="en-US" sz="2000" dirty="0" err="1"/>
              <a:t>fradulent</a:t>
            </a:r>
            <a:r>
              <a:rPr lang="en-US" sz="2000" dirty="0"/>
              <a:t> credit card transactions, learn to predict whether or not a new transaction is </a:t>
            </a:r>
            <a:r>
              <a:rPr lang="en-US" sz="2000" dirty="0" err="1"/>
              <a:t>fradulent</a:t>
            </a:r>
            <a:endParaRPr lang="en-US" sz="2000" dirty="0"/>
          </a:p>
          <a:p>
            <a:pPr>
              <a:lnSpc>
                <a:spcPct val="90000"/>
              </a:lnSpc>
            </a:pPr>
            <a:r>
              <a:rPr lang="en-US" sz="2000" dirty="0"/>
              <a:t>How does it differ from Clustering? </a:t>
            </a:r>
          </a:p>
        </p:txBody>
      </p:sp>
      <p:sp>
        <p:nvSpPr>
          <p:cNvPr id="4" name="TextBox 3"/>
          <p:cNvSpPr txBox="1"/>
          <p:nvPr/>
        </p:nvSpPr>
        <p:spPr>
          <a:xfrm>
            <a:off x="5066474" y="1905000"/>
            <a:ext cx="4077526" cy="3170099"/>
          </a:xfrm>
          <a:prstGeom prst="rect">
            <a:avLst/>
          </a:prstGeom>
          <a:noFill/>
        </p:spPr>
        <p:txBody>
          <a:bodyPr wrap="none" rtlCol="0">
            <a:spAutoFit/>
          </a:bodyPr>
          <a:lstStyle/>
          <a:p>
            <a:r>
              <a:rPr lang="en-US" dirty="0" smtClean="0"/>
              <a:t>Evaluating Classification</a:t>
            </a:r>
          </a:p>
          <a:p>
            <a:r>
              <a:rPr lang="en-US" dirty="0" smtClean="0"/>
              <a:t> </a:t>
            </a:r>
            <a:r>
              <a:rPr lang="en-US" dirty="0" smtClean="0"/>
              <a:t>techniques:</a:t>
            </a:r>
          </a:p>
          <a:p>
            <a:r>
              <a:rPr lang="en-US" dirty="0" smtClean="0"/>
              <a:t>  Accuracy on test data</a:t>
            </a:r>
          </a:p>
          <a:p>
            <a:r>
              <a:rPr lang="en-US" dirty="0" smtClean="0"/>
              <a:t> </a:t>
            </a:r>
            <a:r>
              <a:rPr lang="en-US" dirty="0" smtClean="0"/>
              <a:t>  (for various sizes of</a:t>
            </a:r>
          </a:p>
          <a:p>
            <a:r>
              <a:rPr lang="en-US" dirty="0" smtClean="0"/>
              <a:t>         training data)</a:t>
            </a:r>
          </a:p>
          <a:p>
            <a:r>
              <a:rPr lang="en-US" dirty="0" smtClean="0"/>
              <a:t>(if you want to separate </a:t>
            </a:r>
          </a:p>
          <a:p>
            <a:r>
              <a:rPr lang="en-US" dirty="0" smtClean="0"/>
              <a:t> </a:t>
            </a:r>
            <a:r>
              <a:rPr lang="en-US" dirty="0" smtClean="0"/>
              <a:t>omission/commission errors</a:t>
            </a:r>
          </a:p>
          <a:p>
            <a:r>
              <a:rPr lang="en-US" dirty="0" smtClean="0"/>
              <a:t> </a:t>
            </a:r>
            <a:r>
              <a:rPr lang="en-US" dirty="0" smtClean="0"/>
              <a:t> use precision/recall or F-measure) </a:t>
            </a:r>
          </a:p>
          <a:p>
            <a:endParaRPr lang="en-US" dirty="0" smtClean="0"/>
          </a:p>
          <a:p>
            <a:r>
              <a:rPr lang="en-US" dirty="0" smtClean="0"/>
              <a:t>    </a:t>
            </a:r>
            <a:endParaRPr lang="en-US" dirty="0"/>
          </a:p>
        </p:txBody>
      </p:sp>
      <p:pic>
        <p:nvPicPr>
          <p:cNvPr id="5" name="Picture 3" descr="C:\My Documents\Powerpoint\IR Course\lc.gif"/>
          <p:cNvPicPr>
            <a:picLocks noChangeAspect="1" noChangeArrowheads="1"/>
          </p:cNvPicPr>
          <p:nvPr/>
        </p:nvPicPr>
        <p:blipFill>
          <a:blip r:embed="rId3" cstate="print"/>
          <a:srcRect/>
          <a:stretch>
            <a:fillRect/>
          </a:stretch>
        </p:blipFill>
        <p:spPr bwMode="auto">
          <a:xfrm>
            <a:off x="5638800" y="4495800"/>
            <a:ext cx="3048000" cy="2146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p:cNvSpPr>
            <a:spLocks noGrp="1" noChangeArrowheads="1"/>
          </p:cNvSpPr>
          <p:nvPr>
            <p:ph type="title"/>
          </p:nvPr>
        </p:nvSpPr>
        <p:spPr>
          <a:xfrm>
            <a:off x="228600" y="152400"/>
            <a:ext cx="8458200" cy="1143000"/>
          </a:xfrm>
        </p:spPr>
        <p:txBody>
          <a:bodyPr/>
          <a:lstStyle/>
          <a:p>
            <a:r>
              <a:rPr lang="en-US"/>
              <a:t>Estimating the probabilities for NBC</a:t>
            </a:r>
          </a:p>
        </p:txBody>
      </p:sp>
      <p:sp>
        <p:nvSpPr>
          <p:cNvPr id="1458180" name="Rectangle 4"/>
          <p:cNvSpPr>
            <a:spLocks noGrp="1" noChangeArrowheads="1"/>
          </p:cNvSpPr>
          <p:nvPr>
            <p:ph type="body" idx="1"/>
          </p:nvPr>
        </p:nvSpPr>
        <p:spPr>
          <a:xfrm>
            <a:off x="228600" y="1295400"/>
            <a:ext cx="7772400" cy="4114800"/>
          </a:xfrm>
          <a:noFill/>
          <a:ln/>
        </p:spPr>
        <p:txBody>
          <a:bodyPr/>
          <a:lstStyle/>
          <a:p>
            <a:pPr>
              <a:lnSpc>
                <a:spcPct val="90000"/>
              </a:lnSpc>
              <a:spcBef>
                <a:spcPct val="0"/>
              </a:spcBef>
              <a:buFontTx/>
              <a:buNone/>
            </a:pPr>
            <a:r>
              <a:rPr lang="en-US" sz="1800"/>
              <a:t>Given an example </a:t>
            </a:r>
            <a:r>
              <a:rPr lang="en-US" sz="1800">
                <a:solidFill>
                  <a:srgbClr val="0000CC"/>
                </a:solidFill>
              </a:rPr>
              <a:t>E</a:t>
            </a:r>
            <a:r>
              <a:rPr lang="en-US" sz="1800"/>
              <a:t> described as </a:t>
            </a:r>
            <a:r>
              <a:rPr lang="en-US" sz="1800">
                <a:solidFill>
                  <a:srgbClr val="0000CC"/>
                </a:solidFill>
              </a:rPr>
              <a:t>A</a:t>
            </a:r>
            <a:r>
              <a:rPr lang="en-US" sz="1800" baseline="-25000">
                <a:solidFill>
                  <a:srgbClr val="0000CC"/>
                </a:solidFill>
              </a:rPr>
              <a:t>1</a:t>
            </a:r>
            <a:r>
              <a:rPr lang="en-US" sz="1800">
                <a:solidFill>
                  <a:srgbClr val="0000CC"/>
                </a:solidFill>
              </a:rPr>
              <a:t>=v</a:t>
            </a:r>
            <a:r>
              <a:rPr lang="en-US" sz="1800" baseline="-25000">
                <a:solidFill>
                  <a:srgbClr val="0000CC"/>
                </a:solidFill>
              </a:rPr>
              <a:t>1 </a:t>
            </a:r>
            <a:r>
              <a:rPr lang="en-US" sz="1800">
                <a:solidFill>
                  <a:srgbClr val="0000CC"/>
                </a:solidFill>
              </a:rPr>
              <a:t>A</a:t>
            </a:r>
            <a:r>
              <a:rPr lang="en-US" sz="1800" baseline="-25000">
                <a:solidFill>
                  <a:srgbClr val="0000CC"/>
                </a:solidFill>
              </a:rPr>
              <a:t>2</a:t>
            </a:r>
            <a:r>
              <a:rPr lang="en-US" sz="1800">
                <a:solidFill>
                  <a:srgbClr val="0000CC"/>
                </a:solidFill>
              </a:rPr>
              <a:t>=v</a:t>
            </a:r>
            <a:r>
              <a:rPr lang="en-US" sz="1800" baseline="-25000">
                <a:solidFill>
                  <a:srgbClr val="0000CC"/>
                </a:solidFill>
              </a:rPr>
              <a:t>2</a:t>
            </a:r>
            <a:r>
              <a:rPr lang="en-US" sz="1800">
                <a:solidFill>
                  <a:srgbClr val="0000CC"/>
                </a:solidFill>
              </a:rPr>
              <a:t>….A</a:t>
            </a:r>
            <a:r>
              <a:rPr lang="en-US" sz="1800" baseline="-25000">
                <a:solidFill>
                  <a:srgbClr val="0000CC"/>
                </a:solidFill>
              </a:rPr>
              <a:t>k</a:t>
            </a:r>
            <a:r>
              <a:rPr lang="en-US" sz="1800">
                <a:solidFill>
                  <a:srgbClr val="0000CC"/>
                </a:solidFill>
              </a:rPr>
              <a:t>=v</a:t>
            </a:r>
            <a:r>
              <a:rPr lang="en-US" sz="1800" baseline="-25000">
                <a:solidFill>
                  <a:srgbClr val="0000CC"/>
                </a:solidFill>
              </a:rPr>
              <a:t>k </a:t>
            </a:r>
            <a:r>
              <a:rPr lang="en-US" sz="1800" baseline="-25000"/>
              <a:t> </a:t>
            </a:r>
            <a:r>
              <a:rPr lang="en-US" sz="1800"/>
              <a:t>we want to compute the class of </a:t>
            </a:r>
            <a:r>
              <a:rPr lang="en-US" sz="1800">
                <a:solidFill>
                  <a:srgbClr val="0000CC"/>
                </a:solidFill>
              </a:rPr>
              <a:t>E</a:t>
            </a:r>
          </a:p>
          <a:p>
            <a:pPr>
              <a:lnSpc>
                <a:spcPct val="90000"/>
              </a:lnSpc>
              <a:spcBef>
                <a:spcPct val="0"/>
              </a:spcBef>
              <a:buFontTx/>
              <a:buNone/>
            </a:pPr>
            <a:endParaRPr lang="en-US" sz="1800" baseline="-25000"/>
          </a:p>
          <a:p>
            <a:pPr lvl="1">
              <a:lnSpc>
                <a:spcPct val="90000"/>
              </a:lnSpc>
            </a:pPr>
            <a:r>
              <a:rPr lang="en-US" sz="1900">
                <a:solidFill>
                  <a:srgbClr val="0000CC"/>
                </a:solidFill>
              </a:rPr>
              <a:t>Calculate P(C</a:t>
            </a:r>
            <a:r>
              <a:rPr lang="en-US" sz="1900" baseline="-25000">
                <a:solidFill>
                  <a:srgbClr val="0000CC"/>
                </a:solidFill>
              </a:rPr>
              <a:t>i </a:t>
            </a:r>
            <a:r>
              <a:rPr lang="en-US" sz="1900">
                <a:solidFill>
                  <a:srgbClr val="0000CC"/>
                </a:solidFill>
              </a:rPr>
              <a:t>|  A</a:t>
            </a:r>
            <a:r>
              <a:rPr lang="en-US" sz="1900" baseline="-25000">
                <a:solidFill>
                  <a:srgbClr val="0000CC"/>
                </a:solidFill>
              </a:rPr>
              <a:t>1</a:t>
            </a:r>
            <a:r>
              <a:rPr lang="en-US" sz="1900">
                <a:solidFill>
                  <a:srgbClr val="0000CC"/>
                </a:solidFill>
              </a:rPr>
              <a:t>=v</a:t>
            </a:r>
            <a:r>
              <a:rPr lang="en-US" sz="1900" baseline="-25000">
                <a:solidFill>
                  <a:srgbClr val="0000CC"/>
                </a:solidFill>
              </a:rPr>
              <a:t>1 </a:t>
            </a:r>
            <a:r>
              <a:rPr lang="en-US" sz="1900">
                <a:solidFill>
                  <a:srgbClr val="0000CC"/>
                </a:solidFill>
              </a:rPr>
              <a:t>A</a:t>
            </a:r>
            <a:r>
              <a:rPr lang="en-US" sz="1900" baseline="-25000">
                <a:solidFill>
                  <a:srgbClr val="0000CC"/>
                </a:solidFill>
              </a:rPr>
              <a:t>2</a:t>
            </a:r>
            <a:r>
              <a:rPr lang="en-US" sz="1900">
                <a:solidFill>
                  <a:srgbClr val="0000CC"/>
                </a:solidFill>
              </a:rPr>
              <a:t>=v</a:t>
            </a:r>
            <a:r>
              <a:rPr lang="en-US" sz="1900" baseline="-25000">
                <a:solidFill>
                  <a:srgbClr val="0000CC"/>
                </a:solidFill>
              </a:rPr>
              <a:t>2</a:t>
            </a:r>
            <a:r>
              <a:rPr lang="en-US" sz="1900">
                <a:solidFill>
                  <a:srgbClr val="0000CC"/>
                </a:solidFill>
              </a:rPr>
              <a:t>….A</a:t>
            </a:r>
            <a:r>
              <a:rPr lang="en-US" sz="1900" baseline="-25000">
                <a:solidFill>
                  <a:srgbClr val="0000CC"/>
                </a:solidFill>
              </a:rPr>
              <a:t>k</a:t>
            </a:r>
            <a:r>
              <a:rPr lang="en-US" sz="1900">
                <a:solidFill>
                  <a:srgbClr val="0000CC"/>
                </a:solidFill>
              </a:rPr>
              <a:t>=v</a:t>
            </a:r>
            <a:r>
              <a:rPr lang="en-US" sz="1900" baseline="-25000">
                <a:solidFill>
                  <a:srgbClr val="0000CC"/>
                </a:solidFill>
              </a:rPr>
              <a:t>k</a:t>
            </a:r>
            <a:r>
              <a:rPr lang="en-US" sz="1900">
                <a:solidFill>
                  <a:srgbClr val="0000CC"/>
                </a:solidFill>
              </a:rPr>
              <a:t>) for all classes C</a:t>
            </a:r>
            <a:r>
              <a:rPr lang="en-US" sz="1900" baseline="-25000">
                <a:solidFill>
                  <a:srgbClr val="0000CC"/>
                </a:solidFill>
              </a:rPr>
              <a:t>i </a:t>
            </a:r>
            <a:r>
              <a:rPr lang="en-US" sz="1900">
                <a:solidFill>
                  <a:srgbClr val="0000CC"/>
                </a:solidFill>
              </a:rPr>
              <a:t> and say that the class of E is the one for which P(.) is maximum</a:t>
            </a:r>
          </a:p>
          <a:p>
            <a:pPr lvl="1">
              <a:lnSpc>
                <a:spcPct val="90000"/>
              </a:lnSpc>
            </a:pPr>
            <a:r>
              <a:rPr lang="en-US" sz="1900">
                <a:solidFill>
                  <a:srgbClr val="0000CC"/>
                </a:solidFill>
              </a:rPr>
              <a:t>P(C</a:t>
            </a:r>
            <a:r>
              <a:rPr lang="en-US" sz="1900" baseline="-25000">
                <a:solidFill>
                  <a:srgbClr val="0000CC"/>
                </a:solidFill>
              </a:rPr>
              <a:t>i </a:t>
            </a:r>
            <a:r>
              <a:rPr lang="en-US" sz="1900">
                <a:solidFill>
                  <a:srgbClr val="0000CC"/>
                </a:solidFill>
              </a:rPr>
              <a:t>|  A</a:t>
            </a:r>
            <a:r>
              <a:rPr lang="en-US" sz="1900" baseline="-25000">
                <a:solidFill>
                  <a:srgbClr val="0000CC"/>
                </a:solidFill>
              </a:rPr>
              <a:t>1</a:t>
            </a:r>
            <a:r>
              <a:rPr lang="en-US" sz="1900">
                <a:solidFill>
                  <a:srgbClr val="0000CC"/>
                </a:solidFill>
              </a:rPr>
              <a:t>=v</a:t>
            </a:r>
            <a:r>
              <a:rPr lang="en-US" sz="1900" baseline="-25000">
                <a:solidFill>
                  <a:srgbClr val="0000CC"/>
                </a:solidFill>
              </a:rPr>
              <a:t>1 </a:t>
            </a:r>
            <a:r>
              <a:rPr lang="en-US" sz="1900">
                <a:solidFill>
                  <a:srgbClr val="0000CC"/>
                </a:solidFill>
              </a:rPr>
              <a:t>A</a:t>
            </a:r>
            <a:r>
              <a:rPr lang="en-US" sz="1900" baseline="-25000">
                <a:solidFill>
                  <a:srgbClr val="0000CC"/>
                </a:solidFill>
              </a:rPr>
              <a:t>2</a:t>
            </a:r>
            <a:r>
              <a:rPr lang="en-US" sz="1900">
                <a:solidFill>
                  <a:srgbClr val="0000CC"/>
                </a:solidFill>
              </a:rPr>
              <a:t>=v</a:t>
            </a:r>
            <a:r>
              <a:rPr lang="en-US" sz="1900" baseline="-25000">
                <a:solidFill>
                  <a:srgbClr val="0000CC"/>
                </a:solidFill>
              </a:rPr>
              <a:t>2</a:t>
            </a:r>
            <a:r>
              <a:rPr lang="en-US" sz="1900">
                <a:solidFill>
                  <a:srgbClr val="0000CC"/>
                </a:solidFill>
              </a:rPr>
              <a:t>….A</a:t>
            </a:r>
            <a:r>
              <a:rPr lang="en-US" sz="1900" baseline="-25000">
                <a:solidFill>
                  <a:srgbClr val="0000CC"/>
                </a:solidFill>
              </a:rPr>
              <a:t>k</a:t>
            </a:r>
            <a:r>
              <a:rPr lang="en-US" sz="1900">
                <a:solidFill>
                  <a:srgbClr val="0000CC"/>
                </a:solidFill>
              </a:rPr>
              <a:t>=v</a:t>
            </a:r>
            <a:r>
              <a:rPr lang="en-US" sz="1900" baseline="-25000">
                <a:solidFill>
                  <a:srgbClr val="0000CC"/>
                </a:solidFill>
              </a:rPr>
              <a:t>k</a:t>
            </a:r>
            <a:r>
              <a:rPr lang="en-US" sz="1900">
                <a:solidFill>
                  <a:srgbClr val="0000CC"/>
                </a:solidFill>
              </a:rPr>
              <a:t>) </a:t>
            </a:r>
          </a:p>
          <a:p>
            <a:pPr lvl="1">
              <a:lnSpc>
                <a:spcPct val="90000"/>
              </a:lnSpc>
              <a:buFontTx/>
              <a:buNone/>
            </a:pPr>
            <a:r>
              <a:rPr lang="en-US" sz="1900">
                <a:solidFill>
                  <a:srgbClr val="0000CC"/>
                </a:solidFill>
              </a:rPr>
              <a:t>            = </a:t>
            </a:r>
            <a:r>
              <a:rPr lang="en-US" sz="1800">
                <a:solidFill>
                  <a:srgbClr val="0000CC"/>
                </a:solidFill>
                <a:latin typeface="Symbol" pitchFamily="18" charset="2"/>
              </a:rPr>
              <a:t>P </a:t>
            </a:r>
            <a:r>
              <a:rPr lang="en-US" sz="1800">
                <a:solidFill>
                  <a:srgbClr val="0000CC"/>
                </a:solidFill>
              </a:rPr>
              <a:t>P(</a:t>
            </a:r>
            <a:r>
              <a:rPr lang="en-US" sz="1800" i="1">
                <a:solidFill>
                  <a:srgbClr val="0000CC"/>
                </a:solidFill>
              </a:rPr>
              <a:t>v</a:t>
            </a:r>
            <a:r>
              <a:rPr lang="en-US" sz="1800" i="1" baseline="-25000">
                <a:solidFill>
                  <a:srgbClr val="0000CC"/>
                </a:solidFill>
              </a:rPr>
              <a:t>j  </a:t>
            </a:r>
            <a:r>
              <a:rPr lang="en-US" sz="1800">
                <a:solidFill>
                  <a:srgbClr val="0000CC"/>
                </a:solidFill>
              </a:rPr>
              <a:t>| C</a:t>
            </a:r>
            <a:r>
              <a:rPr lang="en-US" sz="1800" baseline="-25000">
                <a:solidFill>
                  <a:srgbClr val="0000CC"/>
                </a:solidFill>
              </a:rPr>
              <a:t>i </a:t>
            </a:r>
            <a:r>
              <a:rPr lang="en-US" sz="1800">
                <a:solidFill>
                  <a:srgbClr val="0000CC"/>
                </a:solidFill>
              </a:rPr>
              <a:t>) P(C</a:t>
            </a:r>
            <a:r>
              <a:rPr lang="en-US" sz="1800" baseline="-25000">
                <a:solidFill>
                  <a:srgbClr val="0000CC"/>
                </a:solidFill>
              </a:rPr>
              <a:t>i</a:t>
            </a:r>
            <a:r>
              <a:rPr lang="en-US" sz="1800">
                <a:solidFill>
                  <a:srgbClr val="0000CC"/>
                </a:solidFill>
              </a:rPr>
              <a:t>) / </a:t>
            </a:r>
            <a:r>
              <a:rPr lang="en-US" sz="1900">
                <a:solidFill>
                  <a:srgbClr val="0000CC"/>
                </a:solidFill>
              </a:rPr>
              <a:t>P(A</a:t>
            </a:r>
            <a:r>
              <a:rPr lang="en-US" sz="1900" baseline="-25000">
                <a:solidFill>
                  <a:srgbClr val="0000CC"/>
                </a:solidFill>
              </a:rPr>
              <a:t>1</a:t>
            </a:r>
            <a:r>
              <a:rPr lang="en-US" sz="1900">
                <a:solidFill>
                  <a:srgbClr val="0000CC"/>
                </a:solidFill>
              </a:rPr>
              <a:t>=v</a:t>
            </a:r>
            <a:r>
              <a:rPr lang="en-US" sz="1900" baseline="-25000">
                <a:solidFill>
                  <a:srgbClr val="0000CC"/>
                </a:solidFill>
              </a:rPr>
              <a:t>1 </a:t>
            </a:r>
            <a:r>
              <a:rPr lang="en-US" sz="1900">
                <a:solidFill>
                  <a:srgbClr val="0000CC"/>
                </a:solidFill>
              </a:rPr>
              <a:t>A</a:t>
            </a:r>
            <a:r>
              <a:rPr lang="en-US" sz="1900" baseline="-25000">
                <a:solidFill>
                  <a:srgbClr val="0000CC"/>
                </a:solidFill>
              </a:rPr>
              <a:t>2</a:t>
            </a:r>
            <a:r>
              <a:rPr lang="en-US" sz="1900">
                <a:solidFill>
                  <a:srgbClr val="0000CC"/>
                </a:solidFill>
              </a:rPr>
              <a:t>=v</a:t>
            </a:r>
            <a:r>
              <a:rPr lang="en-US" sz="1900" baseline="-25000">
                <a:solidFill>
                  <a:srgbClr val="0000CC"/>
                </a:solidFill>
              </a:rPr>
              <a:t>2</a:t>
            </a:r>
            <a:r>
              <a:rPr lang="en-US" sz="1900">
                <a:solidFill>
                  <a:srgbClr val="0000CC"/>
                </a:solidFill>
              </a:rPr>
              <a:t>….A</a:t>
            </a:r>
            <a:r>
              <a:rPr lang="en-US" sz="1900" baseline="-25000">
                <a:solidFill>
                  <a:srgbClr val="0000CC"/>
                </a:solidFill>
              </a:rPr>
              <a:t>k</a:t>
            </a:r>
            <a:r>
              <a:rPr lang="en-US" sz="1900">
                <a:solidFill>
                  <a:srgbClr val="0000CC"/>
                </a:solidFill>
              </a:rPr>
              <a:t>=v</a:t>
            </a:r>
            <a:r>
              <a:rPr lang="en-US" sz="1900" baseline="-25000">
                <a:solidFill>
                  <a:srgbClr val="0000CC"/>
                </a:solidFill>
              </a:rPr>
              <a:t>k</a:t>
            </a:r>
            <a:r>
              <a:rPr lang="en-US" sz="1900">
                <a:solidFill>
                  <a:srgbClr val="0000CC"/>
                </a:solidFill>
              </a:rPr>
              <a:t>)</a:t>
            </a:r>
          </a:p>
          <a:p>
            <a:pPr>
              <a:lnSpc>
                <a:spcPct val="90000"/>
              </a:lnSpc>
              <a:spcBef>
                <a:spcPct val="0"/>
              </a:spcBef>
              <a:buFontTx/>
              <a:buNone/>
            </a:pPr>
            <a:endParaRPr lang="en-US" sz="1800"/>
          </a:p>
          <a:p>
            <a:pPr>
              <a:lnSpc>
                <a:spcPct val="90000"/>
              </a:lnSpc>
              <a:spcBef>
                <a:spcPct val="0"/>
              </a:spcBef>
              <a:buFontTx/>
              <a:buNone/>
            </a:pPr>
            <a:endParaRPr lang="en-US" sz="1800"/>
          </a:p>
          <a:p>
            <a:pPr>
              <a:lnSpc>
                <a:spcPct val="90000"/>
              </a:lnSpc>
              <a:spcBef>
                <a:spcPct val="0"/>
              </a:spcBef>
              <a:buFontTx/>
              <a:buNone/>
            </a:pPr>
            <a:r>
              <a:rPr lang="en-US" sz="1800"/>
              <a:t>Given a set of training N examples that have already been classified into n classes C</a:t>
            </a:r>
            <a:r>
              <a:rPr lang="en-US" sz="1800" baseline="-25000"/>
              <a:t>i</a:t>
            </a:r>
          </a:p>
          <a:p>
            <a:pPr>
              <a:lnSpc>
                <a:spcPct val="90000"/>
              </a:lnSpc>
              <a:spcBef>
                <a:spcPct val="0"/>
              </a:spcBef>
              <a:buFontTx/>
              <a:buNone/>
            </a:pPr>
            <a:r>
              <a:rPr lang="en-US" sz="1800" baseline="-25000"/>
              <a:t>               </a:t>
            </a:r>
            <a:r>
              <a:rPr lang="en-US" sz="1800">
                <a:solidFill>
                  <a:srgbClr val="0000CC"/>
                </a:solidFill>
              </a:rPr>
              <a:t>Let #(C</a:t>
            </a:r>
            <a:r>
              <a:rPr lang="en-US" sz="1800" baseline="-25000">
                <a:solidFill>
                  <a:srgbClr val="0000CC"/>
                </a:solidFill>
              </a:rPr>
              <a:t>i</a:t>
            </a:r>
            <a:r>
              <a:rPr lang="en-US" sz="1800">
                <a:solidFill>
                  <a:srgbClr val="0000CC"/>
                </a:solidFill>
              </a:rPr>
              <a:t>) be the number of examples that are labeled as C</a:t>
            </a:r>
            <a:r>
              <a:rPr lang="en-US" sz="1800" baseline="-25000">
                <a:solidFill>
                  <a:srgbClr val="0000CC"/>
                </a:solidFill>
              </a:rPr>
              <a:t>i</a:t>
            </a:r>
          </a:p>
          <a:p>
            <a:pPr>
              <a:lnSpc>
                <a:spcPct val="90000"/>
              </a:lnSpc>
              <a:spcBef>
                <a:spcPct val="0"/>
              </a:spcBef>
              <a:buFontTx/>
              <a:buNone/>
            </a:pPr>
            <a:r>
              <a:rPr lang="en-US" sz="1800" baseline="-25000">
                <a:solidFill>
                  <a:srgbClr val="0000CC"/>
                </a:solidFill>
              </a:rPr>
              <a:t>               </a:t>
            </a:r>
            <a:r>
              <a:rPr lang="en-US" sz="1800">
                <a:solidFill>
                  <a:srgbClr val="0000CC"/>
                </a:solidFill>
              </a:rPr>
              <a:t>Let #(C</a:t>
            </a:r>
            <a:r>
              <a:rPr lang="en-US" sz="1800" baseline="-25000">
                <a:solidFill>
                  <a:srgbClr val="0000CC"/>
                </a:solidFill>
              </a:rPr>
              <a:t>i</a:t>
            </a:r>
            <a:r>
              <a:rPr lang="en-US" sz="1800">
                <a:solidFill>
                  <a:srgbClr val="0000CC"/>
                </a:solidFill>
              </a:rPr>
              <a:t>, A</a:t>
            </a:r>
            <a:r>
              <a:rPr lang="en-US" sz="1800" baseline="-25000">
                <a:solidFill>
                  <a:srgbClr val="0000CC"/>
                </a:solidFill>
              </a:rPr>
              <a:t>i</a:t>
            </a:r>
            <a:r>
              <a:rPr lang="en-US" sz="1800">
                <a:solidFill>
                  <a:srgbClr val="0000CC"/>
                </a:solidFill>
              </a:rPr>
              <a:t>=v</a:t>
            </a:r>
            <a:r>
              <a:rPr lang="en-US" sz="1800" baseline="-25000">
                <a:solidFill>
                  <a:srgbClr val="0000CC"/>
                </a:solidFill>
              </a:rPr>
              <a:t>i</a:t>
            </a:r>
            <a:r>
              <a:rPr lang="en-US" sz="1800">
                <a:solidFill>
                  <a:srgbClr val="0000CC"/>
                </a:solidFill>
              </a:rPr>
              <a:t>) be the number of examples labeled as C</a:t>
            </a:r>
            <a:r>
              <a:rPr lang="en-US" sz="1800" baseline="-25000">
                <a:solidFill>
                  <a:srgbClr val="0000CC"/>
                </a:solidFill>
              </a:rPr>
              <a:t>i</a:t>
            </a:r>
          </a:p>
          <a:p>
            <a:pPr>
              <a:lnSpc>
                <a:spcPct val="90000"/>
              </a:lnSpc>
              <a:spcBef>
                <a:spcPct val="0"/>
              </a:spcBef>
              <a:buFontTx/>
              <a:buNone/>
            </a:pPr>
            <a:r>
              <a:rPr lang="en-US" sz="1800" baseline="-25000">
                <a:solidFill>
                  <a:srgbClr val="0000CC"/>
                </a:solidFill>
              </a:rPr>
              <a:t>                         </a:t>
            </a:r>
            <a:r>
              <a:rPr lang="en-US" sz="1800">
                <a:solidFill>
                  <a:srgbClr val="0000CC"/>
                </a:solidFill>
              </a:rPr>
              <a:t>that have attribute A</a:t>
            </a:r>
            <a:r>
              <a:rPr lang="en-US" sz="1800" baseline="-25000">
                <a:solidFill>
                  <a:srgbClr val="0000CC"/>
                </a:solidFill>
              </a:rPr>
              <a:t>i</a:t>
            </a:r>
            <a:r>
              <a:rPr lang="en-US" sz="1800">
                <a:solidFill>
                  <a:srgbClr val="0000CC"/>
                </a:solidFill>
              </a:rPr>
              <a:t> set to value v</a:t>
            </a:r>
            <a:r>
              <a:rPr lang="en-US" sz="1800" baseline="-25000">
                <a:solidFill>
                  <a:srgbClr val="0000CC"/>
                </a:solidFill>
              </a:rPr>
              <a:t>j</a:t>
            </a:r>
          </a:p>
          <a:p>
            <a:pPr>
              <a:lnSpc>
                <a:spcPct val="90000"/>
              </a:lnSpc>
              <a:spcBef>
                <a:spcPct val="0"/>
              </a:spcBef>
              <a:buFontTx/>
              <a:buNone/>
            </a:pPr>
            <a:endParaRPr lang="en-US" sz="1800" baseline="-25000">
              <a:solidFill>
                <a:srgbClr val="0000CC"/>
              </a:solidFill>
            </a:endParaRPr>
          </a:p>
          <a:p>
            <a:pPr>
              <a:lnSpc>
                <a:spcPct val="90000"/>
              </a:lnSpc>
              <a:spcBef>
                <a:spcPct val="0"/>
              </a:spcBef>
              <a:buFontTx/>
              <a:buNone/>
            </a:pPr>
            <a:r>
              <a:rPr lang="en-US" sz="1800">
                <a:solidFill>
                  <a:srgbClr val="FF0000"/>
                </a:solidFill>
              </a:rPr>
              <a:t>                 P(C</a:t>
            </a:r>
            <a:r>
              <a:rPr lang="en-US" sz="1800" baseline="-25000">
                <a:solidFill>
                  <a:srgbClr val="FF0000"/>
                </a:solidFill>
              </a:rPr>
              <a:t>i</a:t>
            </a:r>
            <a:r>
              <a:rPr lang="en-US" sz="1800">
                <a:solidFill>
                  <a:srgbClr val="FF0000"/>
                </a:solidFill>
              </a:rPr>
              <a:t>)  = #(C</a:t>
            </a:r>
            <a:r>
              <a:rPr lang="en-US" sz="1800" baseline="-25000">
                <a:solidFill>
                  <a:srgbClr val="FF0000"/>
                </a:solidFill>
              </a:rPr>
              <a:t>i</a:t>
            </a:r>
            <a:r>
              <a:rPr lang="en-US" sz="1800">
                <a:solidFill>
                  <a:srgbClr val="FF0000"/>
                </a:solidFill>
              </a:rPr>
              <a:t>)/N</a:t>
            </a:r>
          </a:p>
          <a:p>
            <a:pPr>
              <a:lnSpc>
                <a:spcPct val="90000"/>
              </a:lnSpc>
              <a:spcBef>
                <a:spcPct val="0"/>
              </a:spcBef>
              <a:buFontTx/>
              <a:buNone/>
            </a:pPr>
            <a:r>
              <a:rPr lang="en-US" sz="1800">
                <a:solidFill>
                  <a:srgbClr val="FF0000"/>
                </a:solidFill>
              </a:rPr>
              <a:t>                 P(A</a:t>
            </a:r>
            <a:r>
              <a:rPr lang="en-US" sz="1800" baseline="-25000">
                <a:solidFill>
                  <a:srgbClr val="FF0000"/>
                </a:solidFill>
              </a:rPr>
              <a:t>i</a:t>
            </a:r>
            <a:r>
              <a:rPr lang="en-US" sz="1800">
                <a:solidFill>
                  <a:srgbClr val="FF0000"/>
                </a:solidFill>
              </a:rPr>
              <a:t>=v</a:t>
            </a:r>
            <a:r>
              <a:rPr lang="en-US" sz="1800" baseline="-25000">
                <a:solidFill>
                  <a:srgbClr val="FF0000"/>
                </a:solidFill>
              </a:rPr>
              <a:t>j</a:t>
            </a:r>
            <a:r>
              <a:rPr lang="en-US" sz="1800">
                <a:solidFill>
                  <a:srgbClr val="FF0000"/>
                </a:solidFill>
              </a:rPr>
              <a:t> | C</a:t>
            </a:r>
            <a:r>
              <a:rPr lang="en-US" sz="1800" baseline="-25000">
                <a:solidFill>
                  <a:srgbClr val="FF0000"/>
                </a:solidFill>
              </a:rPr>
              <a:t>i</a:t>
            </a:r>
            <a:r>
              <a:rPr lang="en-US" sz="1800">
                <a:solidFill>
                  <a:srgbClr val="FF0000"/>
                </a:solidFill>
              </a:rPr>
              <a:t>) = #(C</a:t>
            </a:r>
            <a:r>
              <a:rPr lang="en-US" sz="1800" baseline="-25000">
                <a:solidFill>
                  <a:srgbClr val="FF0000"/>
                </a:solidFill>
              </a:rPr>
              <a:t>i</a:t>
            </a:r>
            <a:r>
              <a:rPr lang="en-US" sz="1800">
                <a:solidFill>
                  <a:srgbClr val="FF0000"/>
                </a:solidFill>
              </a:rPr>
              <a:t>, A</a:t>
            </a:r>
            <a:r>
              <a:rPr lang="en-US" sz="1800" baseline="-25000">
                <a:solidFill>
                  <a:srgbClr val="FF0000"/>
                </a:solidFill>
              </a:rPr>
              <a:t>i</a:t>
            </a:r>
            <a:r>
              <a:rPr lang="en-US" sz="1800">
                <a:solidFill>
                  <a:srgbClr val="FF0000"/>
                </a:solidFill>
              </a:rPr>
              <a:t>=v</a:t>
            </a:r>
            <a:r>
              <a:rPr lang="en-US" sz="1800" baseline="-25000">
                <a:solidFill>
                  <a:srgbClr val="FF0000"/>
                </a:solidFill>
              </a:rPr>
              <a:t>i</a:t>
            </a:r>
            <a:r>
              <a:rPr lang="en-US" sz="1800">
                <a:solidFill>
                  <a:srgbClr val="FF0000"/>
                </a:solidFill>
              </a:rPr>
              <a:t>) / #(C</a:t>
            </a:r>
            <a:r>
              <a:rPr lang="en-US" sz="1800" baseline="-25000">
                <a:solidFill>
                  <a:srgbClr val="FF0000"/>
                </a:solidFill>
              </a:rPr>
              <a:t>i</a:t>
            </a:r>
            <a:r>
              <a:rPr lang="en-US" sz="1800">
                <a:solidFill>
                  <a:srgbClr val="FF0000"/>
                </a:solidFill>
              </a:rPr>
              <a:t>)</a:t>
            </a:r>
          </a:p>
          <a:p>
            <a:pPr>
              <a:lnSpc>
                <a:spcPct val="90000"/>
              </a:lnSpc>
              <a:spcBef>
                <a:spcPct val="0"/>
              </a:spcBef>
              <a:buFontTx/>
              <a:buNone/>
            </a:pPr>
            <a:endParaRPr lang="en-US" sz="1800">
              <a:solidFill>
                <a:srgbClr val="FF0000"/>
              </a:solidFill>
            </a:endParaRPr>
          </a:p>
          <a:p>
            <a:pPr>
              <a:lnSpc>
                <a:spcPct val="90000"/>
              </a:lnSpc>
              <a:buFontTx/>
              <a:buNone/>
            </a:pPr>
            <a:r>
              <a:rPr lang="en-US" sz="1800"/>
              <a:t>      </a:t>
            </a:r>
          </a:p>
        </p:txBody>
      </p:sp>
      <p:pic>
        <p:nvPicPr>
          <p:cNvPr id="1458181" name="Picture 5"/>
          <p:cNvPicPr>
            <a:picLocks noChangeAspect="1" noChangeArrowheads="1"/>
          </p:cNvPicPr>
          <p:nvPr/>
        </p:nvPicPr>
        <p:blipFill>
          <a:blip r:embed="rId3" cstate="print"/>
          <a:srcRect/>
          <a:stretch>
            <a:fillRect/>
          </a:stretch>
        </p:blipFill>
        <p:spPr bwMode="auto">
          <a:xfrm>
            <a:off x="5181600" y="4776788"/>
            <a:ext cx="3962400" cy="2081212"/>
          </a:xfrm>
          <a:prstGeom prst="rect">
            <a:avLst/>
          </a:prstGeom>
          <a:noFill/>
          <a:ln w="9525">
            <a:noFill/>
            <a:miter lim="800000"/>
            <a:headEnd/>
            <a:tailEnd/>
          </a:ln>
          <a:effectLst/>
        </p:spPr>
      </p:pic>
      <p:grpSp>
        <p:nvGrpSpPr>
          <p:cNvPr id="1458187" name="Group 11"/>
          <p:cNvGrpSpPr>
            <a:grpSpLocks/>
          </p:cNvGrpSpPr>
          <p:nvPr/>
        </p:nvGrpSpPr>
        <p:grpSpPr bwMode="auto">
          <a:xfrm>
            <a:off x="3529013" y="2590800"/>
            <a:ext cx="5614987" cy="823913"/>
            <a:chOff x="2256" y="1737"/>
            <a:chExt cx="3537" cy="519"/>
          </a:xfrm>
        </p:grpSpPr>
        <p:sp>
          <p:nvSpPr>
            <p:cNvPr id="1458184" name="Oval 8"/>
            <p:cNvSpPr>
              <a:spLocks noChangeArrowheads="1"/>
            </p:cNvSpPr>
            <p:nvPr/>
          </p:nvSpPr>
          <p:spPr bwMode="auto">
            <a:xfrm>
              <a:off x="2256" y="1872"/>
              <a:ext cx="1728" cy="384"/>
            </a:xfrm>
            <a:prstGeom prst="ellipse">
              <a:avLst/>
            </a:prstGeom>
            <a:noFill/>
            <a:ln w="28575">
              <a:solidFill>
                <a:srgbClr val="FF0000"/>
              </a:solidFill>
              <a:round/>
              <a:headEnd/>
              <a:tailEnd/>
            </a:ln>
            <a:effectLst/>
          </p:spPr>
          <p:txBody>
            <a:bodyPr wrap="none" anchor="ctr"/>
            <a:lstStyle/>
            <a:p>
              <a:endParaRPr lang="en-US"/>
            </a:p>
          </p:txBody>
        </p:sp>
        <p:sp>
          <p:nvSpPr>
            <p:cNvPr id="1458185" name="Text Box 9"/>
            <p:cNvSpPr txBox="1">
              <a:spLocks noChangeArrowheads="1"/>
            </p:cNvSpPr>
            <p:nvPr/>
          </p:nvSpPr>
          <p:spPr bwMode="auto">
            <a:xfrm>
              <a:off x="4598" y="1737"/>
              <a:ext cx="1195" cy="250"/>
            </a:xfrm>
            <a:prstGeom prst="rect">
              <a:avLst/>
            </a:prstGeom>
            <a:noFill/>
            <a:ln w="9525">
              <a:noFill/>
              <a:miter lim="800000"/>
              <a:headEnd/>
              <a:tailEnd/>
            </a:ln>
            <a:effectLst/>
          </p:spPr>
          <p:txBody>
            <a:bodyPr wrap="none">
              <a:spAutoFit/>
            </a:bodyPr>
            <a:lstStyle/>
            <a:p>
              <a:r>
                <a:rPr lang="en-US"/>
                <a:t>Common factor</a:t>
              </a:r>
            </a:p>
          </p:txBody>
        </p:sp>
        <p:sp>
          <p:nvSpPr>
            <p:cNvPr id="1458186" name="Line 10"/>
            <p:cNvSpPr>
              <a:spLocks noChangeShapeType="1"/>
            </p:cNvSpPr>
            <p:nvPr/>
          </p:nvSpPr>
          <p:spPr bwMode="auto">
            <a:xfrm flipH="1">
              <a:off x="3984" y="1872"/>
              <a:ext cx="624" cy="144"/>
            </a:xfrm>
            <a:prstGeom prst="line">
              <a:avLst/>
            </a:prstGeom>
            <a:noFill/>
            <a:ln w="9525">
              <a:solidFill>
                <a:schemeClr val="tx1"/>
              </a:solidFill>
              <a:round/>
              <a:headEnd/>
              <a:tailEnd type="triangle" w="med" len="med"/>
            </a:ln>
            <a:effectLst/>
          </p:spPr>
          <p:txBody>
            <a:bodyPr/>
            <a:lstStyle/>
            <a:p>
              <a:endParaRPr lang="en-US"/>
            </a:p>
          </p:txBody>
        </p:sp>
      </p:grpSp>
      <p:grpSp>
        <p:nvGrpSpPr>
          <p:cNvPr id="1458191" name="Group 15"/>
          <p:cNvGrpSpPr>
            <a:grpSpLocks/>
          </p:cNvGrpSpPr>
          <p:nvPr/>
        </p:nvGrpSpPr>
        <p:grpSpPr bwMode="auto">
          <a:xfrm>
            <a:off x="685800" y="5029200"/>
            <a:ext cx="4114800" cy="1692275"/>
            <a:chOff x="432" y="3168"/>
            <a:chExt cx="2592" cy="1066"/>
          </a:xfrm>
        </p:grpSpPr>
        <p:sp>
          <p:nvSpPr>
            <p:cNvPr id="1458183" name="Text Box 7"/>
            <p:cNvSpPr txBox="1">
              <a:spLocks noChangeArrowheads="1"/>
            </p:cNvSpPr>
            <p:nvPr/>
          </p:nvSpPr>
          <p:spPr bwMode="auto">
            <a:xfrm>
              <a:off x="1728" y="3984"/>
              <a:ext cx="1296" cy="250"/>
            </a:xfrm>
            <a:prstGeom prst="rect">
              <a:avLst/>
            </a:prstGeom>
            <a:noFill/>
            <a:ln w="9525">
              <a:noFill/>
              <a:miter lim="800000"/>
              <a:headEnd/>
              <a:tailEnd/>
            </a:ln>
            <a:effectLst/>
          </p:spPr>
          <p:txBody>
            <a:bodyPr wrap="none">
              <a:spAutoFit/>
            </a:bodyPr>
            <a:lstStyle/>
            <a:p>
              <a:r>
                <a:rPr lang="en-US"/>
                <a:t>USER PROFILE</a:t>
              </a:r>
            </a:p>
          </p:txBody>
        </p:sp>
        <p:sp>
          <p:nvSpPr>
            <p:cNvPr id="1458189" name="Oval 13"/>
            <p:cNvSpPr>
              <a:spLocks noChangeArrowheads="1"/>
            </p:cNvSpPr>
            <p:nvPr/>
          </p:nvSpPr>
          <p:spPr bwMode="auto">
            <a:xfrm>
              <a:off x="432" y="3168"/>
              <a:ext cx="2592" cy="576"/>
            </a:xfrm>
            <a:prstGeom prst="ellipse">
              <a:avLst/>
            </a:prstGeom>
            <a:noFill/>
            <a:ln w="57150">
              <a:solidFill>
                <a:srgbClr val="33CC33"/>
              </a:solidFill>
              <a:round/>
              <a:headEnd/>
              <a:tailEnd/>
            </a:ln>
            <a:effectLst/>
          </p:spPr>
          <p:txBody>
            <a:bodyPr wrap="none" anchor="ctr"/>
            <a:lstStyle/>
            <a:p>
              <a:endParaRPr lang="en-US"/>
            </a:p>
          </p:txBody>
        </p:sp>
        <p:sp>
          <p:nvSpPr>
            <p:cNvPr id="1458190" name="Line 14"/>
            <p:cNvSpPr>
              <a:spLocks noChangeShapeType="1"/>
            </p:cNvSpPr>
            <p:nvPr/>
          </p:nvSpPr>
          <p:spPr bwMode="auto">
            <a:xfrm flipH="1" flipV="1">
              <a:off x="2352" y="3744"/>
              <a:ext cx="240" cy="288"/>
            </a:xfrm>
            <a:prstGeom prst="line">
              <a:avLst/>
            </a:prstGeom>
            <a:noFill/>
            <a:ln w="57150">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58187"/>
                                        </p:tgtEl>
                                        <p:attrNameLst>
                                          <p:attrName>style.visibility</p:attrName>
                                        </p:attrNameLst>
                                      </p:cBhvr>
                                      <p:to>
                                        <p:strVal val="visible"/>
                                      </p:to>
                                    </p:set>
                                    <p:anim calcmode="lin" valueType="num">
                                      <p:cBhvr additive="base">
                                        <p:cTn id="7" dur="500" fill="hold"/>
                                        <p:tgtEl>
                                          <p:spTgt spid="1458187"/>
                                        </p:tgtEl>
                                        <p:attrNameLst>
                                          <p:attrName>ppt_x</p:attrName>
                                        </p:attrNameLst>
                                      </p:cBhvr>
                                      <p:tavLst>
                                        <p:tav tm="0">
                                          <p:val>
                                            <p:strVal val="0-#ppt_w/2"/>
                                          </p:val>
                                        </p:tav>
                                        <p:tav tm="100000">
                                          <p:val>
                                            <p:strVal val="#ppt_x"/>
                                          </p:val>
                                        </p:tav>
                                      </p:tavLst>
                                    </p:anim>
                                    <p:anim calcmode="lin" valueType="num">
                                      <p:cBhvr additive="base">
                                        <p:cTn id="8" dur="500" fill="hold"/>
                                        <p:tgtEl>
                                          <p:spTgt spid="14581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58191"/>
                                        </p:tgtEl>
                                        <p:attrNameLst>
                                          <p:attrName>style.visibility</p:attrName>
                                        </p:attrNameLst>
                                      </p:cBhvr>
                                      <p:to>
                                        <p:strVal val="visible"/>
                                      </p:to>
                                    </p:set>
                                    <p:anim calcmode="lin" valueType="num">
                                      <p:cBhvr additive="base">
                                        <p:cTn id="13" dur="500" fill="hold"/>
                                        <p:tgtEl>
                                          <p:spTgt spid="1458191"/>
                                        </p:tgtEl>
                                        <p:attrNameLst>
                                          <p:attrName>ppt_x</p:attrName>
                                        </p:attrNameLst>
                                      </p:cBhvr>
                                      <p:tavLst>
                                        <p:tav tm="0">
                                          <p:val>
                                            <p:strVal val="0-#ppt_w/2"/>
                                          </p:val>
                                        </p:tav>
                                        <p:tav tm="100000">
                                          <p:val>
                                            <p:strVal val="#ppt_x"/>
                                          </p:val>
                                        </p:tav>
                                      </p:tavLst>
                                    </p:anim>
                                    <p:anim calcmode="lin" valueType="num">
                                      <p:cBhvr additive="base">
                                        <p:cTn id="14" dur="500" fill="hold"/>
                                        <p:tgtEl>
                                          <p:spTgt spid="1458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1250" name="Picture 2"/>
          <p:cNvPicPr>
            <a:picLocks noChangeAspect="1" noChangeArrowheads="1"/>
          </p:cNvPicPr>
          <p:nvPr/>
        </p:nvPicPr>
        <p:blipFill>
          <a:blip r:embed="rId3" cstate="print"/>
          <a:srcRect/>
          <a:stretch>
            <a:fillRect/>
          </a:stretch>
        </p:blipFill>
        <p:spPr bwMode="auto">
          <a:xfrm>
            <a:off x="2362200" y="76200"/>
            <a:ext cx="6781800" cy="3562350"/>
          </a:xfrm>
          <a:prstGeom prst="rect">
            <a:avLst/>
          </a:prstGeom>
          <a:noFill/>
          <a:ln w="9525">
            <a:noFill/>
            <a:miter lim="800000"/>
            <a:headEnd/>
            <a:tailEnd/>
          </a:ln>
          <a:effectLst/>
        </p:spPr>
      </p:pic>
      <p:sp>
        <p:nvSpPr>
          <p:cNvPr id="1461253" name="Text Box 5"/>
          <p:cNvSpPr txBox="1">
            <a:spLocks noChangeArrowheads="1"/>
          </p:cNvSpPr>
          <p:nvPr/>
        </p:nvSpPr>
        <p:spPr bwMode="auto">
          <a:xfrm>
            <a:off x="228600" y="3733800"/>
            <a:ext cx="4946650" cy="1006475"/>
          </a:xfrm>
          <a:prstGeom prst="rect">
            <a:avLst/>
          </a:prstGeom>
          <a:solidFill>
            <a:srgbClr val="FFCCFF"/>
          </a:solidFill>
          <a:ln w="9525">
            <a:noFill/>
            <a:miter lim="800000"/>
            <a:headEnd/>
            <a:tailEnd/>
          </a:ln>
          <a:effectLst/>
        </p:spPr>
        <p:txBody>
          <a:bodyPr wrap="none">
            <a:spAutoFit/>
          </a:bodyPr>
          <a:lstStyle/>
          <a:p>
            <a:r>
              <a:rPr lang="en-US"/>
              <a:t>P(willwait=yes) = 6/12 = .5</a:t>
            </a:r>
          </a:p>
          <a:p>
            <a:r>
              <a:rPr lang="en-US"/>
              <a:t>P(Patrons=“full”|willwait=yes) = 2/6=0.333</a:t>
            </a:r>
          </a:p>
          <a:p>
            <a:r>
              <a:rPr lang="en-US"/>
              <a:t>P(Patrons=“some”|willwait=yes)= 4/6=0.666</a:t>
            </a:r>
          </a:p>
        </p:txBody>
      </p:sp>
      <p:grpSp>
        <p:nvGrpSpPr>
          <p:cNvPr id="1461261" name="Group 13"/>
          <p:cNvGrpSpPr>
            <a:grpSpLocks/>
          </p:cNvGrpSpPr>
          <p:nvPr/>
        </p:nvGrpSpPr>
        <p:grpSpPr bwMode="auto">
          <a:xfrm>
            <a:off x="2514600" y="762000"/>
            <a:ext cx="6629400" cy="2743200"/>
            <a:chOff x="1584" y="480"/>
            <a:chExt cx="4176" cy="1728"/>
          </a:xfrm>
        </p:grpSpPr>
        <p:sp>
          <p:nvSpPr>
            <p:cNvPr id="1461254" name="Rectangle 6"/>
            <p:cNvSpPr>
              <a:spLocks noChangeArrowheads="1"/>
            </p:cNvSpPr>
            <p:nvPr/>
          </p:nvSpPr>
          <p:spPr bwMode="auto">
            <a:xfrm>
              <a:off x="1584" y="720"/>
              <a:ext cx="4128" cy="144"/>
            </a:xfrm>
            <a:prstGeom prst="rect">
              <a:avLst/>
            </a:prstGeom>
            <a:noFill/>
            <a:ln w="28575">
              <a:solidFill>
                <a:srgbClr val="FF0000"/>
              </a:solidFill>
              <a:miter lim="800000"/>
              <a:headEnd/>
              <a:tailEnd/>
            </a:ln>
            <a:effectLst/>
          </p:spPr>
          <p:txBody>
            <a:bodyPr wrap="none" anchor="ctr"/>
            <a:lstStyle/>
            <a:p>
              <a:endParaRPr lang="en-US"/>
            </a:p>
          </p:txBody>
        </p:sp>
        <p:sp>
          <p:nvSpPr>
            <p:cNvPr id="1461255" name="Rectangle 7"/>
            <p:cNvSpPr>
              <a:spLocks noChangeArrowheads="1"/>
            </p:cNvSpPr>
            <p:nvPr/>
          </p:nvSpPr>
          <p:spPr bwMode="auto">
            <a:xfrm>
              <a:off x="1632" y="960"/>
              <a:ext cx="4128" cy="144"/>
            </a:xfrm>
            <a:prstGeom prst="rect">
              <a:avLst/>
            </a:prstGeom>
            <a:noFill/>
            <a:ln w="28575">
              <a:solidFill>
                <a:srgbClr val="FF0000"/>
              </a:solidFill>
              <a:miter lim="800000"/>
              <a:headEnd/>
              <a:tailEnd/>
            </a:ln>
            <a:effectLst/>
          </p:spPr>
          <p:txBody>
            <a:bodyPr wrap="none" anchor="ctr"/>
            <a:lstStyle/>
            <a:p>
              <a:endParaRPr lang="en-US"/>
            </a:p>
          </p:txBody>
        </p:sp>
        <p:sp>
          <p:nvSpPr>
            <p:cNvPr id="1461256" name="Rectangle 8"/>
            <p:cNvSpPr>
              <a:spLocks noChangeArrowheads="1"/>
            </p:cNvSpPr>
            <p:nvPr/>
          </p:nvSpPr>
          <p:spPr bwMode="auto">
            <a:xfrm>
              <a:off x="1632" y="1104"/>
              <a:ext cx="4128" cy="144"/>
            </a:xfrm>
            <a:prstGeom prst="rect">
              <a:avLst/>
            </a:prstGeom>
            <a:noFill/>
            <a:ln w="28575">
              <a:solidFill>
                <a:srgbClr val="FF0000"/>
              </a:solidFill>
              <a:miter lim="800000"/>
              <a:headEnd/>
              <a:tailEnd/>
            </a:ln>
            <a:effectLst/>
          </p:spPr>
          <p:txBody>
            <a:bodyPr wrap="none" anchor="ctr"/>
            <a:lstStyle/>
            <a:p>
              <a:endParaRPr lang="en-US"/>
            </a:p>
          </p:txBody>
        </p:sp>
        <p:sp>
          <p:nvSpPr>
            <p:cNvPr id="1461257" name="Rectangle 9"/>
            <p:cNvSpPr>
              <a:spLocks noChangeArrowheads="1"/>
            </p:cNvSpPr>
            <p:nvPr/>
          </p:nvSpPr>
          <p:spPr bwMode="auto">
            <a:xfrm>
              <a:off x="1632" y="1296"/>
              <a:ext cx="4128" cy="144"/>
            </a:xfrm>
            <a:prstGeom prst="rect">
              <a:avLst/>
            </a:prstGeom>
            <a:noFill/>
            <a:ln w="28575">
              <a:solidFill>
                <a:srgbClr val="FF0000"/>
              </a:solidFill>
              <a:miter lim="800000"/>
              <a:headEnd/>
              <a:tailEnd/>
            </a:ln>
            <a:effectLst/>
          </p:spPr>
          <p:txBody>
            <a:bodyPr wrap="none" anchor="ctr"/>
            <a:lstStyle/>
            <a:p>
              <a:endParaRPr lang="en-US"/>
            </a:p>
          </p:txBody>
        </p:sp>
        <p:sp>
          <p:nvSpPr>
            <p:cNvPr id="1461258" name="Rectangle 10"/>
            <p:cNvSpPr>
              <a:spLocks noChangeArrowheads="1"/>
            </p:cNvSpPr>
            <p:nvPr/>
          </p:nvSpPr>
          <p:spPr bwMode="auto">
            <a:xfrm>
              <a:off x="1632" y="1536"/>
              <a:ext cx="4128" cy="144"/>
            </a:xfrm>
            <a:prstGeom prst="rect">
              <a:avLst/>
            </a:prstGeom>
            <a:noFill/>
            <a:ln w="28575">
              <a:solidFill>
                <a:srgbClr val="FF0000"/>
              </a:solidFill>
              <a:miter lim="800000"/>
              <a:headEnd/>
              <a:tailEnd/>
            </a:ln>
            <a:effectLst/>
          </p:spPr>
          <p:txBody>
            <a:bodyPr wrap="none" anchor="ctr"/>
            <a:lstStyle/>
            <a:p>
              <a:endParaRPr lang="en-US"/>
            </a:p>
          </p:txBody>
        </p:sp>
        <p:sp>
          <p:nvSpPr>
            <p:cNvPr id="1461259" name="Rectangle 11"/>
            <p:cNvSpPr>
              <a:spLocks noChangeArrowheads="1"/>
            </p:cNvSpPr>
            <p:nvPr/>
          </p:nvSpPr>
          <p:spPr bwMode="auto">
            <a:xfrm>
              <a:off x="1584" y="2016"/>
              <a:ext cx="4128" cy="144"/>
            </a:xfrm>
            <a:prstGeom prst="rect">
              <a:avLst/>
            </a:prstGeom>
            <a:noFill/>
            <a:ln w="28575">
              <a:solidFill>
                <a:srgbClr val="FF0000"/>
              </a:solidFill>
              <a:miter lim="800000"/>
              <a:headEnd/>
              <a:tailEnd/>
            </a:ln>
            <a:effectLst/>
          </p:spPr>
          <p:txBody>
            <a:bodyPr wrap="none" anchor="ctr"/>
            <a:lstStyle/>
            <a:p>
              <a:endParaRPr lang="en-US"/>
            </a:p>
          </p:txBody>
        </p:sp>
        <p:sp>
          <p:nvSpPr>
            <p:cNvPr id="1461260" name="Rectangle 12"/>
            <p:cNvSpPr>
              <a:spLocks noChangeArrowheads="1"/>
            </p:cNvSpPr>
            <p:nvPr/>
          </p:nvSpPr>
          <p:spPr bwMode="auto">
            <a:xfrm>
              <a:off x="3216" y="480"/>
              <a:ext cx="384" cy="1728"/>
            </a:xfrm>
            <a:prstGeom prst="rect">
              <a:avLst/>
            </a:prstGeom>
            <a:noFill/>
            <a:ln w="38100">
              <a:solidFill>
                <a:srgbClr val="33CC33"/>
              </a:solidFill>
              <a:miter lim="800000"/>
              <a:headEnd/>
              <a:tailEnd/>
            </a:ln>
            <a:effectLst/>
          </p:spPr>
          <p:txBody>
            <a:bodyPr wrap="none" anchor="ctr"/>
            <a:lstStyle/>
            <a:p>
              <a:endParaRPr lang="en-US"/>
            </a:p>
          </p:txBody>
        </p:sp>
      </p:grpSp>
      <p:sp>
        <p:nvSpPr>
          <p:cNvPr id="1461262" name="Text Box 14"/>
          <p:cNvSpPr txBox="1">
            <a:spLocks noChangeArrowheads="1"/>
          </p:cNvSpPr>
          <p:nvPr/>
        </p:nvSpPr>
        <p:spPr bwMode="auto">
          <a:xfrm>
            <a:off x="609600" y="5105400"/>
            <a:ext cx="8577263" cy="1616075"/>
          </a:xfrm>
          <a:prstGeom prst="rect">
            <a:avLst/>
          </a:prstGeom>
          <a:noFill/>
          <a:ln w="9525">
            <a:noFill/>
            <a:miter lim="800000"/>
            <a:headEnd/>
            <a:tailEnd/>
          </a:ln>
          <a:effectLst/>
        </p:spPr>
        <p:txBody>
          <a:bodyPr wrap="none">
            <a:spAutoFit/>
          </a:bodyPr>
          <a:lstStyle/>
          <a:p>
            <a:r>
              <a:rPr lang="en-US"/>
              <a:t>P(willwait=yes|Patrons=full) = P(patrons=full|willwait=yes) * P(willwait=yes)</a:t>
            </a:r>
          </a:p>
          <a:p>
            <a:r>
              <a:rPr lang="en-US"/>
              <a:t>                                                      -----------------------------------------------------------</a:t>
            </a:r>
          </a:p>
          <a:p>
            <a:r>
              <a:rPr lang="en-US"/>
              <a:t>                                                                      P(Patrons=full)</a:t>
            </a:r>
          </a:p>
          <a:p>
            <a:r>
              <a:rPr lang="en-US"/>
              <a:t>                                             = k* .333*.5</a:t>
            </a:r>
          </a:p>
          <a:p>
            <a:r>
              <a:rPr lang="en-US"/>
              <a:t>P(willwait=no|Patrons=full) = k* 0.666*.5</a:t>
            </a:r>
          </a:p>
        </p:txBody>
      </p:sp>
      <p:sp>
        <p:nvSpPr>
          <p:cNvPr id="1461263" name="Text Box 15"/>
          <p:cNvSpPr txBox="1">
            <a:spLocks noChangeArrowheads="1"/>
          </p:cNvSpPr>
          <p:nvPr/>
        </p:nvSpPr>
        <p:spPr bwMode="auto">
          <a:xfrm>
            <a:off x="5470525" y="3824288"/>
            <a:ext cx="3508375" cy="1006475"/>
          </a:xfrm>
          <a:prstGeom prst="rect">
            <a:avLst/>
          </a:prstGeom>
          <a:solidFill>
            <a:srgbClr val="FFCCFF"/>
          </a:solidFill>
          <a:ln w="9525">
            <a:noFill/>
            <a:miter lim="800000"/>
            <a:headEnd/>
            <a:tailEnd/>
          </a:ln>
          <a:effectLst/>
        </p:spPr>
        <p:txBody>
          <a:bodyPr wrap="none">
            <a:spAutoFit/>
          </a:bodyPr>
          <a:lstStyle/>
          <a:p>
            <a:r>
              <a:rPr lang="en-US"/>
              <a:t>Similarly we can show that</a:t>
            </a:r>
          </a:p>
          <a:p>
            <a:r>
              <a:rPr lang="en-US"/>
              <a:t> P(Patrons=“full”|willwait=no)</a:t>
            </a:r>
          </a:p>
          <a:p>
            <a:r>
              <a:rPr lang="en-US"/>
              <a:t>            =0.6666</a:t>
            </a:r>
          </a:p>
        </p:txBody>
      </p:sp>
      <p:sp>
        <p:nvSpPr>
          <p:cNvPr id="1461264" name="Text Box 16"/>
          <p:cNvSpPr txBox="1">
            <a:spLocks noChangeArrowheads="1"/>
          </p:cNvSpPr>
          <p:nvPr/>
        </p:nvSpPr>
        <p:spPr bwMode="auto">
          <a:xfrm>
            <a:off x="365125" y="623888"/>
            <a:ext cx="1143000" cy="396875"/>
          </a:xfrm>
          <a:prstGeom prst="rect">
            <a:avLst/>
          </a:prstGeom>
          <a:noFill/>
          <a:ln w="9525">
            <a:noFill/>
            <a:miter lim="800000"/>
            <a:headEnd/>
            <a:tailEnd/>
          </a:ln>
          <a:effectLst/>
        </p:spPr>
        <p:txBody>
          <a:bodyPr wrap="none">
            <a:spAutoFit/>
          </a:bodyPr>
          <a:lstStyle/>
          <a:p>
            <a:r>
              <a:rPr lang="en-US"/>
              <a:t>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61261"/>
                                        </p:tgtEl>
                                        <p:attrNameLst>
                                          <p:attrName>style.visibility</p:attrName>
                                        </p:attrNameLst>
                                      </p:cBhvr>
                                      <p:to>
                                        <p:strVal val="visible"/>
                                      </p:to>
                                    </p:set>
                                    <p:anim calcmode="lin" valueType="num">
                                      <p:cBhvr additive="base">
                                        <p:cTn id="7" dur="500" fill="hold"/>
                                        <p:tgtEl>
                                          <p:spTgt spid="1461261"/>
                                        </p:tgtEl>
                                        <p:attrNameLst>
                                          <p:attrName>ppt_x</p:attrName>
                                        </p:attrNameLst>
                                      </p:cBhvr>
                                      <p:tavLst>
                                        <p:tav tm="0">
                                          <p:val>
                                            <p:strVal val="0-#ppt_w/2"/>
                                          </p:val>
                                        </p:tav>
                                        <p:tav tm="100000">
                                          <p:val>
                                            <p:strVal val="#ppt_x"/>
                                          </p:val>
                                        </p:tav>
                                      </p:tavLst>
                                    </p:anim>
                                    <p:anim calcmode="lin" valueType="num">
                                      <p:cBhvr additive="base">
                                        <p:cTn id="8" dur="500" fill="hold"/>
                                        <p:tgtEl>
                                          <p:spTgt spid="14612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43170" name="Rectangle 2"/>
          <p:cNvSpPr>
            <a:spLocks noGrp="1" noChangeArrowheads="1"/>
          </p:cNvSpPr>
          <p:nvPr>
            <p:ph type="title"/>
          </p:nvPr>
        </p:nvSpPr>
        <p:spPr/>
        <p:txBody>
          <a:bodyPr/>
          <a:lstStyle/>
          <a:p>
            <a:r>
              <a:rPr lang="en-US"/>
              <a:t>The Many Splendors of Bias</a:t>
            </a:r>
          </a:p>
        </p:txBody>
      </p:sp>
      <p:sp>
        <p:nvSpPr>
          <p:cNvPr id="1543172" name="Text Box 4"/>
          <p:cNvSpPr txBox="1">
            <a:spLocks noChangeArrowheads="1"/>
          </p:cNvSpPr>
          <p:nvPr/>
        </p:nvSpPr>
        <p:spPr bwMode="auto">
          <a:xfrm>
            <a:off x="669925" y="2071688"/>
            <a:ext cx="2263775" cy="701675"/>
          </a:xfrm>
          <a:prstGeom prst="rect">
            <a:avLst/>
          </a:prstGeom>
          <a:solidFill>
            <a:srgbClr val="00FFFF"/>
          </a:solidFill>
          <a:ln w="9525">
            <a:noFill/>
            <a:miter lim="800000"/>
            <a:headEnd/>
            <a:tailEnd/>
          </a:ln>
          <a:effectLst/>
        </p:spPr>
        <p:txBody>
          <a:bodyPr wrap="none">
            <a:spAutoFit/>
          </a:bodyPr>
          <a:lstStyle/>
          <a:p>
            <a:r>
              <a:rPr lang="en-US"/>
              <a:t>Training Examples</a:t>
            </a:r>
          </a:p>
          <a:p>
            <a:r>
              <a:rPr lang="en-US"/>
              <a:t>       (labelled)</a:t>
            </a:r>
          </a:p>
        </p:txBody>
      </p:sp>
      <p:sp>
        <p:nvSpPr>
          <p:cNvPr id="1543173" name="Text Box 5"/>
          <p:cNvSpPr txBox="1">
            <a:spLocks noChangeArrowheads="1"/>
          </p:cNvSpPr>
          <p:nvPr/>
        </p:nvSpPr>
        <p:spPr bwMode="auto">
          <a:xfrm>
            <a:off x="533400" y="3429000"/>
            <a:ext cx="2770188" cy="701675"/>
          </a:xfrm>
          <a:prstGeom prst="rect">
            <a:avLst/>
          </a:prstGeom>
          <a:solidFill>
            <a:srgbClr val="FFCCFF"/>
          </a:solidFill>
          <a:ln w="9525">
            <a:noFill/>
            <a:miter lim="800000"/>
            <a:headEnd/>
            <a:tailEnd/>
          </a:ln>
          <a:effectLst/>
        </p:spPr>
        <p:txBody>
          <a:bodyPr wrap="none">
            <a:spAutoFit/>
          </a:bodyPr>
          <a:lstStyle/>
          <a:p>
            <a:r>
              <a:rPr lang="en-US"/>
              <a:t>Pick the best hypothesis</a:t>
            </a:r>
          </a:p>
          <a:p>
            <a:r>
              <a:rPr lang="en-US"/>
              <a:t>  that fits the examples</a:t>
            </a:r>
          </a:p>
        </p:txBody>
      </p:sp>
      <p:sp>
        <p:nvSpPr>
          <p:cNvPr id="1543174" name="Text Box 6"/>
          <p:cNvSpPr txBox="1">
            <a:spLocks noChangeArrowheads="1"/>
          </p:cNvSpPr>
          <p:nvPr/>
        </p:nvSpPr>
        <p:spPr bwMode="auto">
          <a:xfrm>
            <a:off x="669925" y="4814888"/>
            <a:ext cx="2636838" cy="701675"/>
          </a:xfrm>
          <a:prstGeom prst="rect">
            <a:avLst/>
          </a:prstGeom>
          <a:solidFill>
            <a:srgbClr val="33CC33"/>
          </a:solidFill>
          <a:ln w="9525">
            <a:noFill/>
            <a:miter lim="800000"/>
            <a:headEnd/>
            <a:tailEnd/>
          </a:ln>
          <a:effectLst/>
        </p:spPr>
        <p:txBody>
          <a:bodyPr wrap="none">
            <a:spAutoFit/>
          </a:bodyPr>
          <a:lstStyle/>
          <a:p>
            <a:r>
              <a:rPr lang="en-US"/>
              <a:t>Use the hypothesis to</a:t>
            </a:r>
          </a:p>
          <a:p>
            <a:r>
              <a:rPr lang="en-US"/>
              <a:t>  predict new instances</a:t>
            </a:r>
          </a:p>
        </p:txBody>
      </p:sp>
      <p:sp>
        <p:nvSpPr>
          <p:cNvPr id="1543175" name="Line 7"/>
          <p:cNvSpPr>
            <a:spLocks noChangeShapeType="1"/>
          </p:cNvSpPr>
          <p:nvPr/>
        </p:nvSpPr>
        <p:spPr bwMode="auto">
          <a:xfrm>
            <a:off x="1752600" y="2743200"/>
            <a:ext cx="0" cy="685800"/>
          </a:xfrm>
          <a:prstGeom prst="line">
            <a:avLst/>
          </a:prstGeom>
          <a:noFill/>
          <a:ln w="9525">
            <a:solidFill>
              <a:schemeClr val="tx1"/>
            </a:solidFill>
            <a:round/>
            <a:headEnd/>
            <a:tailEnd type="triangle" w="med" len="med"/>
          </a:ln>
          <a:effectLst/>
        </p:spPr>
        <p:txBody>
          <a:bodyPr/>
          <a:lstStyle/>
          <a:p>
            <a:endParaRPr lang="en-US"/>
          </a:p>
        </p:txBody>
      </p:sp>
      <p:sp>
        <p:nvSpPr>
          <p:cNvPr id="1543176" name="Line 8"/>
          <p:cNvSpPr>
            <a:spLocks noChangeShapeType="1"/>
          </p:cNvSpPr>
          <p:nvPr/>
        </p:nvSpPr>
        <p:spPr bwMode="auto">
          <a:xfrm>
            <a:off x="1676400" y="4114800"/>
            <a:ext cx="0" cy="685800"/>
          </a:xfrm>
          <a:prstGeom prst="line">
            <a:avLst/>
          </a:prstGeom>
          <a:noFill/>
          <a:ln w="9525">
            <a:solidFill>
              <a:schemeClr val="tx1"/>
            </a:solidFill>
            <a:round/>
            <a:headEnd/>
            <a:tailEnd type="triangle" w="med" len="med"/>
          </a:ln>
          <a:effectLst/>
        </p:spPr>
        <p:txBody>
          <a:bodyPr/>
          <a:lstStyle/>
          <a:p>
            <a:endParaRPr lang="en-US"/>
          </a:p>
        </p:txBody>
      </p:sp>
      <p:sp>
        <p:nvSpPr>
          <p:cNvPr id="1543177" name="Rectangle 9"/>
          <p:cNvSpPr>
            <a:spLocks noChangeArrowheads="1"/>
          </p:cNvSpPr>
          <p:nvPr/>
        </p:nvSpPr>
        <p:spPr bwMode="auto">
          <a:xfrm>
            <a:off x="6248400" y="1905000"/>
            <a:ext cx="2590800" cy="1676400"/>
          </a:xfrm>
          <a:prstGeom prst="rect">
            <a:avLst/>
          </a:prstGeom>
          <a:solidFill>
            <a:schemeClr val="accent1"/>
          </a:solidFill>
          <a:ln w="9525">
            <a:solidFill>
              <a:schemeClr val="tx1"/>
            </a:solidFill>
            <a:miter lim="800000"/>
            <a:headEnd/>
            <a:tailEnd/>
          </a:ln>
          <a:effectLst/>
        </p:spPr>
        <p:txBody>
          <a:bodyPr wrap="none" anchor="ctr"/>
          <a:lstStyle/>
          <a:p>
            <a:pPr algn="ctr"/>
            <a:r>
              <a:rPr lang="en-US"/>
              <a:t>The Space of </a:t>
            </a:r>
          </a:p>
          <a:p>
            <a:pPr algn="ctr"/>
            <a:r>
              <a:rPr lang="en-US"/>
              <a:t>Hypotheses</a:t>
            </a:r>
          </a:p>
        </p:txBody>
      </p:sp>
      <p:sp>
        <p:nvSpPr>
          <p:cNvPr id="1543179" name="Line 11"/>
          <p:cNvSpPr>
            <a:spLocks noChangeShapeType="1"/>
          </p:cNvSpPr>
          <p:nvPr/>
        </p:nvSpPr>
        <p:spPr bwMode="auto">
          <a:xfrm flipH="1">
            <a:off x="5410200" y="2743200"/>
            <a:ext cx="762000" cy="304800"/>
          </a:xfrm>
          <a:prstGeom prst="line">
            <a:avLst/>
          </a:prstGeom>
          <a:noFill/>
          <a:ln w="9525">
            <a:solidFill>
              <a:schemeClr val="tx1"/>
            </a:solidFill>
            <a:round/>
            <a:headEnd/>
            <a:tailEnd type="triangle" w="med" len="med"/>
          </a:ln>
          <a:effectLst/>
        </p:spPr>
        <p:txBody>
          <a:bodyPr/>
          <a:lstStyle/>
          <a:p>
            <a:endParaRPr lang="en-US"/>
          </a:p>
        </p:txBody>
      </p:sp>
      <p:sp>
        <p:nvSpPr>
          <p:cNvPr id="1543180" name="Text Box 12"/>
          <p:cNvSpPr txBox="1">
            <a:spLocks noChangeArrowheads="1"/>
          </p:cNvSpPr>
          <p:nvPr/>
        </p:nvSpPr>
        <p:spPr bwMode="auto">
          <a:xfrm>
            <a:off x="4403725" y="3062288"/>
            <a:ext cx="1500188" cy="396875"/>
          </a:xfrm>
          <a:prstGeom prst="rect">
            <a:avLst/>
          </a:prstGeom>
          <a:noFill/>
          <a:ln w="9525">
            <a:noFill/>
            <a:miter lim="800000"/>
            <a:headEnd/>
            <a:tailEnd/>
          </a:ln>
          <a:effectLst/>
        </p:spPr>
        <p:txBody>
          <a:bodyPr wrap="none">
            <a:spAutoFit/>
          </a:bodyPr>
          <a:lstStyle/>
          <a:p>
            <a:r>
              <a:rPr lang="en-US"/>
              <a:t>“Bias” filter</a:t>
            </a:r>
          </a:p>
        </p:txBody>
      </p:sp>
      <p:sp>
        <p:nvSpPr>
          <p:cNvPr id="1543181" name="Line 13"/>
          <p:cNvSpPr>
            <a:spLocks noChangeShapeType="1"/>
          </p:cNvSpPr>
          <p:nvPr/>
        </p:nvSpPr>
        <p:spPr bwMode="auto">
          <a:xfrm flipH="1">
            <a:off x="3276600" y="3276600"/>
            <a:ext cx="1219200" cy="304800"/>
          </a:xfrm>
          <a:prstGeom prst="line">
            <a:avLst/>
          </a:prstGeom>
          <a:noFill/>
          <a:ln w="9525">
            <a:solidFill>
              <a:schemeClr val="tx1"/>
            </a:solidFill>
            <a:round/>
            <a:headEnd/>
            <a:tailEnd type="triangle" w="med" len="med"/>
          </a:ln>
          <a:effectLst/>
        </p:spPr>
        <p:txBody>
          <a:bodyPr/>
          <a:lstStyle/>
          <a:p>
            <a:endParaRPr lang="en-US"/>
          </a:p>
        </p:txBody>
      </p:sp>
      <p:sp>
        <p:nvSpPr>
          <p:cNvPr id="1543182" name="Text Box 14"/>
          <p:cNvSpPr txBox="1">
            <a:spLocks noChangeArrowheads="1"/>
          </p:cNvSpPr>
          <p:nvPr/>
        </p:nvSpPr>
        <p:spPr bwMode="auto">
          <a:xfrm>
            <a:off x="4098925" y="4281488"/>
            <a:ext cx="4848225" cy="1920875"/>
          </a:xfrm>
          <a:prstGeom prst="rect">
            <a:avLst/>
          </a:prstGeom>
          <a:noFill/>
          <a:ln w="9525">
            <a:noFill/>
            <a:miter lim="800000"/>
            <a:headEnd/>
            <a:tailEnd/>
          </a:ln>
          <a:effectLst/>
        </p:spPr>
        <p:txBody>
          <a:bodyPr wrap="none">
            <a:spAutoFit/>
          </a:bodyPr>
          <a:lstStyle/>
          <a:p>
            <a:r>
              <a:rPr lang="en-US"/>
              <a:t>Bias is </a:t>
            </a:r>
            <a:r>
              <a:rPr lang="en-US" i="1"/>
              <a:t>any</a:t>
            </a:r>
            <a:r>
              <a:rPr lang="en-US"/>
              <a:t> knowledge other than the </a:t>
            </a:r>
          </a:p>
          <a:p>
            <a:r>
              <a:rPr lang="en-US"/>
              <a:t> training examples that is used to </a:t>
            </a:r>
          </a:p>
          <a:p>
            <a:r>
              <a:rPr lang="en-US"/>
              <a:t> restrict the space of hypotheses considered</a:t>
            </a:r>
          </a:p>
          <a:p>
            <a:endParaRPr lang="en-US"/>
          </a:p>
          <a:p>
            <a:r>
              <a:rPr lang="en-US"/>
              <a:t>Can be domain independent or</a:t>
            </a:r>
          </a:p>
          <a:p>
            <a:r>
              <a:rPr lang="en-US"/>
              <a:t> domain-specific</a:t>
            </a:r>
          </a:p>
        </p:txBody>
      </p:sp>
      <p:sp>
        <p:nvSpPr>
          <p:cNvPr id="1543183" name="Text Box 15"/>
          <p:cNvSpPr txBox="1">
            <a:spLocks noChangeArrowheads="1"/>
          </p:cNvSpPr>
          <p:nvPr/>
        </p:nvSpPr>
        <p:spPr bwMode="auto">
          <a:xfrm>
            <a:off x="288925" y="242888"/>
            <a:ext cx="1325563" cy="396875"/>
          </a:xfrm>
          <a:prstGeom prst="rect">
            <a:avLst/>
          </a:prstGeom>
          <a:solidFill>
            <a:srgbClr val="FFFFCC"/>
          </a:solidFill>
          <a:ln w="9525">
            <a:noFill/>
            <a:miter lim="800000"/>
            <a:headEnd/>
            <a:tailEnd/>
          </a:ln>
          <a:effectLst/>
        </p:spPr>
        <p:txBody>
          <a:bodyPr wrap="none">
            <a:spAutoFit/>
          </a:bodyPr>
          <a:lstStyle/>
          <a:p>
            <a:r>
              <a:rPr lang="en-US">
                <a:solidFill>
                  <a:srgbClr val="993300"/>
                </a:solidFill>
              </a:rPr>
              <a:t>Digression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44194" name="Rectangle 2"/>
          <p:cNvSpPr>
            <a:spLocks noGrp="1" noChangeArrowheads="1"/>
          </p:cNvSpPr>
          <p:nvPr>
            <p:ph type="title"/>
          </p:nvPr>
        </p:nvSpPr>
        <p:spPr/>
        <p:txBody>
          <a:bodyPr/>
          <a:lstStyle/>
          <a:p>
            <a:r>
              <a:rPr lang="en-US"/>
              <a:t>Biases</a:t>
            </a:r>
          </a:p>
        </p:txBody>
      </p:sp>
      <p:sp>
        <p:nvSpPr>
          <p:cNvPr id="1544196" name="Rectangle 4"/>
          <p:cNvSpPr>
            <a:spLocks noGrp="1" noChangeArrowheads="1"/>
          </p:cNvSpPr>
          <p:nvPr>
            <p:ph type="body" sz="half" idx="1"/>
          </p:nvPr>
        </p:nvSpPr>
        <p:spPr/>
        <p:txBody>
          <a:bodyPr/>
          <a:lstStyle/>
          <a:p>
            <a:pPr>
              <a:lnSpc>
                <a:spcPct val="80000"/>
              </a:lnSpc>
            </a:pPr>
            <a:r>
              <a:rPr lang="en-US" sz="2400"/>
              <a:t>Domain-indepdendent bias</a:t>
            </a:r>
          </a:p>
          <a:p>
            <a:pPr lvl="1">
              <a:lnSpc>
                <a:spcPct val="80000"/>
              </a:lnSpc>
            </a:pPr>
            <a:r>
              <a:rPr lang="en-US" sz="2000"/>
              <a:t>Syntactic bias</a:t>
            </a:r>
          </a:p>
          <a:p>
            <a:pPr lvl="2">
              <a:lnSpc>
                <a:spcPct val="80000"/>
              </a:lnSpc>
            </a:pPr>
            <a:r>
              <a:rPr lang="en-US" sz="1800"/>
              <a:t>Look for “lines”</a:t>
            </a:r>
          </a:p>
          <a:p>
            <a:pPr lvl="2">
              <a:lnSpc>
                <a:spcPct val="80000"/>
              </a:lnSpc>
            </a:pPr>
            <a:r>
              <a:rPr lang="en-US" sz="1800"/>
              <a:t>Look for naïve bayes nets</a:t>
            </a:r>
          </a:p>
          <a:p>
            <a:pPr lvl="2">
              <a:lnSpc>
                <a:spcPct val="80000"/>
              </a:lnSpc>
            </a:pPr>
            <a:r>
              <a:rPr lang="en-US" sz="1800"/>
              <a:t>“Whole object” bias</a:t>
            </a:r>
          </a:p>
          <a:p>
            <a:pPr lvl="3">
              <a:lnSpc>
                <a:spcPct val="80000"/>
              </a:lnSpc>
            </a:pPr>
            <a:r>
              <a:rPr lang="en-US" sz="1600"/>
              <a:t>Gavagai problem</a:t>
            </a:r>
          </a:p>
          <a:p>
            <a:pPr lvl="1">
              <a:lnSpc>
                <a:spcPct val="80000"/>
              </a:lnSpc>
            </a:pPr>
            <a:r>
              <a:rPr lang="en-US" sz="2000"/>
              <a:t>Preference bias</a:t>
            </a:r>
          </a:p>
          <a:p>
            <a:pPr lvl="2">
              <a:lnSpc>
                <a:spcPct val="80000"/>
              </a:lnSpc>
            </a:pPr>
            <a:r>
              <a:rPr lang="en-US" sz="1800"/>
              <a:t>Look for “small” decision trees</a:t>
            </a:r>
          </a:p>
        </p:txBody>
      </p:sp>
      <p:sp>
        <p:nvSpPr>
          <p:cNvPr id="1544197" name="Rectangle 5"/>
          <p:cNvSpPr>
            <a:spLocks noGrp="1" noChangeArrowheads="1"/>
          </p:cNvSpPr>
          <p:nvPr>
            <p:ph type="body" sz="half" idx="2"/>
          </p:nvPr>
        </p:nvSpPr>
        <p:spPr>
          <a:xfrm>
            <a:off x="4648200" y="1981200"/>
            <a:ext cx="4343400" cy="4876800"/>
          </a:xfrm>
        </p:spPr>
        <p:txBody>
          <a:bodyPr/>
          <a:lstStyle/>
          <a:p>
            <a:pPr>
              <a:lnSpc>
                <a:spcPct val="80000"/>
              </a:lnSpc>
            </a:pPr>
            <a:r>
              <a:rPr lang="en-US" sz="2400"/>
              <a:t>Domain-specific bias</a:t>
            </a:r>
          </a:p>
          <a:p>
            <a:pPr lvl="1">
              <a:lnSpc>
                <a:spcPct val="80000"/>
              </a:lnSpc>
            </a:pPr>
            <a:r>
              <a:rPr lang="en-US" sz="2000"/>
              <a:t>ALL domain knowledge is bias!</a:t>
            </a:r>
          </a:p>
          <a:p>
            <a:pPr lvl="2">
              <a:lnSpc>
                <a:spcPct val="80000"/>
              </a:lnSpc>
            </a:pPr>
            <a:r>
              <a:rPr lang="en-US" sz="1800"/>
              <a:t>Background theories &amp; Explanations</a:t>
            </a:r>
          </a:p>
          <a:p>
            <a:pPr lvl="3">
              <a:lnSpc>
                <a:spcPct val="80000"/>
              </a:lnSpc>
            </a:pPr>
            <a:r>
              <a:rPr lang="en-US" sz="1600"/>
              <a:t>The relevant features of the data point are those that take part in explaining why the data point has that label</a:t>
            </a:r>
          </a:p>
          <a:p>
            <a:pPr lvl="2">
              <a:lnSpc>
                <a:spcPct val="80000"/>
              </a:lnSpc>
            </a:pPr>
            <a:r>
              <a:rPr lang="en-US" sz="1800"/>
              <a:t>Weak domain theories/Determinations</a:t>
            </a:r>
          </a:p>
          <a:p>
            <a:pPr lvl="3">
              <a:lnSpc>
                <a:spcPct val="80000"/>
              </a:lnSpc>
            </a:pPr>
            <a:r>
              <a:rPr lang="en-US" sz="1600"/>
              <a:t>Nationality determines language</a:t>
            </a:r>
          </a:p>
          <a:p>
            <a:pPr lvl="3">
              <a:lnSpc>
                <a:spcPct val="80000"/>
              </a:lnSpc>
            </a:pPr>
            <a:r>
              <a:rPr lang="en-US" sz="1600"/>
              <a:t>Color of the skin determines degree of sunburn</a:t>
            </a:r>
          </a:p>
          <a:p>
            <a:pPr lvl="2">
              <a:lnSpc>
                <a:spcPct val="80000"/>
              </a:lnSpc>
            </a:pPr>
            <a:r>
              <a:rPr lang="en-US" sz="1800"/>
              <a:t>Relevant features</a:t>
            </a:r>
          </a:p>
          <a:p>
            <a:pPr lvl="3">
              <a:lnSpc>
                <a:spcPct val="80000"/>
              </a:lnSpc>
            </a:pPr>
            <a:r>
              <a:rPr lang="en-US" sz="1600"/>
              <a:t>I know that certain phrases are relevant for spam/non-spam classification</a:t>
            </a:r>
          </a:p>
        </p:txBody>
      </p:sp>
      <p:sp>
        <p:nvSpPr>
          <p:cNvPr id="1544200" name="Text Box 8"/>
          <p:cNvSpPr txBox="1">
            <a:spLocks noChangeArrowheads="1"/>
          </p:cNvSpPr>
          <p:nvPr/>
        </p:nvSpPr>
        <p:spPr bwMode="auto">
          <a:xfrm>
            <a:off x="288925" y="242888"/>
            <a:ext cx="1325563" cy="396875"/>
          </a:xfrm>
          <a:prstGeom prst="rect">
            <a:avLst/>
          </a:prstGeom>
          <a:solidFill>
            <a:srgbClr val="FFFFCC"/>
          </a:solidFill>
          <a:ln w="9525">
            <a:noFill/>
            <a:miter lim="800000"/>
            <a:headEnd/>
            <a:tailEnd/>
          </a:ln>
          <a:effectLst/>
        </p:spPr>
        <p:txBody>
          <a:bodyPr wrap="none">
            <a:spAutoFit/>
          </a:bodyPr>
          <a:lstStyle/>
          <a:p>
            <a:r>
              <a:rPr lang="en-US">
                <a:solidFill>
                  <a:srgbClr val="993300"/>
                </a:solidFill>
              </a:rPr>
              <a:t>Digression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47266" name="Rectangle 2"/>
          <p:cNvSpPr>
            <a:spLocks noGrp="1" noChangeArrowheads="1"/>
          </p:cNvSpPr>
          <p:nvPr>
            <p:ph type="title"/>
          </p:nvPr>
        </p:nvSpPr>
        <p:spPr/>
        <p:txBody>
          <a:bodyPr/>
          <a:lstStyle/>
          <a:p>
            <a:r>
              <a:rPr lang="en-US"/>
              <a:t>Bias &amp; Learning cost</a:t>
            </a:r>
          </a:p>
        </p:txBody>
      </p:sp>
      <p:sp>
        <p:nvSpPr>
          <p:cNvPr id="1547267" name="Rectangle 3"/>
          <p:cNvSpPr>
            <a:spLocks noGrp="1" noChangeArrowheads="1"/>
          </p:cNvSpPr>
          <p:nvPr>
            <p:ph type="body" idx="1"/>
          </p:nvPr>
        </p:nvSpPr>
        <p:spPr/>
        <p:txBody>
          <a:bodyPr/>
          <a:lstStyle/>
          <a:p>
            <a:pPr>
              <a:lnSpc>
                <a:spcPct val="80000"/>
              </a:lnSpc>
            </a:pPr>
            <a:r>
              <a:rPr lang="en-US" sz="2800"/>
              <a:t>Strong Bias </a:t>
            </a:r>
            <a:r>
              <a:rPr lang="en-US" sz="2800">
                <a:sym typeface="Wingdings" pitchFamily="2" charset="2"/>
              </a:rPr>
              <a:t> smaller filtered hypothesis space</a:t>
            </a:r>
          </a:p>
          <a:p>
            <a:pPr lvl="1">
              <a:lnSpc>
                <a:spcPct val="80000"/>
              </a:lnSpc>
            </a:pPr>
            <a:r>
              <a:rPr lang="en-US" sz="2400"/>
              <a:t>Lower learning cost! (because you need fewer examples to rank the hypotheses!)</a:t>
            </a:r>
          </a:p>
          <a:p>
            <a:pPr lvl="2">
              <a:lnSpc>
                <a:spcPct val="80000"/>
              </a:lnSpc>
            </a:pPr>
            <a:r>
              <a:rPr lang="en-US" sz="2000"/>
              <a:t>Suppose I have decided that hair length determines pass/fail grade in the class, then I can “learn” the concept with a _single_ example!</a:t>
            </a:r>
          </a:p>
          <a:p>
            <a:pPr lvl="1">
              <a:lnSpc>
                <a:spcPct val="80000"/>
              </a:lnSpc>
            </a:pPr>
            <a:r>
              <a:rPr lang="en-US" sz="2400"/>
              <a:t>Cuts down the concepts you can learn accurately</a:t>
            </a:r>
          </a:p>
          <a:p>
            <a:pPr>
              <a:lnSpc>
                <a:spcPct val="80000"/>
              </a:lnSpc>
            </a:pPr>
            <a:r>
              <a:rPr lang="en-US" sz="2800"/>
              <a:t>Strong Bias</a:t>
            </a:r>
            <a:r>
              <a:rPr lang="en-US" sz="2800">
                <a:sym typeface="Wingdings" pitchFamily="2" charset="2"/>
              </a:rPr>
              <a:t> fewer parameters for describing the hypthesis</a:t>
            </a:r>
          </a:p>
          <a:p>
            <a:pPr lvl="1">
              <a:lnSpc>
                <a:spcPct val="80000"/>
              </a:lnSpc>
            </a:pPr>
            <a:r>
              <a:rPr lang="en-US" sz="2400"/>
              <a:t>Lower learning cost!!</a:t>
            </a:r>
          </a:p>
        </p:txBody>
      </p:sp>
      <p:sp>
        <p:nvSpPr>
          <p:cNvPr id="1547268" name="Text Box 4"/>
          <p:cNvSpPr txBox="1">
            <a:spLocks noChangeArrowheads="1"/>
          </p:cNvSpPr>
          <p:nvPr/>
        </p:nvSpPr>
        <p:spPr bwMode="auto">
          <a:xfrm>
            <a:off x="288925" y="242888"/>
            <a:ext cx="1325563" cy="396875"/>
          </a:xfrm>
          <a:prstGeom prst="rect">
            <a:avLst/>
          </a:prstGeom>
          <a:solidFill>
            <a:srgbClr val="FFFFCC"/>
          </a:solidFill>
          <a:ln w="9525">
            <a:noFill/>
            <a:miter lim="800000"/>
            <a:headEnd/>
            <a:tailEnd/>
          </a:ln>
          <a:effectLst/>
        </p:spPr>
        <p:txBody>
          <a:bodyPr wrap="none">
            <a:spAutoFit/>
          </a:bodyPr>
          <a:lstStyle/>
          <a:p>
            <a:r>
              <a:rPr lang="en-US">
                <a:solidFill>
                  <a:srgbClr val="993300"/>
                </a:solidFill>
              </a:rPr>
              <a:t>Digression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48290" name="Rectangle 2"/>
          <p:cNvSpPr>
            <a:spLocks noGrp="1" noChangeArrowheads="1"/>
          </p:cNvSpPr>
          <p:nvPr>
            <p:ph type="title"/>
          </p:nvPr>
        </p:nvSpPr>
        <p:spPr/>
        <p:txBody>
          <a:bodyPr/>
          <a:lstStyle/>
          <a:p>
            <a:r>
              <a:rPr lang="en-US"/>
              <a:t>Tastes Great/Less Filling</a:t>
            </a:r>
          </a:p>
        </p:txBody>
      </p:sp>
      <p:sp>
        <p:nvSpPr>
          <p:cNvPr id="1548291" name="Rectangle 3"/>
          <p:cNvSpPr>
            <a:spLocks noGrp="1" noChangeArrowheads="1"/>
          </p:cNvSpPr>
          <p:nvPr>
            <p:ph type="body" idx="1"/>
          </p:nvPr>
        </p:nvSpPr>
        <p:spPr/>
        <p:txBody>
          <a:bodyPr/>
          <a:lstStyle/>
          <a:p>
            <a:pPr>
              <a:lnSpc>
                <a:spcPct val="90000"/>
              </a:lnSpc>
            </a:pPr>
            <a:r>
              <a:rPr lang="en-US" sz="2800"/>
              <a:t>Biases are </a:t>
            </a:r>
            <a:r>
              <a:rPr lang="en-US" sz="2800" i="1"/>
              <a:t>essential </a:t>
            </a:r>
            <a:r>
              <a:rPr lang="en-US" sz="2800"/>
              <a:t> for survival of an agent!</a:t>
            </a:r>
          </a:p>
          <a:p>
            <a:pPr lvl="1">
              <a:lnSpc>
                <a:spcPct val="90000"/>
              </a:lnSpc>
            </a:pPr>
            <a:r>
              <a:rPr lang="en-US" sz="2400"/>
              <a:t>You must need biases to just make learning tractable</a:t>
            </a:r>
          </a:p>
          <a:p>
            <a:pPr lvl="2">
              <a:lnSpc>
                <a:spcPct val="90000"/>
              </a:lnSpc>
            </a:pPr>
            <a:r>
              <a:rPr lang="en-US" sz="2000"/>
              <a:t>“Whole object bias” used by kids in language acquisition</a:t>
            </a:r>
          </a:p>
          <a:p>
            <a:pPr>
              <a:lnSpc>
                <a:spcPct val="90000"/>
              </a:lnSpc>
            </a:pPr>
            <a:r>
              <a:rPr lang="en-US" sz="2800"/>
              <a:t>Biases put blinders on the learner—filtering away  (possibly more accurate) hypotheses</a:t>
            </a:r>
          </a:p>
          <a:p>
            <a:pPr lvl="1">
              <a:lnSpc>
                <a:spcPct val="90000"/>
              </a:lnSpc>
            </a:pPr>
            <a:r>
              <a:rPr lang="en-US" sz="2400"/>
              <a:t>“God doesn’t play dice with the universe” (Einstein)</a:t>
            </a:r>
          </a:p>
          <a:p>
            <a:pPr lvl="1">
              <a:lnSpc>
                <a:spcPct val="90000"/>
              </a:lnSpc>
            </a:pPr>
            <a:r>
              <a:rPr lang="en-US" sz="2400"/>
              <a:t>“Color of Skin relevant to predicting crime” (Billy Bennett—Former Education Secretary)</a:t>
            </a:r>
          </a:p>
        </p:txBody>
      </p:sp>
      <p:sp>
        <p:nvSpPr>
          <p:cNvPr id="1548292" name="Text Box 4"/>
          <p:cNvSpPr txBox="1">
            <a:spLocks noChangeArrowheads="1"/>
          </p:cNvSpPr>
          <p:nvPr/>
        </p:nvSpPr>
        <p:spPr bwMode="auto">
          <a:xfrm>
            <a:off x="288925" y="242888"/>
            <a:ext cx="1325563" cy="396875"/>
          </a:xfrm>
          <a:prstGeom prst="rect">
            <a:avLst/>
          </a:prstGeom>
          <a:solidFill>
            <a:srgbClr val="FFFFCC"/>
          </a:solidFill>
          <a:ln w="9525">
            <a:noFill/>
            <a:miter lim="800000"/>
            <a:headEnd/>
            <a:tailEnd/>
          </a:ln>
          <a:effectLst/>
        </p:spPr>
        <p:txBody>
          <a:bodyPr wrap="none">
            <a:spAutoFit/>
          </a:bodyPr>
          <a:lstStyle/>
          <a:p>
            <a:r>
              <a:rPr lang="en-US">
                <a:solidFill>
                  <a:srgbClr val="993300"/>
                </a:solidFill>
              </a:rPr>
              <a:t>Digression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p:txBody>
          <a:bodyPr/>
          <a:lstStyle/>
          <a:p>
            <a:r>
              <a:rPr lang="en-US"/>
              <a:t>Domain-knowledge &amp; Learning</a:t>
            </a:r>
          </a:p>
        </p:txBody>
      </p:sp>
      <p:sp>
        <p:nvSpPr>
          <p:cNvPr id="1546243" name="Rectangle 3"/>
          <p:cNvSpPr>
            <a:spLocks noGrp="1" noChangeArrowheads="1"/>
          </p:cNvSpPr>
          <p:nvPr>
            <p:ph type="body" idx="1"/>
          </p:nvPr>
        </p:nvSpPr>
        <p:spPr>
          <a:xfrm>
            <a:off x="685800" y="1981200"/>
            <a:ext cx="7772400" cy="4495800"/>
          </a:xfrm>
        </p:spPr>
        <p:txBody>
          <a:bodyPr/>
          <a:lstStyle/>
          <a:p>
            <a:pPr>
              <a:lnSpc>
                <a:spcPct val="80000"/>
              </a:lnSpc>
            </a:pPr>
            <a:r>
              <a:rPr lang="en-US" sz="2000"/>
              <a:t>Classification learning is a problem addressed by both people from AI (machine learning) and Statistics</a:t>
            </a:r>
          </a:p>
          <a:p>
            <a:pPr>
              <a:lnSpc>
                <a:spcPct val="80000"/>
              </a:lnSpc>
            </a:pPr>
            <a:r>
              <a:rPr lang="en-US" sz="2000"/>
              <a:t>Statistics folks tend to “distrust” domain-specific bias.</a:t>
            </a:r>
          </a:p>
          <a:p>
            <a:pPr lvl="1">
              <a:lnSpc>
                <a:spcPct val="80000"/>
              </a:lnSpc>
            </a:pPr>
            <a:r>
              <a:rPr lang="en-US" sz="1800"/>
              <a:t>Let the data speak for itself…</a:t>
            </a:r>
          </a:p>
          <a:p>
            <a:pPr lvl="1">
              <a:lnSpc>
                <a:spcPct val="80000"/>
              </a:lnSpc>
            </a:pPr>
            <a:r>
              <a:rPr lang="en-US" sz="1800"/>
              <a:t>..but this is often futile. The very act of “describing” the data points introduces bias (in terms of the features you decided to use to describe them..)</a:t>
            </a:r>
          </a:p>
          <a:p>
            <a:pPr>
              <a:lnSpc>
                <a:spcPct val="80000"/>
              </a:lnSpc>
            </a:pPr>
            <a:r>
              <a:rPr lang="en-US" sz="2000"/>
              <a:t>…but much human learning occurs because of strong domain-specific bias.. </a:t>
            </a:r>
          </a:p>
          <a:p>
            <a:pPr>
              <a:lnSpc>
                <a:spcPct val="80000"/>
              </a:lnSpc>
            </a:pPr>
            <a:r>
              <a:rPr lang="en-US" sz="2000"/>
              <a:t>Machine learning is torn by these competing influences.. </a:t>
            </a:r>
          </a:p>
          <a:p>
            <a:pPr lvl="1">
              <a:lnSpc>
                <a:spcPct val="80000"/>
              </a:lnSpc>
            </a:pPr>
            <a:r>
              <a:rPr lang="en-US" sz="1800"/>
              <a:t>In most current state of the art algorithms,  domain knowledge is allowed to  influence learning only through relatively narrow avenues/formats (E.g. through “kernels”) </a:t>
            </a:r>
          </a:p>
          <a:p>
            <a:pPr lvl="2">
              <a:lnSpc>
                <a:spcPct val="80000"/>
              </a:lnSpc>
            </a:pPr>
            <a:r>
              <a:rPr lang="en-US" sz="1600"/>
              <a:t>Okay in domains where there is very little (if any) prior knowledge (e.g. what part of proteins are doing what cellular function)</a:t>
            </a:r>
          </a:p>
          <a:p>
            <a:pPr lvl="2">
              <a:lnSpc>
                <a:spcPct val="80000"/>
              </a:lnSpc>
            </a:pPr>
            <a:r>
              <a:rPr lang="en-US" sz="1600"/>
              <a:t>..restrictive in domains where there already exists human expertise.. </a:t>
            </a:r>
          </a:p>
          <a:p>
            <a:pPr>
              <a:lnSpc>
                <a:spcPct val="80000"/>
              </a:lnSpc>
            </a:pPr>
            <a:endParaRPr lang="en-US" sz="2000"/>
          </a:p>
        </p:txBody>
      </p:sp>
      <p:sp>
        <p:nvSpPr>
          <p:cNvPr id="1546244" name="Text Box 4"/>
          <p:cNvSpPr txBox="1">
            <a:spLocks noChangeArrowheads="1"/>
          </p:cNvSpPr>
          <p:nvPr/>
        </p:nvSpPr>
        <p:spPr bwMode="auto">
          <a:xfrm>
            <a:off x="2819400" y="0"/>
            <a:ext cx="6324600" cy="1006475"/>
          </a:xfrm>
          <a:prstGeom prst="rect">
            <a:avLst/>
          </a:prstGeom>
          <a:solidFill>
            <a:srgbClr val="FFFFCC"/>
          </a:solidFill>
          <a:ln w="9525">
            <a:noFill/>
            <a:miter lim="800000"/>
            <a:headEnd/>
            <a:tailEnd/>
          </a:ln>
          <a:effectLst/>
        </p:spPr>
        <p:txBody>
          <a:bodyPr wrap="none">
            <a:spAutoFit/>
          </a:bodyPr>
          <a:lstStyle/>
          <a:p>
            <a:r>
              <a:rPr lang="en-US"/>
              <a:t>Those who ignore easily available domain knowledge are</a:t>
            </a:r>
          </a:p>
          <a:p>
            <a:r>
              <a:rPr lang="en-US"/>
              <a:t> doomed to re-learn it…</a:t>
            </a:r>
          </a:p>
          <a:p>
            <a:r>
              <a:rPr lang="en-US"/>
              <a:t>         Santayana’s brother</a:t>
            </a:r>
          </a:p>
        </p:txBody>
      </p:sp>
      <p:sp>
        <p:nvSpPr>
          <p:cNvPr id="1546245" name="Text Box 5"/>
          <p:cNvSpPr txBox="1">
            <a:spLocks noChangeArrowheads="1"/>
          </p:cNvSpPr>
          <p:nvPr/>
        </p:nvSpPr>
        <p:spPr bwMode="auto">
          <a:xfrm>
            <a:off x="288925" y="242888"/>
            <a:ext cx="1325563" cy="396875"/>
          </a:xfrm>
          <a:prstGeom prst="rect">
            <a:avLst/>
          </a:prstGeom>
          <a:solidFill>
            <a:srgbClr val="FFFFCC"/>
          </a:solidFill>
          <a:ln w="9525">
            <a:noFill/>
            <a:miter lim="800000"/>
            <a:headEnd/>
            <a:tailEnd/>
          </a:ln>
          <a:effectLst/>
        </p:spPr>
        <p:txBody>
          <a:bodyPr wrap="none">
            <a:spAutoFit/>
          </a:bodyPr>
          <a:lstStyle/>
          <a:p>
            <a:r>
              <a:rPr lang="en-US">
                <a:solidFill>
                  <a:srgbClr val="993300"/>
                </a:solidFill>
              </a:rPr>
              <a:t>Digression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6244"/>
                                        </p:tgtEl>
                                        <p:attrNameLst>
                                          <p:attrName>style.visibility</p:attrName>
                                        </p:attrNameLst>
                                      </p:cBhvr>
                                      <p:to>
                                        <p:strVal val="visible"/>
                                      </p:to>
                                    </p:set>
                                    <p:animEffect transition="in" filter="blinds(horizontal)">
                                      <p:cBhvr>
                                        <p:cTn id="7" dur="500"/>
                                        <p:tgtEl>
                                          <p:spTgt spid="1546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7772400" cy="1143000"/>
          </a:xfrm>
        </p:spPr>
        <p:txBody>
          <a:bodyPr/>
          <a:lstStyle/>
          <a:p>
            <a:r>
              <a:rPr lang="en-US" dirty="0" smtClean="0"/>
              <a:t>Need for Smoothing.. </a:t>
            </a:r>
            <a:endParaRPr lang="en-US" dirty="0"/>
          </a:p>
        </p:txBody>
      </p:sp>
      <p:sp>
        <p:nvSpPr>
          <p:cNvPr id="3" name="Content Placeholder 2"/>
          <p:cNvSpPr>
            <a:spLocks noGrp="1"/>
          </p:cNvSpPr>
          <p:nvPr>
            <p:ph idx="1"/>
          </p:nvPr>
        </p:nvSpPr>
        <p:spPr>
          <a:xfrm>
            <a:off x="685800" y="1981200"/>
            <a:ext cx="5638800" cy="4114800"/>
          </a:xfrm>
        </p:spPr>
        <p:txBody>
          <a:bodyPr/>
          <a:lstStyle/>
          <a:p>
            <a:r>
              <a:rPr lang="en-US" sz="2400" dirty="0" smtClean="0"/>
              <a:t>Suppose I toss a coin twice, and it comes up heads both times</a:t>
            </a:r>
          </a:p>
          <a:p>
            <a:pPr lvl="1"/>
            <a:r>
              <a:rPr lang="en-US" sz="2400" dirty="0" smtClean="0"/>
              <a:t>What is the empirical probability of </a:t>
            </a:r>
            <a:r>
              <a:rPr lang="en-US" sz="2400" dirty="0" err="1" smtClean="0"/>
              <a:t>Rao’s</a:t>
            </a:r>
            <a:r>
              <a:rPr lang="en-US" sz="2400" dirty="0" smtClean="0"/>
              <a:t> coin coming tails?</a:t>
            </a:r>
          </a:p>
          <a:p>
            <a:r>
              <a:rPr lang="en-US" sz="2400" dirty="0" smtClean="0"/>
              <a:t>Suppose I continue to toss the coin another 3000 times, and it comes heads all these times</a:t>
            </a:r>
          </a:p>
          <a:p>
            <a:pPr lvl="1"/>
            <a:r>
              <a:rPr lang="en-US" sz="2400" dirty="0" smtClean="0"/>
              <a:t>What is the empirical probability of </a:t>
            </a:r>
            <a:r>
              <a:rPr lang="en-US" sz="2400" dirty="0" err="1" smtClean="0"/>
              <a:t>Rao’s</a:t>
            </a:r>
            <a:r>
              <a:rPr lang="en-US" sz="2400" dirty="0" smtClean="0"/>
              <a:t> coin coming tails? </a:t>
            </a:r>
          </a:p>
        </p:txBody>
      </p:sp>
      <p:sp>
        <p:nvSpPr>
          <p:cNvPr id="4" name="TextBox 3"/>
          <p:cNvSpPr txBox="1"/>
          <p:nvPr/>
        </p:nvSpPr>
        <p:spPr>
          <a:xfrm>
            <a:off x="6781800" y="2514600"/>
            <a:ext cx="2362200" cy="3170099"/>
          </a:xfrm>
          <a:prstGeom prst="rect">
            <a:avLst/>
          </a:prstGeom>
          <a:solidFill>
            <a:srgbClr val="FFFF00"/>
          </a:solidFill>
        </p:spPr>
        <p:txBody>
          <a:bodyPr wrap="square" rtlCol="0">
            <a:spAutoFit/>
          </a:bodyPr>
          <a:lstStyle/>
          <a:p>
            <a:r>
              <a:rPr lang="en-US" dirty="0" smtClean="0"/>
              <a:t>What is happening?</a:t>
            </a:r>
          </a:p>
          <a:p>
            <a:r>
              <a:rPr lang="en-US" dirty="0" smtClean="0"/>
              <a:t>  </a:t>
            </a:r>
            <a:r>
              <a:rPr lang="en-US" dirty="0" smtClean="0">
                <a:sym typeface="Wingdings" pitchFamily="2" charset="2"/>
              </a:rPr>
              <a:t> We have a “prior”</a:t>
            </a:r>
          </a:p>
          <a:p>
            <a:r>
              <a:rPr lang="en-US" dirty="0" smtClean="0">
                <a:sym typeface="Wingdings" pitchFamily="2" charset="2"/>
              </a:rPr>
              <a:t>  on the coin tosses</a:t>
            </a:r>
          </a:p>
          <a:p>
            <a:endParaRPr lang="en-US" dirty="0" smtClean="0">
              <a:sym typeface="Wingdings" pitchFamily="2" charset="2"/>
            </a:endParaRPr>
          </a:p>
          <a:p>
            <a:r>
              <a:rPr lang="en-US" dirty="0" smtClean="0">
                <a:sym typeface="Wingdings" pitchFamily="2" charset="2"/>
              </a:rPr>
              <a:t>We slowly modify that prior</a:t>
            </a:r>
          </a:p>
          <a:p>
            <a:r>
              <a:rPr lang="en-US" dirty="0" smtClean="0">
                <a:sym typeface="Wingdings" pitchFamily="2" charset="2"/>
              </a:rPr>
              <a:t>    in light of evidence</a:t>
            </a:r>
          </a:p>
          <a:p>
            <a:endParaRPr lang="en-US" dirty="0" smtClean="0">
              <a:sym typeface="Wingdings" pitchFamily="2" charset="2"/>
            </a:endParaRPr>
          </a:p>
        </p:txBody>
      </p:sp>
      <p:sp>
        <p:nvSpPr>
          <p:cNvPr id="5" name="TextBox 4"/>
          <p:cNvSpPr txBox="1"/>
          <p:nvPr/>
        </p:nvSpPr>
        <p:spPr>
          <a:xfrm>
            <a:off x="6705600" y="6096000"/>
            <a:ext cx="2395207" cy="707886"/>
          </a:xfrm>
          <a:prstGeom prst="rect">
            <a:avLst/>
          </a:prstGeom>
          <a:noFill/>
        </p:spPr>
        <p:txBody>
          <a:bodyPr wrap="none" rtlCol="0">
            <a:spAutoFit/>
          </a:bodyPr>
          <a:lstStyle/>
          <a:p>
            <a:r>
              <a:rPr lang="en-US" dirty="0" smtClean="0"/>
              <a:t>How do we get NBC</a:t>
            </a:r>
          </a:p>
          <a:p>
            <a:r>
              <a:rPr lang="en-US" dirty="0" smtClean="0"/>
              <a:t> to do it?</a:t>
            </a:r>
            <a:endParaRPr lang="en-US" dirty="0"/>
          </a:p>
        </p:txBody>
      </p:sp>
      <p:sp>
        <p:nvSpPr>
          <p:cNvPr id="6" name="TextBox 5"/>
          <p:cNvSpPr txBox="1"/>
          <p:nvPr/>
        </p:nvSpPr>
        <p:spPr>
          <a:xfrm>
            <a:off x="609600" y="0"/>
            <a:ext cx="8141972" cy="1323439"/>
          </a:xfrm>
          <a:prstGeom prst="rect">
            <a:avLst/>
          </a:prstGeom>
          <a:noFill/>
        </p:spPr>
        <p:txBody>
          <a:bodyPr wrap="none" rtlCol="0">
            <a:spAutoFit/>
          </a:bodyPr>
          <a:lstStyle/>
          <a:p>
            <a:r>
              <a:rPr lang="en-US" b="0" dirty="0" smtClean="0">
                <a:solidFill>
                  <a:srgbClr val="993300"/>
                </a:solidFill>
                <a:latin typeface="Old English Text MT" pitchFamily="66" charset="0"/>
              </a:rPr>
              <a:t>I beseech you, in the bowels of Christ, think it possible you may be mistaken.  </a:t>
            </a:r>
          </a:p>
          <a:p>
            <a:r>
              <a:rPr lang="en-US" b="0" dirty="0" smtClean="0">
                <a:solidFill>
                  <a:srgbClr val="993300"/>
                </a:solidFill>
                <a:latin typeface="Old English Text MT" pitchFamily="66" charset="0"/>
              </a:rPr>
              <a:t>   --</a:t>
            </a:r>
            <a:r>
              <a:rPr lang="en-US" b="0" dirty="0" smtClean="0">
                <a:solidFill>
                  <a:srgbClr val="7030A0"/>
                </a:solidFill>
                <a:latin typeface="eufb10" pitchFamily="34" charset="0"/>
              </a:rPr>
              <a:t>Cromwell to synod of the Church of Scotland; 1650 </a:t>
            </a:r>
          </a:p>
          <a:p>
            <a:r>
              <a:rPr lang="en-US" b="0" dirty="0" smtClean="0">
                <a:solidFill>
                  <a:srgbClr val="7030A0"/>
                </a:solidFill>
                <a:latin typeface="eufb10" pitchFamily="34" charset="0"/>
              </a:rPr>
              <a:t>                   (aka Cromwell's Rule)</a:t>
            </a:r>
          </a:p>
          <a:p>
            <a:endParaRPr lang="en-US" dirty="0">
              <a:latin typeface="eufb10" pitchFamily="34" charset="0"/>
            </a:endParaRPr>
          </a:p>
        </p:txBody>
      </p:sp>
      <p:pic>
        <p:nvPicPr>
          <p:cNvPr id="1667074" name="Picture 2" descr="File:Oliver Cromwell by Samuel Cooper.jpg"/>
          <p:cNvPicPr>
            <a:picLocks noChangeAspect="1" noChangeArrowheads="1"/>
          </p:cNvPicPr>
          <p:nvPr/>
        </p:nvPicPr>
        <p:blipFill>
          <a:blip r:embed="rId2" cstate="print"/>
          <a:srcRect l="29412" t="4841" r="23529" b="39483"/>
          <a:stretch>
            <a:fillRect/>
          </a:stretch>
        </p:blipFill>
        <p:spPr bwMode="auto">
          <a:xfrm>
            <a:off x="7848600" y="381000"/>
            <a:ext cx="12192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Grp="1" noChangeArrowheads="1"/>
          </p:cNvSpPr>
          <p:nvPr>
            <p:ph type="title"/>
          </p:nvPr>
        </p:nvSpPr>
        <p:spPr>
          <a:xfrm>
            <a:off x="304800" y="304800"/>
            <a:ext cx="8534400" cy="1143000"/>
          </a:xfrm>
        </p:spPr>
        <p:txBody>
          <a:bodyPr/>
          <a:lstStyle/>
          <a:p>
            <a:r>
              <a:rPr lang="en-US"/>
              <a:t>Using M-estimates to improve probablity estimates</a:t>
            </a:r>
          </a:p>
        </p:txBody>
      </p:sp>
      <p:sp>
        <p:nvSpPr>
          <p:cNvPr id="1459203" name="Rectangle 3"/>
          <p:cNvSpPr>
            <a:spLocks noGrp="1" noChangeArrowheads="1"/>
          </p:cNvSpPr>
          <p:nvPr>
            <p:ph type="body" idx="1"/>
          </p:nvPr>
        </p:nvSpPr>
        <p:spPr>
          <a:xfrm>
            <a:off x="685800" y="1676400"/>
            <a:ext cx="7772400" cy="4114800"/>
          </a:xfrm>
        </p:spPr>
        <p:txBody>
          <a:bodyPr/>
          <a:lstStyle/>
          <a:p>
            <a:pPr>
              <a:lnSpc>
                <a:spcPct val="80000"/>
              </a:lnSpc>
            </a:pPr>
            <a:r>
              <a:rPr lang="en-US" sz="2000"/>
              <a:t>The simple frequency based estimation of P(A</a:t>
            </a:r>
            <a:r>
              <a:rPr lang="en-US" sz="2000" baseline="-25000"/>
              <a:t>i</a:t>
            </a:r>
            <a:r>
              <a:rPr lang="en-US" sz="2000"/>
              <a:t>=v</a:t>
            </a:r>
            <a:r>
              <a:rPr lang="en-US" sz="2000" baseline="-25000"/>
              <a:t>j</a:t>
            </a:r>
            <a:r>
              <a:rPr lang="en-US" sz="2000"/>
              <a:t>|C</a:t>
            </a:r>
            <a:r>
              <a:rPr lang="en-US" sz="2000" baseline="-25000"/>
              <a:t>k</a:t>
            </a:r>
            <a:r>
              <a:rPr lang="en-US" sz="2000"/>
              <a:t>) can be inaccurate, especially when the true value is close to zero, and the number of training examples is small (so the probability that your examples don’t contain rare cases is quite high)</a:t>
            </a:r>
          </a:p>
          <a:p>
            <a:pPr>
              <a:lnSpc>
                <a:spcPct val="80000"/>
              </a:lnSpc>
            </a:pPr>
            <a:r>
              <a:rPr lang="en-US" sz="2000"/>
              <a:t>Solution: Use M-estimate</a:t>
            </a:r>
          </a:p>
          <a:p>
            <a:pPr>
              <a:lnSpc>
                <a:spcPct val="80000"/>
              </a:lnSpc>
              <a:spcBef>
                <a:spcPct val="0"/>
              </a:spcBef>
              <a:buFontTx/>
              <a:buNone/>
            </a:pPr>
            <a:r>
              <a:rPr lang="en-US" sz="2000">
                <a:solidFill>
                  <a:srgbClr val="FF0000"/>
                </a:solidFill>
              </a:rPr>
              <a:t>              P(A</a:t>
            </a:r>
            <a:r>
              <a:rPr lang="en-US" sz="2000" baseline="-25000">
                <a:solidFill>
                  <a:srgbClr val="FF0000"/>
                </a:solidFill>
              </a:rPr>
              <a:t>i</a:t>
            </a:r>
            <a:r>
              <a:rPr lang="en-US" sz="2000">
                <a:solidFill>
                  <a:srgbClr val="FF0000"/>
                </a:solidFill>
              </a:rPr>
              <a:t>=v</a:t>
            </a:r>
            <a:r>
              <a:rPr lang="en-US" sz="2000" baseline="-25000">
                <a:solidFill>
                  <a:srgbClr val="FF0000"/>
                </a:solidFill>
              </a:rPr>
              <a:t>j</a:t>
            </a:r>
            <a:r>
              <a:rPr lang="en-US" sz="2000">
                <a:solidFill>
                  <a:srgbClr val="FF0000"/>
                </a:solidFill>
              </a:rPr>
              <a:t> | C</a:t>
            </a:r>
            <a:r>
              <a:rPr lang="en-US" sz="2000" baseline="-25000">
                <a:solidFill>
                  <a:srgbClr val="FF0000"/>
                </a:solidFill>
              </a:rPr>
              <a:t>i</a:t>
            </a:r>
            <a:r>
              <a:rPr lang="en-US" sz="2000">
                <a:solidFill>
                  <a:srgbClr val="FF0000"/>
                </a:solidFill>
              </a:rPr>
              <a:t>) =    [#(C</a:t>
            </a:r>
            <a:r>
              <a:rPr lang="en-US" sz="2000" baseline="-25000">
                <a:solidFill>
                  <a:srgbClr val="FF0000"/>
                </a:solidFill>
              </a:rPr>
              <a:t>i</a:t>
            </a:r>
            <a:r>
              <a:rPr lang="en-US" sz="2000">
                <a:solidFill>
                  <a:srgbClr val="FF0000"/>
                </a:solidFill>
              </a:rPr>
              <a:t>, A</a:t>
            </a:r>
            <a:r>
              <a:rPr lang="en-US" sz="2000" baseline="-25000">
                <a:solidFill>
                  <a:srgbClr val="FF0000"/>
                </a:solidFill>
              </a:rPr>
              <a:t>i</a:t>
            </a:r>
            <a:r>
              <a:rPr lang="en-US" sz="2000">
                <a:solidFill>
                  <a:srgbClr val="FF0000"/>
                </a:solidFill>
              </a:rPr>
              <a:t>=v</a:t>
            </a:r>
            <a:r>
              <a:rPr lang="en-US" sz="2000" baseline="-25000">
                <a:solidFill>
                  <a:srgbClr val="FF0000"/>
                </a:solidFill>
              </a:rPr>
              <a:t>i</a:t>
            </a:r>
            <a:r>
              <a:rPr lang="en-US" sz="2000">
                <a:solidFill>
                  <a:srgbClr val="FF0000"/>
                </a:solidFill>
              </a:rPr>
              <a:t>) </a:t>
            </a:r>
            <a:r>
              <a:rPr lang="en-US" sz="2000">
                <a:solidFill>
                  <a:srgbClr val="0000CC"/>
                </a:solidFill>
              </a:rPr>
              <a:t>+ mp</a:t>
            </a:r>
            <a:r>
              <a:rPr lang="en-US" sz="2000">
                <a:solidFill>
                  <a:srgbClr val="FF0000"/>
                </a:solidFill>
              </a:rPr>
              <a:t> ]  / [#(C</a:t>
            </a:r>
            <a:r>
              <a:rPr lang="en-US" sz="2000" baseline="-25000">
                <a:solidFill>
                  <a:srgbClr val="FF0000"/>
                </a:solidFill>
              </a:rPr>
              <a:t>i</a:t>
            </a:r>
            <a:r>
              <a:rPr lang="en-US" sz="2000">
                <a:solidFill>
                  <a:srgbClr val="FF0000"/>
                </a:solidFill>
              </a:rPr>
              <a:t>) </a:t>
            </a:r>
            <a:r>
              <a:rPr lang="en-US" sz="2000">
                <a:solidFill>
                  <a:srgbClr val="0000CC"/>
                </a:solidFill>
              </a:rPr>
              <a:t>+ m</a:t>
            </a:r>
            <a:r>
              <a:rPr lang="en-US" sz="2000">
                <a:solidFill>
                  <a:srgbClr val="FF0000"/>
                </a:solidFill>
              </a:rPr>
              <a:t>]</a:t>
            </a:r>
          </a:p>
          <a:p>
            <a:pPr lvl="1">
              <a:lnSpc>
                <a:spcPct val="80000"/>
              </a:lnSpc>
            </a:pPr>
            <a:r>
              <a:rPr lang="en-US" sz="1800"/>
              <a:t>p is the prior probability of A</a:t>
            </a:r>
            <a:r>
              <a:rPr lang="en-US" sz="1800" baseline="-25000"/>
              <a:t>i</a:t>
            </a:r>
            <a:r>
              <a:rPr lang="en-US" sz="1800"/>
              <a:t> taking the value v</a:t>
            </a:r>
            <a:r>
              <a:rPr lang="en-US" sz="1800" baseline="-25000"/>
              <a:t>i</a:t>
            </a:r>
          </a:p>
          <a:p>
            <a:pPr lvl="2">
              <a:lnSpc>
                <a:spcPct val="80000"/>
              </a:lnSpc>
            </a:pPr>
            <a:r>
              <a:rPr lang="en-US" sz="1600"/>
              <a:t>If we don’t have any background information, assume uniform probability (that is 1/d if A</a:t>
            </a:r>
            <a:r>
              <a:rPr lang="en-US" sz="1600" baseline="-25000"/>
              <a:t>i</a:t>
            </a:r>
            <a:r>
              <a:rPr lang="en-US" sz="1600"/>
              <a:t> can take d values) </a:t>
            </a:r>
          </a:p>
          <a:p>
            <a:pPr lvl="1">
              <a:lnSpc>
                <a:spcPct val="80000"/>
              </a:lnSpc>
            </a:pPr>
            <a:r>
              <a:rPr lang="en-US" sz="1800"/>
              <a:t>m is a constant—called “equivalent sample size” </a:t>
            </a:r>
          </a:p>
          <a:p>
            <a:pPr lvl="2">
              <a:lnSpc>
                <a:spcPct val="80000"/>
              </a:lnSpc>
            </a:pPr>
            <a:r>
              <a:rPr lang="en-US" sz="1600"/>
              <a:t>If we believe that our sample set is large enough, we can keep m small. Otherwise, keep it large. </a:t>
            </a:r>
          </a:p>
          <a:p>
            <a:pPr lvl="2">
              <a:lnSpc>
                <a:spcPct val="80000"/>
              </a:lnSpc>
            </a:pPr>
            <a:r>
              <a:rPr lang="en-US" sz="1600"/>
              <a:t>Essentially we are augmenting the </a:t>
            </a:r>
            <a:r>
              <a:rPr lang="en-US" sz="1600">
                <a:solidFill>
                  <a:srgbClr val="FF0000"/>
                </a:solidFill>
              </a:rPr>
              <a:t>#(C</a:t>
            </a:r>
            <a:r>
              <a:rPr lang="en-US" sz="1600" baseline="-25000">
                <a:solidFill>
                  <a:srgbClr val="FF0000"/>
                </a:solidFill>
              </a:rPr>
              <a:t>i</a:t>
            </a:r>
            <a:r>
              <a:rPr lang="en-US" sz="1600">
                <a:solidFill>
                  <a:srgbClr val="FF0000"/>
                </a:solidFill>
              </a:rPr>
              <a:t>) </a:t>
            </a:r>
            <a:r>
              <a:rPr lang="en-US" sz="1600"/>
              <a:t>normal samples with m more virtual samples drawn according to the  prior probability on how </a:t>
            </a:r>
            <a:r>
              <a:rPr lang="en-US" sz="1600">
                <a:solidFill>
                  <a:srgbClr val="FF0000"/>
                </a:solidFill>
              </a:rPr>
              <a:t>A</a:t>
            </a:r>
            <a:r>
              <a:rPr lang="en-US" sz="1600" baseline="-25000">
                <a:solidFill>
                  <a:srgbClr val="FF0000"/>
                </a:solidFill>
              </a:rPr>
              <a:t>i </a:t>
            </a:r>
            <a:r>
              <a:rPr lang="en-US" sz="1600"/>
              <a:t>takes values</a:t>
            </a:r>
          </a:p>
          <a:p>
            <a:pPr lvl="3">
              <a:lnSpc>
                <a:spcPct val="80000"/>
              </a:lnSpc>
            </a:pPr>
            <a:r>
              <a:rPr lang="en-US" sz="1400"/>
              <a:t>Popular values p=1/|V|  and m=|V| where V is the size of the vocabulary</a:t>
            </a:r>
          </a:p>
          <a:p>
            <a:pPr>
              <a:lnSpc>
                <a:spcPct val="80000"/>
              </a:lnSpc>
            </a:pPr>
            <a:endParaRPr lang="en-US" sz="2000"/>
          </a:p>
          <a:p>
            <a:pPr>
              <a:lnSpc>
                <a:spcPct val="80000"/>
              </a:lnSpc>
            </a:pPr>
            <a:endParaRPr lang="en-US" sz="2000"/>
          </a:p>
          <a:p>
            <a:pPr>
              <a:lnSpc>
                <a:spcPct val="80000"/>
              </a:lnSpc>
            </a:pPr>
            <a:endParaRPr lang="en-US" sz="2000"/>
          </a:p>
        </p:txBody>
      </p:sp>
      <p:graphicFrame>
        <p:nvGraphicFramePr>
          <p:cNvPr id="1459204" name="Object 4"/>
          <p:cNvGraphicFramePr>
            <a:graphicFrameLocks noChangeAspect="1"/>
          </p:cNvGraphicFramePr>
          <p:nvPr/>
        </p:nvGraphicFramePr>
        <p:xfrm>
          <a:off x="4514850" y="3321050"/>
          <a:ext cx="114300" cy="215900"/>
        </p:xfrm>
        <a:graphic>
          <a:graphicData uri="http://schemas.openxmlformats.org/presentationml/2006/ole">
            <p:oleObj spid="_x0000_s1459204" name="Equation" r:id="rId4" imgW="114120" imgH="215640" progId="Equation.3">
              <p:embed/>
            </p:oleObj>
          </a:graphicData>
        </a:graphic>
      </p:graphicFrame>
      <p:sp>
        <p:nvSpPr>
          <p:cNvPr id="1459205" name="Text Box 5"/>
          <p:cNvSpPr txBox="1">
            <a:spLocks noChangeArrowheads="1"/>
          </p:cNvSpPr>
          <p:nvPr/>
        </p:nvSpPr>
        <p:spPr bwMode="auto">
          <a:xfrm>
            <a:off x="381000" y="5943600"/>
            <a:ext cx="7975600" cy="701675"/>
          </a:xfrm>
          <a:prstGeom prst="rect">
            <a:avLst/>
          </a:prstGeom>
          <a:solidFill>
            <a:schemeClr val="accent1"/>
          </a:solidFill>
          <a:ln w="9525">
            <a:noFill/>
            <a:miter lim="800000"/>
            <a:headEnd/>
            <a:tailEnd/>
          </a:ln>
          <a:effectLst/>
        </p:spPr>
        <p:txBody>
          <a:bodyPr wrap="none">
            <a:spAutoFit/>
          </a:bodyPr>
          <a:lstStyle/>
          <a:p>
            <a:r>
              <a:rPr lang="en-US"/>
              <a:t>Also, to avoid overflow errors do addition of logarithms of probabilities </a:t>
            </a:r>
          </a:p>
          <a:p>
            <a:r>
              <a:rPr lang="en-US"/>
              <a:t>(instead of multiplication of probabilities)</a:t>
            </a:r>
          </a:p>
        </p:txBody>
      </p:sp>
      <p:sp>
        <p:nvSpPr>
          <p:cNvPr id="8" name="TextBox 7"/>
          <p:cNvSpPr txBox="1"/>
          <p:nvPr/>
        </p:nvSpPr>
        <p:spPr>
          <a:xfrm rot="20091638">
            <a:off x="82094" y="958447"/>
            <a:ext cx="1441420" cy="707886"/>
          </a:xfrm>
          <a:prstGeom prst="rect">
            <a:avLst/>
          </a:prstGeom>
          <a:solidFill>
            <a:srgbClr val="FFFF00"/>
          </a:solidFill>
        </p:spPr>
        <p:txBody>
          <a:bodyPr wrap="none" rtlCol="0">
            <a:spAutoFit/>
          </a:bodyPr>
          <a:lstStyle/>
          <a:p>
            <a:r>
              <a:rPr lang="en-US" dirty="0" smtClean="0"/>
              <a:t>Zero is</a:t>
            </a:r>
          </a:p>
          <a:p>
            <a:r>
              <a:rPr lang="en-US" dirty="0" smtClean="0"/>
              <a:t>FOREVER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9138" name="Rectangle 2"/>
          <p:cNvSpPr>
            <a:spLocks noGrp="1" noChangeArrowheads="1"/>
          </p:cNvSpPr>
          <p:nvPr>
            <p:ph type="title"/>
          </p:nvPr>
        </p:nvSpPr>
        <p:spPr/>
        <p:txBody>
          <a:bodyPr/>
          <a:lstStyle/>
          <a:p>
            <a:r>
              <a:rPr lang="en-US" sz="4000"/>
              <a:t>Applying NBC for Text Classification</a:t>
            </a:r>
          </a:p>
        </p:txBody>
      </p:sp>
      <p:sp>
        <p:nvSpPr>
          <p:cNvPr id="1499139" name="Rectangle 3"/>
          <p:cNvSpPr>
            <a:spLocks noGrp="1" noChangeArrowheads="1"/>
          </p:cNvSpPr>
          <p:nvPr>
            <p:ph type="body" idx="1"/>
          </p:nvPr>
        </p:nvSpPr>
        <p:spPr/>
        <p:txBody>
          <a:bodyPr/>
          <a:lstStyle/>
          <a:p>
            <a:pPr>
              <a:lnSpc>
                <a:spcPct val="90000"/>
              </a:lnSpc>
            </a:pPr>
            <a:r>
              <a:rPr lang="en-US" sz="1600"/>
              <a:t>Text classification is the task of classifying text documents to multiple classes</a:t>
            </a:r>
          </a:p>
          <a:p>
            <a:pPr lvl="1">
              <a:lnSpc>
                <a:spcPct val="90000"/>
              </a:lnSpc>
            </a:pPr>
            <a:r>
              <a:rPr lang="en-US" sz="1600"/>
              <a:t>Is this mail spam?</a:t>
            </a:r>
          </a:p>
          <a:p>
            <a:pPr lvl="1">
              <a:lnSpc>
                <a:spcPct val="90000"/>
              </a:lnSpc>
            </a:pPr>
            <a:r>
              <a:rPr lang="en-US" sz="1600"/>
              <a:t>Is this article from comp.ai or misc.piano?</a:t>
            </a:r>
          </a:p>
          <a:p>
            <a:pPr lvl="1">
              <a:lnSpc>
                <a:spcPct val="90000"/>
              </a:lnSpc>
            </a:pPr>
            <a:r>
              <a:rPr lang="en-US" sz="1600"/>
              <a:t>Is this article likely to be relevant to user X?</a:t>
            </a:r>
          </a:p>
          <a:p>
            <a:pPr lvl="1">
              <a:lnSpc>
                <a:spcPct val="90000"/>
              </a:lnSpc>
            </a:pPr>
            <a:r>
              <a:rPr lang="en-US" sz="1600"/>
              <a:t>Is this page likely to lead me to pages relevant to my topic?  (as in topic-specific crawling)</a:t>
            </a:r>
          </a:p>
          <a:p>
            <a:pPr>
              <a:lnSpc>
                <a:spcPct val="90000"/>
              </a:lnSpc>
            </a:pPr>
            <a:r>
              <a:rPr lang="en-US" sz="1800"/>
              <a:t>NBC has been applied a lot to text classification tasks. </a:t>
            </a:r>
          </a:p>
          <a:p>
            <a:pPr>
              <a:lnSpc>
                <a:spcPct val="90000"/>
              </a:lnSpc>
            </a:pPr>
            <a:r>
              <a:rPr lang="en-US" sz="1800"/>
              <a:t>The big question: How to represent text documents as feature vectors?</a:t>
            </a:r>
          </a:p>
          <a:p>
            <a:pPr lvl="1">
              <a:lnSpc>
                <a:spcPct val="90000"/>
              </a:lnSpc>
            </a:pPr>
            <a:r>
              <a:rPr lang="en-US" sz="1600"/>
              <a:t>Vector space variants (e.g. a binary version of the vector space rep)</a:t>
            </a:r>
          </a:p>
          <a:p>
            <a:pPr lvl="2">
              <a:lnSpc>
                <a:spcPct val="90000"/>
              </a:lnSpc>
            </a:pPr>
            <a:r>
              <a:rPr lang="en-US" sz="1400"/>
              <a:t>Used by Sahami et.al. in SPAM filtering</a:t>
            </a:r>
          </a:p>
          <a:p>
            <a:pPr lvl="2">
              <a:lnSpc>
                <a:spcPct val="90000"/>
              </a:lnSpc>
            </a:pPr>
            <a:r>
              <a:rPr lang="en-US" sz="1400"/>
              <a:t>A problem is that the vectors are likely to be as large as the size of the vocabulary </a:t>
            </a:r>
          </a:p>
          <a:p>
            <a:pPr lvl="3">
              <a:lnSpc>
                <a:spcPct val="90000"/>
              </a:lnSpc>
            </a:pPr>
            <a:r>
              <a:rPr lang="en-US" sz="1200"/>
              <a:t>Use “feature selection” techniques to select only a subset of words as features (see Sahami et al paper)	</a:t>
            </a:r>
          </a:p>
          <a:p>
            <a:pPr lvl="1">
              <a:lnSpc>
                <a:spcPct val="90000"/>
              </a:lnSpc>
            </a:pPr>
            <a:r>
              <a:rPr lang="en-US" sz="1600"/>
              <a:t>Unigram model [Mitchell paper]</a:t>
            </a:r>
          </a:p>
          <a:p>
            <a:pPr lvl="2">
              <a:lnSpc>
                <a:spcPct val="90000"/>
              </a:lnSpc>
            </a:pPr>
            <a:r>
              <a:rPr lang="en-US" sz="1400"/>
              <a:t>Used by Joachims for newspaper article categorization</a:t>
            </a:r>
          </a:p>
          <a:p>
            <a:pPr lvl="2">
              <a:lnSpc>
                <a:spcPct val="90000"/>
              </a:lnSpc>
            </a:pPr>
            <a:r>
              <a:rPr lang="en-US" sz="1400"/>
              <a:t>Document as a vector of positions with values being the words</a:t>
            </a:r>
          </a:p>
          <a:p>
            <a:pPr lvl="1">
              <a:lnSpc>
                <a:spcPct val="90000"/>
              </a:lnSpc>
            </a:pPr>
            <a:endParaRPr lang="en-US" sz="16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2" name="Rectangle 2"/>
          <p:cNvSpPr>
            <a:spLocks noGrp="1" noChangeArrowheads="1"/>
          </p:cNvSpPr>
          <p:nvPr>
            <p:ph type="title"/>
          </p:nvPr>
        </p:nvSpPr>
        <p:spPr/>
        <p:txBody>
          <a:bodyPr/>
          <a:lstStyle/>
          <a:p>
            <a:r>
              <a:rPr lang="en-US"/>
              <a:t>Many uses of Text Classification</a:t>
            </a:r>
          </a:p>
        </p:txBody>
      </p:sp>
      <p:sp>
        <p:nvSpPr>
          <p:cNvPr id="1454083" name="Rectangle 3"/>
          <p:cNvSpPr>
            <a:spLocks noGrp="1" noChangeArrowheads="1"/>
          </p:cNvSpPr>
          <p:nvPr>
            <p:ph type="body" idx="1"/>
          </p:nvPr>
        </p:nvSpPr>
        <p:spPr/>
        <p:txBody>
          <a:bodyPr/>
          <a:lstStyle/>
          <a:p>
            <a:pPr>
              <a:lnSpc>
                <a:spcPct val="90000"/>
              </a:lnSpc>
            </a:pPr>
            <a:r>
              <a:rPr lang="en-US" sz="2800" dirty="0"/>
              <a:t>Text classification is the task of classifying text documents to multiple classes</a:t>
            </a:r>
          </a:p>
          <a:p>
            <a:pPr lvl="1">
              <a:lnSpc>
                <a:spcPct val="90000"/>
              </a:lnSpc>
            </a:pPr>
            <a:r>
              <a:rPr lang="en-US" dirty="0"/>
              <a:t>Is this mail spam?</a:t>
            </a:r>
          </a:p>
          <a:p>
            <a:pPr lvl="1">
              <a:lnSpc>
                <a:spcPct val="90000"/>
              </a:lnSpc>
            </a:pPr>
            <a:r>
              <a:rPr lang="en-US" dirty="0"/>
              <a:t>Is this article from comp.ai or </a:t>
            </a:r>
            <a:r>
              <a:rPr lang="en-US" dirty="0" err="1"/>
              <a:t>misc.piano</a:t>
            </a:r>
            <a:r>
              <a:rPr lang="en-US" dirty="0"/>
              <a:t>?</a:t>
            </a:r>
          </a:p>
          <a:p>
            <a:pPr lvl="1">
              <a:lnSpc>
                <a:spcPct val="90000"/>
              </a:lnSpc>
            </a:pPr>
            <a:r>
              <a:rPr lang="en-US" dirty="0"/>
              <a:t>Is this article likely to be relevant to user X?</a:t>
            </a:r>
          </a:p>
          <a:p>
            <a:pPr lvl="1">
              <a:lnSpc>
                <a:spcPct val="90000"/>
              </a:lnSpc>
            </a:pPr>
            <a:r>
              <a:rPr lang="en-US" dirty="0"/>
              <a:t>Is this page likely to lead me to pages relevant to my topic?  (as in topic-specific crawling</a:t>
            </a:r>
            <a:r>
              <a:rPr lang="en-US" dirty="0" smtClean="0"/>
              <a:t>)</a:t>
            </a:r>
          </a:p>
          <a:p>
            <a:pPr lvl="1">
              <a:lnSpc>
                <a:spcPct val="90000"/>
              </a:lnSpc>
            </a:pPr>
            <a:r>
              <a:rPr lang="en-US" dirty="0" smtClean="0"/>
              <a:t>Is this book possibly of interest to the user?</a:t>
            </a:r>
            <a:endParaRPr lang="en-US" dirty="0"/>
          </a:p>
          <a:p>
            <a:pPr>
              <a:lnSpc>
                <a:spcPct val="90000"/>
              </a:lnSpc>
              <a:buFontTx/>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2"/>
          <p:cNvSpPr>
            <a:spLocks noGrp="1" noChangeArrowheads="1"/>
          </p:cNvSpPr>
          <p:nvPr>
            <p:ph type="title"/>
          </p:nvPr>
        </p:nvSpPr>
        <p:spPr>
          <a:xfrm>
            <a:off x="0" y="609600"/>
            <a:ext cx="9144000" cy="1143000"/>
          </a:xfrm>
        </p:spPr>
        <p:txBody>
          <a:bodyPr/>
          <a:lstStyle/>
          <a:p>
            <a:r>
              <a:rPr lang="en-US"/>
              <a:t>NBC with Unigram Model </a:t>
            </a:r>
          </a:p>
        </p:txBody>
      </p:sp>
      <p:sp>
        <p:nvSpPr>
          <p:cNvPr id="1549315" name="Rectangle 3"/>
          <p:cNvSpPr>
            <a:spLocks noGrp="1" noChangeArrowheads="1"/>
          </p:cNvSpPr>
          <p:nvPr>
            <p:ph type="body" idx="1"/>
          </p:nvPr>
        </p:nvSpPr>
        <p:spPr>
          <a:xfrm>
            <a:off x="685800" y="1981200"/>
            <a:ext cx="8077200" cy="4114800"/>
          </a:xfrm>
        </p:spPr>
        <p:txBody>
          <a:bodyPr/>
          <a:lstStyle/>
          <a:p>
            <a:pPr>
              <a:lnSpc>
                <a:spcPct val="90000"/>
              </a:lnSpc>
            </a:pPr>
            <a:r>
              <a:rPr lang="en-US" sz="2000" dirty="0"/>
              <a:t>Assume that words from a fixed vocabulary V appear in the document D at different positions (assume D has L words)</a:t>
            </a:r>
          </a:p>
          <a:p>
            <a:pPr lvl="2">
              <a:lnSpc>
                <a:spcPct val="90000"/>
              </a:lnSpc>
            </a:pPr>
            <a:r>
              <a:rPr lang="en-US" sz="1600" dirty="0"/>
              <a:t>P(D|C) is P(p1=w1,p2=w2…</a:t>
            </a:r>
            <a:r>
              <a:rPr lang="en-US" sz="1600" dirty="0" err="1"/>
              <a:t>pL</a:t>
            </a:r>
            <a:r>
              <a:rPr lang="en-US" sz="1600" dirty="0"/>
              <a:t>=</a:t>
            </a:r>
            <a:r>
              <a:rPr lang="en-US" sz="1600" dirty="0" err="1"/>
              <a:t>wl</a:t>
            </a:r>
            <a:r>
              <a:rPr lang="en-US" sz="1600" dirty="0"/>
              <a:t> | C)</a:t>
            </a:r>
          </a:p>
          <a:p>
            <a:pPr lvl="3">
              <a:lnSpc>
                <a:spcPct val="90000"/>
              </a:lnSpc>
            </a:pPr>
            <a:r>
              <a:rPr lang="en-US" sz="1400" dirty="0"/>
              <a:t>Assume that words appearance probabilities are independent of each other </a:t>
            </a:r>
          </a:p>
          <a:p>
            <a:pPr lvl="2">
              <a:lnSpc>
                <a:spcPct val="90000"/>
              </a:lnSpc>
            </a:pPr>
            <a:r>
              <a:rPr lang="en-US" sz="1600" dirty="0"/>
              <a:t>P(D|C) is P(p1=w1|C)*P(p2=w2|C) …*P(</a:t>
            </a:r>
            <a:r>
              <a:rPr lang="en-US" sz="1600" dirty="0" err="1"/>
              <a:t>pL</a:t>
            </a:r>
            <a:r>
              <a:rPr lang="en-US" sz="1600" dirty="0"/>
              <a:t>=</a:t>
            </a:r>
            <a:r>
              <a:rPr lang="en-US" sz="1600" dirty="0" err="1"/>
              <a:t>wl</a:t>
            </a:r>
            <a:r>
              <a:rPr lang="en-US" sz="1600" dirty="0"/>
              <a:t> | C</a:t>
            </a:r>
            <a:r>
              <a:rPr lang="en-US" sz="1600" dirty="0" smtClean="0"/>
              <a:t>)  </a:t>
            </a:r>
            <a:r>
              <a:rPr lang="en-US" sz="1600" dirty="0" smtClean="0">
                <a:solidFill>
                  <a:srgbClr val="FF0000"/>
                </a:solidFill>
                <a:sym typeface="Wingdings" pitchFamily="2" charset="2"/>
              </a:rPr>
              <a:t>Unigram assumption</a:t>
            </a:r>
            <a:endParaRPr lang="en-US" sz="1600" dirty="0">
              <a:solidFill>
                <a:srgbClr val="FF0000"/>
              </a:solidFill>
            </a:endParaRPr>
          </a:p>
          <a:p>
            <a:pPr lvl="3">
              <a:lnSpc>
                <a:spcPct val="90000"/>
              </a:lnSpc>
            </a:pPr>
            <a:r>
              <a:rPr lang="en-US" sz="1400" dirty="0"/>
              <a:t>Assume that word occurrence probability is INDEPENDENT of its position in the document</a:t>
            </a:r>
          </a:p>
          <a:p>
            <a:pPr lvl="3">
              <a:lnSpc>
                <a:spcPct val="90000"/>
              </a:lnSpc>
            </a:pPr>
            <a:r>
              <a:rPr lang="en-US" sz="1400" dirty="0"/>
              <a:t>P(p1=w1|C)=P(p2=w1|C)=…P(</a:t>
            </a:r>
            <a:r>
              <a:rPr lang="en-US" sz="1400" dirty="0" err="1"/>
              <a:t>pL</a:t>
            </a:r>
            <a:r>
              <a:rPr lang="en-US" sz="1400" dirty="0"/>
              <a:t>=w1|C)</a:t>
            </a:r>
          </a:p>
          <a:p>
            <a:pPr lvl="2">
              <a:lnSpc>
                <a:spcPct val="90000"/>
              </a:lnSpc>
            </a:pPr>
            <a:r>
              <a:rPr lang="en-US" sz="1600" dirty="0"/>
              <a:t>Use m-estimates; set p to 1/V and m to V (where V is the size of the vocabulary)</a:t>
            </a:r>
          </a:p>
          <a:p>
            <a:pPr lvl="2">
              <a:lnSpc>
                <a:spcPct val="90000"/>
              </a:lnSpc>
            </a:pPr>
            <a:r>
              <a:rPr lang="en-US" dirty="0">
                <a:solidFill>
                  <a:srgbClr val="993300"/>
                </a:solidFill>
              </a:rPr>
              <a:t>P(</a:t>
            </a:r>
            <a:r>
              <a:rPr lang="en-US" dirty="0" err="1">
                <a:solidFill>
                  <a:srgbClr val="993300"/>
                </a:solidFill>
              </a:rPr>
              <a:t>w</a:t>
            </a:r>
            <a:r>
              <a:rPr lang="en-US" baseline="-25000" dirty="0" err="1">
                <a:solidFill>
                  <a:srgbClr val="993300"/>
                </a:solidFill>
              </a:rPr>
              <a:t>k</a:t>
            </a:r>
            <a:r>
              <a:rPr lang="en-US" dirty="0" err="1">
                <a:solidFill>
                  <a:srgbClr val="993300"/>
                </a:solidFill>
              </a:rPr>
              <a:t>|C</a:t>
            </a:r>
            <a:r>
              <a:rPr lang="en-US" baseline="-25000" dirty="0" err="1">
                <a:solidFill>
                  <a:srgbClr val="993300"/>
                </a:solidFill>
              </a:rPr>
              <a:t>i</a:t>
            </a:r>
            <a:r>
              <a:rPr lang="en-US" dirty="0">
                <a:solidFill>
                  <a:srgbClr val="993300"/>
                </a:solidFill>
              </a:rPr>
              <a:t>) =  [#(</a:t>
            </a:r>
            <a:r>
              <a:rPr lang="en-US" dirty="0" err="1">
                <a:solidFill>
                  <a:srgbClr val="993300"/>
                </a:solidFill>
              </a:rPr>
              <a:t>wk,Ci</a:t>
            </a:r>
            <a:r>
              <a:rPr lang="en-US" dirty="0">
                <a:solidFill>
                  <a:srgbClr val="993300"/>
                </a:solidFill>
              </a:rPr>
              <a:t>) + 1]/#w(</a:t>
            </a:r>
            <a:r>
              <a:rPr lang="en-US" dirty="0" err="1">
                <a:solidFill>
                  <a:srgbClr val="993300"/>
                </a:solidFill>
              </a:rPr>
              <a:t>Ci</a:t>
            </a:r>
            <a:r>
              <a:rPr lang="en-US" dirty="0">
                <a:solidFill>
                  <a:srgbClr val="993300"/>
                </a:solidFill>
              </a:rPr>
              <a:t>) + V</a:t>
            </a:r>
          </a:p>
          <a:p>
            <a:pPr lvl="3">
              <a:lnSpc>
                <a:spcPct val="90000"/>
              </a:lnSpc>
            </a:pPr>
            <a:r>
              <a:rPr lang="en-US" sz="1400" dirty="0"/>
              <a:t>#(</a:t>
            </a:r>
            <a:r>
              <a:rPr lang="en-US" sz="1400" dirty="0" err="1"/>
              <a:t>wk,Ci</a:t>
            </a:r>
            <a:r>
              <a:rPr lang="en-US" sz="1400" dirty="0"/>
              <a:t>) is the number of times wk appears in the documents classified into class </a:t>
            </a:r>
            <a:r>
              <a:rPr lang="en-US" sz="1400" dirty="0" err="1"/>
              <a:t>Ci</a:t>
            </a:r>
            <a:endParaRPr lang="en-US" sz="1400" dirty="0"/>
          </a:p>
          <a:p>
            <a:pPr lvl="3">
              <a:lnSpc>
                <a:spcPct val="90000"/>
              </a:lnSpc>
            </a:pPr>
            <a:r>
              <a:rPr lang="en-US" sz="1400" dirty="0"/>
              <a:t>#w(</a:t>
            </a:r>
            <a:r>
              <a:rPr lang="en-US" sz="1400" dirty="0" err="1"/>
              <a:t>Ci</a:t>
            </a:r>
            <a:r>
              <a:rPr lang="en-US" sz="1400" dirty="0"/>
              <a:t>) is the total number of words in all documents of class </a:t>
            </a:r>
            <a:r>
              <a:rPr lang="en-US" sz="1400" dirty="0" err="1"/>
              <a:t>C</a:t>
            </a:r>
            <a:r>
              <a:rPr lang="en-US" sz="1400" baseline="-25000" dirty="0" err="1"/>
              <a:t>i</a:t>
            </a:r>
            <a:endParaRPr lang="en-US" sz="1400" dirty="0"/>
          </a:p>
          <a:p>
            <a:pPr lvl="3">
              <a:lnSpc>
                <a:spcPct val="90000"/>
              </a:lnSpc>
            </a:pPr>
            <a:endParaRPr lang="en-US" sz="1400" dirty="0"/>
          </a:p>
          <a:p>
            <a:pPr lvl="3">
              <a:lnSpc>
                <a:spcPct val="90000"/>
              </a:lnSpc>
            </a:pPr>
            <a:endParaRPr lang="en-US" sz="1400" dirty="0"/>
          </a:p>
          <a:p>
            <a:pPr>
              <a:lnSpc>
                <a:spcPct val="90000"/>
              </a:lnSpc>
            </a:pPr>
            <a:endParaRPr lang="en-US" sz="1800" dirty="0"/>
          </a:p>
        </p:txBody>
      </p:sp>
      <p:sp>
        <p:nvSpPr>
          <p:cNvPr id="1549316" name="Text Box 4"/>
          <p:cNvSpPr txBox="1">
            <a:spLocks noChangeArrowheads="1"/>
          </p:cNvSpPr>
          <p:nvPr/>
        </p:nvSpPr>
        <p:spPr bwMode="auto">
          <a:xfrm>
            <a:off x="669925" y="5957888"/>
            <a:ext cx="7863050" cy="707886"/>
          </a:xfrm>
          <a:prstGeom prst="rect">
            <a:avLst/>
          </a:prstGeom>
          <a:solidFill>
            <a:schemeClr val="accent1"/>
          </a:solidFill>
          <a:ln w="9525">
            <a:noFill/>
            <a:miter lim="800000"/>
            <a:headEnd/>
            <a:tailEnd/>
          </a:ln>
          <a:effectLst/>
        </p:spPr>
        <p:txBody>
          <a:bodyPr wrap="none">
            <a:spAutoFit/>
          </a:bodyPr>
          <a:lstStyle/>
          <a:p>
            <a:r>
              <a:rPr lang="en-US" dirty="0"/>
              <a:t>Used to classify </a:t>
            </a:r>
            <a:r>
              <a:rPr lang="en-US" dirty="0" err="1"/>
              <a:t>usenet</a:t>
            </a:r>
            <a:r>
              <a:rPr lang="en-US" dirty="0"/>
              <a:t> articles from 20 different groups</a:t>
            </a:r>
          </a:p>
          <a:p>
            <a:r>
              <a:rPr lang="en-US" dirty="0"/>
              <a:t>   --achieved an accuracy of 89%!! (random guessing will get you 5</a:t>
            </a:r>
            <a:r>
              <a:rPr lang="en-US" dirty="0" smtClean="0"/>
              <a: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9315">
                                            <p:txEl>
                                              <p:pRg st="0" end="0"/>
                                            </p:txEl>
                                          </p:spTgt>
                                        </p:tgtEl>
                                        <p:attrNameLst>
                                          <p:attrName>style.visibility</p:attrName>
                                        </p:attrNameLst>
                                      </p:cBhvr>
                                      <p:to>
                                        <p:strVal val="visible"/>
                                      </p:to>
                                    </p:set>
                                    <p:animEffect transition="in" filter="blinds(horizontal)">
                                      <p:cBhvr>
                                        <p:cTn id="7" dur="500"/>
                                        <p:tgtEl>
                                          <p:spTgt spid="154931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49315">
                                            <p:txEl>
                                              <p:pRg st="1" end="1"/>
                                            </p:txEl>
                                          </p:spTgt>
                                        </p:tgtEl>
                                        <p:attrNameLst>
                                          <p:attrName>style.visibility</p:attrName>
                                        </p:attrNameLst>
                                      </p:cBhvr>
                                      <p:to>
                                        <p:strVal val="visible"/>
                                      </p:to>
                                    </p:set>
                                    <p:animEffect transition="in" filter="blinds(horizontal)">
                                      <p:cBhvr>
                                        <p:cTn id="10" dur="500"/>
                                        <p:tgtEl>
                                          <p:spTgt spid="154931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49315">
                                            <p:txEl>
                                              <p:pRg st="2" end="2"/>
                                            </p:txEl>
                                          </p:spTgt>
                                        </p:tgtEl>
                                        <p:attrNameLst>
                                          <p:attrName>style.visibility</p:attrName>
                                        </p:attrNameLst>
                                      </p:cBhvr>
                                      <p:to>
                                        <p:strVal val="visible"/>
                                      </p:to>
                                    </p:set>
                                    <p:animEffect transition="in" filter="blinds(horizontal)">
                                      <p:cBhvr>
                                        <p:cTn id="13" dur="500"/>
                                        <p:tgtEl>
                                          <p:spTgt spid="1549315">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49315">
                                            <p:txEl>
                                              <p:pRg st="3" end="3"/>
                                            </p:txEl>
                                          </p:spTgt>
                                        </p:tgtEl>
                                        <p:attrNameLst>
                                          <p:attrName>style.visibility</p:attrName>
                                        </p:attrNameLst>
                                      </p:cBhvr>
                                      <p:to>
                                        <p:strVal val="visible"/>
                                      </p:to>
                                    </p:set>
                                    <p:animEffect transition="in" filter="blinds(horizontal)">
                                      <p:cBhvr>
                                        <p:cTn id="16" dur="500"/>
                                        <p:tgtEl>
                                          <p:spTgt spid="1549315">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49315">
                                            <p:txEl>
                                              <p:pRg st="4" end="4"/>
                                            </p:txEl>
                                          </p:spTgt>
                                        </p:tgtEl>
                                        <p:attrNameLst>
                                          <p:attrName>style.visibility</p:attrName>
                                        </p:attrNameLst>
                                      </p:cBhvr>
                                      <p:to>
                                        <p:strVal val="visible"/>
                                      </p:to>
                                    </p:set>
                                    <p:animEffect transition="in" filter="blinds(horizontal)">
                                      <p:cBhvr>
                                        <p:cTn id="19" dur="500"/>
                                        <p:tgtEl>
                                          <p:spTgt spid="1549315">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49315">
                                            <p:txEl>
                                              <p:pRg st="5" end="5"/>
                                            </p:txEl>
                                          </p:spTgt>
                                        </p:tgtEl>
                                        <p:attrNameLst>
                                          <p:attrName>style.visibility</p:attrName>
                                        </p:attrNameLst>
                                      </p:cBhvr>
                                      <p:to>
                                        <p:strVal val="visible"/>
                                      </p:to>
                                    </p:set>
                                    <p:animEffect transition="in" filter="blinds(horizontal)">
                                      <p:cBhvr>
                                        <p:cTn id="22" dur="500"/>
                                        <p:tgtEl>
                                          <p:spTgt spid="1549315">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49315">
                                            <p:txEl>
                                              <p:pRg st="6" end="6"/>
                                            </p:txEl>
                                          </p:spTgt>
                                        </p:tgtEl>
                                        <p:attrNameLst>
                                          <p:attrName>style.visibility</p:attrName>
                                        </p:attrNameLst>
                                      </p:cBhvr>
                                      <p:to>
                                        <p:strVal val="visible"/>
                                      </p:to>
                                    </p:set>
                                    <p:animEffect transition="in" filter="blinds(horizontal)">
                                      <p:cBhvr>
                                        <p:cTn id="25" dur="500"/>
                                        <p:tgtEl>
                                          <p:spTgt spid="1549315">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49315">
                                            <p:txEl>
                                              <p:pRg st="7" end="7"/>
                                            </p:txEl>
                                          </p:spTgt>
                                        </p:tgtEl>
                                        <p:attrNameLst>
                                          <p:attrName>style.visibility</p:attrName>
                                        </p:attrNameLst>
                                      </p:cBhvr>
                                      <p:to>
                                        <p:strVal val="visible"/>
                                      </p:to>
                                    </p:set>
                                    <p:animEffect transition="in" filter="blinds(horizontal)">
                                      <p:cBhvr>
                                        <p:cTn id="28" dur="500"/>
                                        <p:tgtEl>
                                          <p:spTgt spid="1549315">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49315">
                                            <p:txEl>
                                              <p:pRg st="8" end="8"/>
                                            </p:txEl>
                                          </p:spTgt>
                                        </p:tgtEl>
                                        <p:attrNameLst>
                                          <p:attrName>style.visibility</p:attrName>
                                        </p:attrNameLst>
                                      </p:cBhvr>
                                      <p:to>
                                        <p:strVal val="visible"/>
                                      </p:to>
                                    </p:set>
                                    <p:animEffect transition="in" filter="blinds(horizontal)">
                                      <p:cBhvr>
                                        <p:cTn id="31" dur="500"/>
                                        <p:tgtEl>
                                          <p:spTgt spid="1549315">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49315">
                                            <p:txEl>
                                              <p:pRg st="9" end="9"/>
                                            </p:txEl>
                                          </p:spTgt>
                                        </p:tgtEl>
                                        <p:attrNameLst>
                                          <p:attrName>style.visibility</p:attrName>
                                        </p:attrNameLst>
                                      </p:cBhvr>
                                      <p:to>
                                        <p:strVal val="visible"/>
                                      </p:to>
                                    </p:set>
                                    <p:animEffect transition="in" filter="blinds(horizontal)">
                                      <p:cBhvr>
                                        <p:cTn id="34" dur="500"/>
                                        <p:tgtEl>
                                          <p:spTgt spid="1549315">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49316"/>
                                        </p:tgtEl>
                                        <p:attrNameLst>
                                          <p:attrName>style.visibility</p:attrName>
                                        </p:attrNameLst>
                                      </p:cBhvr>
                                      <p:to>
                                        <p:strVal val="visible"/>
                                      </p:to>
                                    </p:set>
                                    <p:animEffect transition="in" filter="blinds(horizontal)">
                                      <p:cBhvr>
                                        <p:cTn id="39" dur="500"/>
                                        <p:tgtEl>
                                          <p:spTgt spid="1549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9315" grpId="0" build="p" bldLvl="2"/>
      <p:bldP spid="154931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Multinomial vs. </a:t>
            </a:r>
            <a:r>
              <a:rPr lang="en-US" dirty="0" err="1" smtClean="0"/>
              <a:t>Bernouli</a:t>
            </a:r>
            <a:r>
              <a:rPr lang="en-US" dirty="0" smtClean="0"/>
              <a:t> Model</a:t>
            </a:r>
            <a:endParaRPr lang="en-US" dirty="0"/>
          </a:p>
        </p:txBody>
      </p:sp>
      <p:sp>
        <p:nvSpPr>
          <p:cNvPr id="3" name="Content Placeholder 2"/>
          <p:cNvSpPr>
            <a:spLocks noGrp="1"/>
          </p:cNvSpPr>
          <p:nvPr>
            <p:ph idx="1"/>
          </p:nvPr>
        </p:nvSpPr>
        <p:spPr/>
        <p:txBody>
          <a:bodyPr/>
          <a:lstStyle/>
          <a:p>
            <a:r>
              <a:rPr lang="en-US" dirty="0" smtClean="0"/>
              <a:t>The model we discussed is “multi-</a:t>
            </a:r>
            <a:r>
              <a:rPr lang="en-US" dirty="0" err="1" smtClean="0"/>
              <a:t>nomial</a:t>
            </a:r>
            <a:r>
              <a:rPr lang="en-US" dirty="0" smtClean="0"/>
              <a:t>” model. You consider the total number of occurrences of the word </a:t>
            </a:r>
          </a:p>
          <a:p>
            <a:r>
              <a:rPr lang="en-US" dirty="0" smtClean="0"/>
              <a:t>In contrast, </a:t>
            </a:r>
            <a:r>
              <a:rPr lang="en-US" dirty="0" err="1" smtClean="0"/>
              <a:t>Bernouli</a:t>
            </a:r>
            <a:r>
              <a:rPr lang="en-US" dirty="0" smtClean="0"/>
              <a:t> model looks at the binary presence of a word in a document (and ignores how many times it is present in </a:t>
            </a:r>
            <a:r>
              <a:rPr lang="en-US" smtClean="0"/>
              <a:t>the document)</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11/1</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p:cNvSpPr>
            <a:spLocks noGrp="1" noChangeArrowheads="1"/>
          </p:cNvSpPr>
          <p:nvPr>
            <p:ph type="title"/>
          </p:nvPr>
        </p:nvSpPr>
        <p:spPr/>
        <p:txBody>
          <a:bodyPr/>
          <a:lstStyle/>
          <a:p>
            <a:r>
              <a:rPr lang="en-US"/>
              <a:t>Text Naïve Bayes Algorithm</a:t>
            </a:r>
            <a:br>
              <a:rPr lang="en-US"/>
            </a:br>
            <a:r>
              <a:rPr lang="en-US"/>
              <a:t>(Train)</a:t>
            </a:r>
          </a:p>
        </p:txBody>
      </p:sp>
      <p:sp>
        <p:nvSpPr>
          <p:cNvPr id="1534979" name="Text Box 3"/>
          <p:cNvSpPr txBox="1">
            <a:spLocks noChangeArrowheads="1"/>
          </p:cNvSpPr>
          <p:nvPr/>
        </p:nvSpPr>
        <p:spPr bwMode="auto">
          <a:xfrm>
            <a:off x="304800" y="1600200"/>
            <a:ext cx="8586788" cy="4300538"/>
          </a:xfrm>
          <a:prstGeom prst="rect">
            <a:avLst/>
          </a:prstGeom>
          <a:noFill/>
          <a:ln w="12700">
            <a:noFill/>
            <a:miter lim="800000"/>
            <a:headEnd/>
            <a:tailEnd/>
          </a:ln>
          <a:effectLst/>
        </p:spPr>
        <p:txBody>
          <a:bodyPr wrap="none" lIns="90000" tIns="46800" rIns="90000" bIns="46800">
            <a:spAutoFit/>
          </a:bodyPr>
          <a:lstStyle/>
          <a:p>
            <a:pPr eaLnBrk="1" hangingPunct="1"/>
            <a:r>
              <a:rPr lang="en-US" sz="2800" b="0" dirty="0"/>
              <a:t>Let </a:t>
            </a:r>
            <a:r>
              <a:rPr lang="en-US" sz="2800" b="0" i="1" dirty="0"/>
              <a:t>V</a:t>
            </a:r>
            <a:r>
              <a:rPr lang="en-US" sz="2800" b="0" dirty="0"/>
              <a:t> be the vocabulary of all words in the documents in </a:t>
            </a:r>
            <a:r>
              <a:rPr lang="en-US" sz="2800" b="0" i="1" dirty="0"/>
              <a:t>D</a:t>
            </a:r>
          </a:p>
          <a:p>
            <a:pPr eaLnBrk="1" hangingPunct="1"/>
            <a:r>
              <a:rPr lang="en-US" sz="2800" b="0" dirty="0"/>
              <a:t>For each category </a:t>
            </a:r>
            <a:r>
              <a:rPr lang="en-US" sz="2800" b="0" i="1" dirty="0" err="1"/>
              <a:t>c</a:t>
            </a:r>
            <a:r>
              <a:rPr lang="en-US" sz="2800" b="0" i="1" baseline="-25000" dirty="0" err="1"/>
              <a:t>i</a:t>
            </a:r>
            <a:r>
              <a:rPr lang="en-US" sz="2800" b="0" i="1" baseline="-25000" dirty="0"/>
              <a:t>  </a:t>
            </a:r>
            <a:r>
              <a:rPr lang="en-US" sz="2800" b="0" dirty="0">
                <a:sym typeface="Symbol" pitchFamily="18" charset="2"/>
              </a:rPr>
              <a:t> </a:t>
            </a:r>
            <a:r>
              <a:rPr lang="en-US" sz="2800" b="0" i="1" dirty="0">
                <a:sym typeface="Symbol" pitchFamily="18" charset="2"/>
              </a:rPr>
              <a:t>C</a:t>
            </a:r>
            <a:endParaRPr lang="en-US" sz="2800" b="0" i="1" baseline="-25000" dirty="0"/>
          </a:p>
          <a:p>
            <a:pPr eaLnBrk="1" hangingPunct="1"/>
            <a:r>
              <a:rPr lang="en-US" sz="2800" b="0" i="1" baseline="-25000" dirty="0"/>
              <a:t>        </a:t>
            </a:r>
            <a:r>
              <a:rPr lang="en-US" sz="2800" b="0" dirty="0"/>
              <a:t>Let</a:t>
            </a:r>
            <a:r>
              <a:rPr lang="en-US" sz="2800" b="0" i="1" dirty="0"/>
              <a:t> D</a:t>
            </a:r>
            <a:r>
              <a:rPr lang="en-US" sz="2800" b="0" i="1" baseline="-25000" dirty="0"/>
              <a:t>i</a:t>
            </a:r>
            <a:r>
              <a:rPr lang="en-US" sz="2800" b="0" i="1" dirty="0"/>
              <a:t> </a:t>
            </a:r>
            <a:r>
              <a:rPr lang="en-US" sz="2800" b="0" dirty="0"/>
              <a:t>be the subset of documents in </a:t>
            </a:r>
            <a:r>
              <a:rPr lang="en-US" sz="2800" b="0" i="1" dirty="0"/>
              <a:t>D</a:t>
            </a:r>
            <a:r>
              <a:rPr lang="en-US" sz="2800" b="0" dirty="0"/>
              <a:t> in category </a:t>
            </a:r>
            <a:r>
              <a:rPr lang="en-US" sz="2800" b="0" i="1" dirty="0" err="1"/>
              <a:t>c</a:t>
            </a:r>
            <a:r>
              <a:rPr lang="en-US" sz="2800" b="0" i="1" baseline="-25000" dirty="0" err="1"/>
              <a:t>i</a:t>
            </a:r>
            <a:endParaRPr lang="en-US" sz="2800" b="0" i="1" baseline="-25000" dirty="0"/>
          </a:p>
          <a:p>
            <a:pPr eaLnBrk="1" hangingPunct="1"/>
            <a:r>
              <a:rPr lang="en-US" sz="3200" b="0" i="1" baseline="-25000" dirty="0"/>
              <a:t>        </a:t>
            </a:r>
            <a:r>
              <a:rPr lang="en-US" sz="2800" b="0" dirty="0"/>
              <a:t>P(</a:t>
            </a:r>
            <a:r>
              <a:rPr lang="en-US" sz="2800" b="0" i="1" dirty="0" err="1"/>
              <a:t>c</a:t>
            </a:r>
            <a:r>
              <a:rPr lang="en-US" sz="2800" b="0" i="1" baseline="-25000" dirty="0" err="1"/>
              <a:t>i</a:t>
            </a:r>
            <a:r>
              <a:rPr lang="en-US" sz="2800" b="0" dirty="0"/>
              <a:t>) = |</a:t>
            </a:r>
            <a:r>
              <a:rPr lang="en-US" sz="2800" b="0" i="1" dirty="0"/>
              <a:t>D</a:t>
            </a:r>
            <a:r>
              <a:rPr lang="en-US" sz="2400" b="0" i="1" baseline="-25000" dirty="0"/>
              <a:t>i</a:t>
            </a:r>
            <a:r>
              <a:rPr lang="en-US" sz="2800" b="0" dirty="0"/>
              <a:t>| / |</a:t>
            </a:r>
            <a:r>
              <a:rPr lang="en-US" sz="2800" b="0" i="1" dirty="0"/>
              <a:t>D</a:t>
            </a:r>
            <a:r>
              <a:rPr lang="en-US" sz="2800" b="0" dirty="0"/>
              <a:t>|</a:t>
            </a:r>
          </a:p>
          <a:p>
            <a:pPr eaLnBrk="1" hangingPunct="1"/>
            <a:r>
              <a:rPr lang="en-US" sz="2800" b="0" dirty="0"/>
              <a:t>      Let </a:t>
            </a:r>
            <a:r>
              <a:rPr lang="en-US" sz="2800" b="0" i="1" dirty="0"/>
              <a:t>T</a:t>
            </a:r>
            <a:r>
              <a:rPr lang="en-US" sz="2800" b="0" i="1" baseline="-25000" dirty="0"/>
              <a:t>i</a:t>
            </a:r>
            <a:r>
              <a:rPr lang="en-US" sz="2800" b="0" dirty="0"/>
              <a:t> be the concatenation of all the documents in </a:t>
            </a:r>
            <a:r>
              <a:rPr lang="en-US" sz="2800" b="0" i="1" dirty="0"/>
              <a:t>D</a:t>
            </a:r>
            <a:r>
              <a:rPr lang="en-US" sz="2800" b="0" i="1" baseline="-25000" dirty="0"/>
              <a:t>i</a:t>
            </a:r>
          </a:p>
          <a:p>
            <a:pPr eaLnBrk="1" hangingPunct="1"/>
            <a:r>
              <a:rPr lang="en-US" sz="2800" b="0" i="1" baseline="-25000" dirty="0"/>
              <a:t>         </a:t>
            </a:r>
            <a:r>
              <a:rPr lang="en-US" sz="2800" b="0" dirty="0"/>
              <a:t>Let </a:t>
            </a:r>
            <a:r>
              <a:rPr lang="en-US" sz="2800" b="0" i="1" dirty="0" err="1"/>
              <a:t>n</a:t>
            </a:r>
            <a:r>
              <a:rPr lang="en-US" sz="2800" b="0" i="1" baseline="-25000" dirty="0" err="1"/>
              <a:t>i</a:t>
            </a:r>
            <a:r>
              <a:rPr lang="en-US" sz="2800" b="0" i="1" baseline="-25000" dirty="0"/>
              <a:t> </a:t>
            </a:r>
            <a:r>
              <a:rPr lang="en-US" sz="2800" b="0" dirty="0"/>
              <a:t>be the total number of word occurrences in </a:t>
            </a:r>
            <a:r>
              <a:rPr lang="en-US" sz="2800" b="0" i="1" dirty="0"/>
              <a:t>T</a:t>
            </a:r>
            <a:r>
              <a:rPr lang="en-US" sz="2800" b="0" i="1" baseline="-25000" dirty="0"/>
              <a:t>i</a:t>
            </a:r>
          </a:p>
          <a:p>
            <a:pPr eaLnBrk="1" hangingPunct="1"/>
            <a:r>
              <a:rPr lang="en-US" sz="2800" b="0" i="1" baseline="-25000" dirty="0"/>
              <a:t>         </a:t>
            </a:r>
            <a:r>
              <a:rPr lang="en-US" sz="2800" b="0" dirty="0"/>
              <a:t>For each word </a:t>
            </a:r>
            <a:r>
              <a:rPr lang="en-US" sz="2800" b="0" i="1" dirty="0" err="1"/>
              <a:t>w</a:t>
            </a:r>
            <a:r>
              <a:rPr lang="en-US" sz="2800" b="0" i="1" baseline="-25000" dirty="0" err="1"/>
              <a:t>j</a:t>
            </a:r>
            <a:r>
              <a:rPr lang="en-US" sz="2800" b="0" i="1" baseline="-25000" dirty="0"/>
              <a:t> </a:t>
            </a:r>
            <a:r>
              <a:rPr lang="en-US" sz="2800" b="0" dirty="0">
                <a:sym typeface="Symbol" pitchFamily="18" charset="2"/>
              </a:rPr>
              <a:t> </a:t>
            </a:r>
            <a:r>
              <a:rPr lang="en-US" sz="2800" b="0" i="1" dirty="0"/>
              <a:t>V</a:t>
            </a:r>
          </a:p>
          <a:p>
            <a:pPr eaLnBrk="1" hangingPunct="1"/>
            <a:r>
              <a:rPr lang="en-US" sz="2800" b="0" i="1" dirty="0"/>
              <a:t>             </a:t>
            </a:r>
            <a:r>
              <a:rPr lang="en-US" sz="2800" b="0" dirty="0"/>
              <a:t>Let</a:t>
            </a:r>
            <a:r>
              <a:rPr lang="en-US" sz="2800" b="0" i="1" dirty="0"/>
              <a:t> </a:t>
            </a:r>
            <a:r>
              <a:rPr lang="en-US" sz="2800" b="0" i="1" dirty="0" err="1"/>
              <a:t>n</a:t>
            </a:r>
            <a:r>
              <a:rPr lang="en-US" sz="2800" b="0" i="1" baseline="-25000" dirty="0" err="1"/>
              <a:t>ij</a:t>
            </a:r>
            <a:r>
              <a:rPr lang="en-US" sz="2800" b="0" i="1" baseline="-25000" dirty="0"/>
              <a:t> </a:t>
            </a:r>
            <a:r>
              <a:rPr lang="en-US" sz="2800" b="0" dirty="0"/>
              <a:t>be the number of occurrences of </a:t>
            </a:r>
            <a:r>
              <a:rPr lang="en-US" sz="2800" b="0" i="1" dirty="0" err="1"/>
              <a:t>w</a:t>
            </a:r>
            <a:r>
              <a:rPr lang="en-US" sz="2800" b="0" i="1" baseline="-25000" dirty="0" err="1"/>
              <a:t>j</a:t>
            </a:r>
            <a:r>
              <a:rPr lang="en-US" sz="2800" b="0" i="1" baseline="-25000" dirty="0"/>
              <a:t> </a:t>
            </a:r>
            <a:r>
              <a:rPr lang="en-US" sz="2800" b="0" dirty="0"/>
              <a:t>in </a:t>
            </a:r>
            <a:r>
              <a:rPr lang="en-US" sz="2800" b="0" i="1" dirty="0"/>
              <a:t>T</a:t>
            </a:r>
            <a:r>
              <a:rPr lang="en-US" sz="2800" b="0" i="1" baseline="-25000" dirty="0"/>
              <a:t>i</a:t>
            </a:r>
          </a:p>
          <a:p>
            <a:pPr eaLnBrk="1" hangingPunct="1"/>
            <a:r>
              <a:rPr lang="en-US" sz="2800" b="0" i="1" baseline="-25000" dirty="0"/>
              <a:t>                   </a:t>
            </a:r>
            <a:r>
              <a:rPr lang="en-US" sz="2800" b="0" dirty="0"/>
              <a:t>Let </a:t>
            </a:r>
            <a:r>
              <a:rPr lang="en-US" sz="2800" b="0" dirty="0" smtClean="0"/>
              <a:t>P(</a:t>
            </a:r>
            <a:r>
              <a:rPr lang="en-US" sz="2800" b="0" i="1" dirty="0" err="1" smtClean="0"/>
              <a:t>w</a:t>
            </a:r>
            <a:r>
              <a:rPr lang="en-US" sz="2800" b="0" i="1" baseline="-25000" dirty="0" err="1" smtClean="0"/>
              <a:t>j</a:t>
            </a:r>
            <a:r>
              <a:rPr lang="en-US" sz="2800" b="0" i="1" dirty="0" smtClean="0"/>
              <a:t> </a:t>
            </a:r>
            <a:r>
              <a:rPr lang="en-US" sz="2800" b="0" dirty="0"/>
              <a:t>| </a:t>
            </a:r>
            <a:r>
              <a:rPr lang="en-US" sz="2800" b="0" i="1" dirty="0" err="1"/>
              <a:t>c</a:t>
            </a:r>
            <a:r>
              <a:rPr lang="en-US" sz="2800" b="0" i="1" baseline="-25000" dirty="0" err="1"/>
              <a:t>i</a:t>
            </a:r>
            <a:r>
              <a:rPr lang="en-US" sz="2800" b="0" dirty="0"/>
              <a:t>) = (</a:t>
            </a:r>
            <a:r>
              <a:rPr lang="en-US" sz="2800" b="0" i="1" dirty="0" err="1"/>
              <a:t>n</a:t>
            </a:r>
            <a:r>
              <a:rPr lang="en-US" sz="2800" b="0" i="1" baseline="-25000" dirty="0" err="1"/>
              <a:t>ij</a:t>
            </a:r>
            <a:r>
              <a:rPr lang="en-US" sz="2800" b="0" i="1" baseline="-25000" dirty="0"/>
              <a:t> </a:t>
            </a:r>
            <a:r>
              <a:rPr lang="en-US" sz="2800" b="0" dirty="0"/>
              <a:t>+ 1) / (</a:t>
            </a:r>
            <a:r>
              <a:rPr lang="en-US" sz="2800" b="0" i="1" dirty="0" err="1"/>
              <a:t>n</a:t>
            </a:r>
            <a:r>
              <a:rPr lang="en-US" sz="2800" b="0" i="1" baseline="-25000" dirty="0" err="1"/>
              <a:t>i</a:t>
            </a:r>
            <a:r>
              <a:rPr lang="en-US" sz="2800" b="0" i="1" baseline="-25000" dirty="0"/>
              <a:t> </a:t>
            </a:r>
            <a:r>
              <a:rPr lang="en-US" sz="2800" b="0" dirty="0"/>
              <a:t>+ |</a:t>
            </a:r>
            <a:r>
              <a:rPr lang="en-US" sz="2800" b="0" i="1" dirty="0"/>
              <a:t>V</a:t>
            </a:r>
            <a:r>
              <a:rPr lang="en-US" sz="2800" b="0" dirty="0"/>
              <a:t>|)  </a:t>
            </a:r>
            <a:endParaRPr lang="en-US" sz="2400" b="0" i="1" baseline="-25000" dirty="0"/>
          </a:p>
          <a:p>
            <a:pPr eaLnBrk="1" hangingPunct="1"/>
            <a:endParaRPr lang="en-US" sz="2400" b="0"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Rectangle 2"/>
          <p:cNvSpPr>
            <a:spLocks noGrp="1" noChangeArrowheads="1"/>
          </p:cNvSpPr>
          <p:nvPr>
            <p:ph type="title"/>
          </p:nvPr>
        </p:nvSpPr>
        <p:spPr/>
        <p:txBody>
          <a:bodyPr/>
          <a:lstStyle/>
          <a:p>
            <a:r>
              <a:rPr lang="en-US"/>
              <a:t>Text Naïve Bayes Algorithm</a:t>
            </a:r>
            <a:br>
              <a:rPr lang="en-US"/>
            </a:br>
            <a:r>
              <a:rPr lang="en-US"/>
              <a:t>(Test)</a:t>
            </a:r>
          </a:p>
        </p:txBody>
      </p:sp>
      <p:sp>
        <p:nvSpPr>
          <p:cNvPr id="1536003" name="Text Box 3"/>
          <p:cNvSpPr txBox="1">
            <a:spLocks noChangeArrowheads="1"/>
          </p:cNvSpPr>
          <p:nvPr/>
        </p:nvSpPr>
        <p:spPr bwMode="auto">
          <a:xfrm>
            <a:off x="457200" y="1676400"/>
            <a:ext cx="7837488" cy="2959100"/>
          </a:xfrm>
          <a:prstGeom prst="rect">
            <a:avLst/>
          </a:prstGeom>
          <a:noFill/>
          <a:ln w="12700">
            <a:noFill/>
            <a:miter lim="800000"/>
            <a:headEnd/>
            <a:tailEnd/>
          </a:ln>
          <a:effectLst/>
        </p:spPr>
        <p:txBody>
          <a:bodyPr wrap="none" lIns="90000" tIns="46800" rIns="90000" bIns="46800">
            <a:spAutoFit/>
          </a:bodyPr>
          <a:lstStyle/>
          <a:p>
            <a:pPr eaLnBrk="1" hangingPunct="1"/>
            <a:r>
              <a:rPr lang="en-US" sz="2800" b="0"/>
              <a:t>Given a test document </a:t>
            </a:r>
            <a:r>
              <a:rPr lang="en-US" sz="2800" b="0" i="1"/>
              <a:t>X</a:t>
            </a:r>
          </a:p>
          <a:p>
            <a:pPr eaLnBrk="1" hangingPunct="1"/>
            <a:r>
              <a:rPr lang="en-US" sz="2800" b="0"/>
              <a:t>Let </a:t>
            </a:r>
            <a:r>
              <a:rPr lang="en-US" sz="2800" b="0" i="1"/>
              <a:t>n</a:t>
            </a:r>
            <a:r>
              <a:rPr lang="en-US" sz="2800" b="0"/>
              <a:t> be the number of word occurrences in </a:t>
            </a:r>
            <a:r>
              <a:rPr lang="en-US" sz="2800" b="0" i="1"/>
              <a:t>X</a:t>
            </a:r>
          </a:p>
          <a:p>
            <a:pPr eaLnBrk="1" hangingPunct="1"/>
            <a:r>
              <a:rPr lang="en-US" sz="2800" b="0"/>
              <a:t>Return the category:</a:t>
            </a:r>
          </a:p>
          <a:p>
            <a:pPr eaLnBrk="1" hangingPunct="1"/>
            <a:endParaRPr lang="en-US" sz="2800" b="0"/>
          </a:p>
          <a:p>
            <a:pPr eaLnBrk="1" hangingPunct="1"/>
            <a:endParaRPr lang="en-US" sz="2800" b="0"/>
          </a:p>
          <a:p>
            <a:pPr eaLnBrk="1" hangingPunct="1"/>
            <a:r>
              <a:rPr lang="en-US" sz="2800" b="0"/>
              <a:t>     where </a:t>
            </a:r>
            <a:r>
              <a:rPr lang="en-US" sz="2800" b="0" i="1"/>
              <a:t>a</a:t>
            </a:r>
            <a:r>
              <a:rPr lang="en-US" sz="2800" b="0" i="1" baseline="-25000"/>
              <a:t>i</a:t>
            </a:r>
            <a:r>
              <a:rPr lang="en-US" sz="2800" b="0"/>
              <a:t> is the word occurring the </a:t>
            </a:r>
            <a:r>
              <a:rPr lang="en-US" sz="2800" b="0" i="1"/>
              <a:t>i</a:t>
            </a:r>
            <a:r>
              <a:rPr lang="en-US" sz="2800" b="0"/>
              <a:t>th position in </a:t>
            </a:r>
            <a:r>
              <a:rPr lang="en-US" sz="2800" b="0" i="1"/>
              <a:t>X</a:t>
            </a:r>
          </a:p>
          <a:p>
            <a:pPr eaLnBrk="1" hangingPunct="1"/>
            <a:r>
              <a:rPr lang="en-US" b="0"/>
              <a:t> </a:t>
            </a:r>
          </a:p>
        </p:txBody>
      </p:sp>
      <p:graphicFrame>
        <p:nvGraphicFramePr>
          <p:cNvPr id="1536004" name="Object 4"/>
          <p:cNvGraphicFramePr>
            <a:graphicFrameLocks noChangeAspect="1"/>
          </p:cNvGraphicFramePr>
          <p:nvPr/>
        </p:nvGraphicFramePr>
        <p:xfrm>
          <a:off x="990600" y="2895600"/>
          <a:ext cx="3810000" cy="1076325"/>
        </p:xfrm>
        <a:graphic>
          <a:graphicData uri="http://schemas.openxmlformats.org/presentationml/2006/ole">
            <p:oleObj spid="_x0000_s1536004" name="Equation" r:id="rId4" imgW="1574640" imgH="444240" progId="Equation.3">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Rectangle 2"/>
          <p:cNvSpPr>
            <a:spLocks noGrp="1" noChangeArrowheads="1"/>
          </p:cNvSpPr>
          <p:nvPr>
            <p:ph type="title"/>
          </p:nvPr>
        </p:nvSpPr>
        <p:spPr/>
        <p:txBody>
          <a:bodyPr/>
          <a:lstStyle/>
          <a:p>
            <a:r>
              <a:rPr lang="en-US"/>
              <a:t>Feature Selection</a:t>
            </a:r>
          </a:p>
        </p:txBody>
      </p:sp>
      <p:sp>
        <p:nvSpPr>
          <p:cNvPr id="1489923" name="Rectangle 3"/>
          <p:cNvSpPr>
            <a:spLocks noGrp="1" noChangeArrowheads="1"/>
          </p:cNvSpPr>
          <p:nvPr>
            <p:ph type="body" idx="1"/>
          </p:nvPr>
        </p:nvSpPr>
        <p:spPr/>
        <p:txBody>
          <a:bodyPr/>
          <a:lstStyle/>
          <a:p>
            <a:r>
              <a:rPr lang="en-US" sz="1800"/>
              <a:t>A problem -- too many features -- each vector </a:t>
            </a:r>
            <a:r>
              <a:rPr lang="en-US" sz="1800" b="1"/>
              <a:t>x</a:t>
            </a:r>
            <a:r>
              <a:rPr lang="en-IE" sz="1800" b="1"/>
              <a:t/>
            </a:r>
            <a:br>
              <a:rPr lang="en-IE" sz="1800" b="1"/>
            </a:br>
            <a:r>
              <a:rPr lang="en-IE" sz="1800" b="1"/>
              <a:t> </a:t>
            </a:r>
            <a:r>
              <a:rPr lang="en-US" sz="1800"/>
              <a:t>contains “several thousand” features.</a:t>
            </a:r>
          </a:p>
          <a:p>
            <a:pPr lvl="1"/>
            <a:r>
              <a:rPr lang="en-US" sz="1800"/>
              <a:t>Most come from “word” features -- include a word if </a:t>
            </a:r>
            <a:r>
              <a:rPr lang="en-US" sz="1800" b="1"/>
              <a:t>any</a:t>
            </a:r>
            <a:r>
              <a:rPr lang="en-US" sz="1800"/>
              <a:t> e-mail contains it (eg, every </a:t>
            </a:r>
            <a:r>
              <a:rPr lang="en-US" sz="1800" b="1"/>
              <a:t>x </a:t>
            </a:r>
            <a:r>
              <a:rPr lang="en-US" sz="1800"/>
              <a:t>contains an “opossum” feature even though this word occurs in only one message).</a:t>
            </a:r>
            <a:endParaRPr lang="en-IE" sz="1800"/>
          </a:p>
          <a:p>
            <a:pPr lvl="1"/>
            <a:r>
              <a:rPr lang="en-IE" sz="1800" b="1"/>
              <a:t>Slows</a:t>
            </a:r>
            <a:r>
              <a:rPr lang="en-IE" sz="1800"/>
              <a:t> down learning and predictoins</a:t>
            </a:r>
          </a:p>
          <a:p>
            <a:pPr lvl="1"/>
            <a:r>
              <a:rPr lang="en-IE" sz="1800" i="1">
                <a:sym typeface="Monotype Sorts" pitchFamily="2" charset="2"/>
              </a:rPr>
              <a:t>May</a:t>
            </a:r>
            <a:r>
              <a:rPr lang="en-IE" sz="1800">
                <a:sym typeface="Monotype Sorts" pitchFamily="2" charset="2"/>
              </a:rPr>
              <a:t> cause </a:t>
            </a:r>
            <a:r>
              <a:rPr lang="en-IE" sz="1800" b="1">
                <a:sym typeface="Monotype Sorts" pitchFamily="2" charset="2"/>
              </a:rPr>
              <a:t>lower performance</a:t>
            </a:r>
            <a:endParaRPr lang="en-US" sz="1800" b="1"/>
          </a:p>
          <a:p>
            <a:pPr lvl="2"/>
            <a:r>
              <a:rPr lang="en-US" sz="1800"/>
              <a:t>The Naïv</a:t>
            </a:r>
            <a:r>
              <a:rPr lang="en-IE" sz="1800"/>
              <a:t>e </a:t>
            </a:r>
            <a:r>
              <a:rPr lang="en-US" sz="1800"/>
              <a:t>Bayes Classifier makes a huge assumption -- the “independence” assumption.</a:t>
            </a:r>
          </a:p>
          <a:p>
            <a:pPr lvl="2"/>
            <a:r>
              <a:rPr lang="en-US" sz="1800"/>
              <a:t>A good strategy is to have few features, to minimize the chance that the assumption is violated.</a:t>
            </a:r>
          </a:p>
          <a:p>
            <a:pPr lvl="2"/>
            <a:r>
              <a:rPr lang="en-US" sz="1800"/>
              <a:t>Ideally</a:t>
            </a:r>
            <a:r>
              <a:rPr lang="en-IE" sz="1800"/>
              <a:t>, discard </a:t>
            </a:r>
            <a:r>
              <a:rPr lang="en-US" sz="1800"/>
              <a:t>all features that violate the assumption</a:t>
            </a:r>
            <a:r>
              <a:rPr lang="en-IE" sz="1800"/>
              <a:t>. (</a:t>
            </a:r>
            <a:r>
              <a:rPr lang="en-US" sz="1800"/>
              <a:t>But if we knew these features, we wouldn’t </a:t>
            </a:r>
            <a:r>
              <a:rPr lang="en-IE" sz="1800"/>
              <a:t>need</a:t>
            </a:r>
            <a:r>
              <a:rPr lang="en-US" sz="1800"/>
              <a:t> to make the naive independence assumption!</a:t>
            </a:r>
            <a:r>
              <a:rPr lang="en-IE" sz="1800"/>
              <a:t>)</a:t>
            </a:r>
          </a:p>
          <a:p>
            <a:r>
              <a:rPr lang="en-IE" sz="1800"/>
              <a:t>Feature selection:  “a few thousand” </a:t>
            </a:r>
            <a:r>
              <a:rPr lang="en-IE" sz="1800">
                <a:sym typeface="Monotype Sorts" pitchFamily="2" charset="2"/>
              </a:rPr>
              <a:t> 500 features</a:t>
            </a:r>
            <a:endParaRPr lang="en-US" sz="1800"/>
          </a:p>
          <a:p>
            <a:pPr lvl="1"/>
            <a:endParaRPr lang="en-US" sz="180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Rectangle 2"/>
          <p:cNvSpPr>
            <a:spLocks noGrp="1" noChangeArrowheads="1"/>
          </p:cNvSpPr>
          <p:nvPr>
            <p:ph type="title"/>
          </p:nvPr>
        </p:nvSpPr>
        <p:spPr>
          <a:xfrm>
            <a:off x="609600" y="152400"/>
            <a:ext cx="7772400" cy="1143000"/>
          </a:xfrm>
        </p:spPr>
        <p:txBody>
          <a:bodyPr/>
          <a:lstStyle/>
          <a:p>
            <a:r>
              <a:rPr lang="en-IE" dirty="0"/>
              <a:t>F</a:t>
            </a:r>
            <a:r>
              <a:rPr lang="en-US" dirty="0" err="1"/>
              <a:t>eature</a:t>
            </a:r>
            <a:r>
              <a:rPr lang="en-US" dirty="0"/>
              <a:t>-</a:t>
            </a:r>
            <a:r>
              <a:rPr lang="en-IE" dirty="0"/>
              <a:t>S</a:t>
            </a:r>
            <a:r>
              <a:rPr lang="en-US" dirty="0"/>
              <a:t>election approach</a:t>
            </a:r>
          </a:p>
        </p:txBody>
      </p:sp>
      <p:sp>
        <p:nvSpPr>
          <p:cNvPr id="1490947" name="Rectangle 3"/>
          <p:cNvSpPr>
            <a:spLocks noGrp="1" noChangeArrowheads="1"/>
          </p:cNvSpPr>
          <p:nvPr>
            <p:ph type="body" idx="1"/>
          </p:nvPr>
        </p:nvSpPr>
        <p:spPr>
          <a:xfrm>
            <a:off x="685800" y="1371600"/>
            <a:ext cx="7772400" cy="4572000"/>
          </a:xfrm>
        </p:spPr>
        <p:txBody>
          <a:bodyPr/>
          <a:lstStyle/>
          <a:p>
            <a:pPr>
              <a:lnSpc>
                <a:spcPct val="90000"/>
              </a:lnSpc>
            </a:pPr>
            <a:r>
              <a:rPr lang="en-US" sz="1800" dirty="0"/>
              <a:t>Lots of ways to perform feature selection </a:t>
            </a:r>
          </a:p>
          <a:p>
            <a:pPr lvl="1">
              <a:lnSpc>
                <a:spcPct val="90000"/>
              </a:lnSpc>
            </a:pPr>
            <a:r>
              <a:rPr lang="en-US" sz="1600" dirty="0"/>
              <a:t>FEATURE SELECTION ~ DIMENSIONALITY REDUCTION</a:t>
            </a:r>
          </a:p>
          <a:p>
            <a:pPr>
              <a:lnSpc>
                <a:spcPct val="90000"/>
              </a:lnSpc>
            </a:pPr>
            <a:r>
              <a:rPr lang="en-US" sz="1800" dirty="0"/>
              <a:t>One simple strategy: </a:t>
            </a:r>
            <a:r>
              <a:rPr lang="en-US" sz="1800" b="1" dirty="0"/>
              <a:t>mutual </a:t>
            </a:r>
            <a:r>
              <a:rPr lang="en-US" sz="1800" b="1" dirty="0" smtClean="0"/>
              <a:t>information (equivalent to “information gain” heuristic)</a:t>
            </a:r>
            <a:endParaRPr lang="en-US" sz="1800" b="1" dirty="0"/>
          </a:p>
          <a:p>
            <a:pPr>
              <a:lnSpc>
                <a:spcPct val="90000"/>
              </a:lnSpc>
            </a:pPr>
            <a:r>
              <a:rPr lang="en-US" sz="1800" b="1" dirty="0" smtClean="0">
                <a:solidFill>
                  <a:srgbClr val="FF0000"/>
                </a:solidFill>
              </a:rPr>
              <a:t>If I tell you that feature f is present in the data, how much information have I given you about the class of the data?</a:t>
            </a:r>
            <a:endParaRPr lang="en-US" sz="1800" dirty="0" smtClean="0">
              <a:solidFill>
                <a:srgbClr val="FF0000"/>
              </a:solidFill>
            </a:endParaRPr>
          </a:p>
          <a:p>
            <a:pPr>
              <a:lnSpc>
                <a:spcPct val="90000"/>
              </a:lnSpc>
              <a:buNone/>
            </a:pPr>
            <a:endParaRPr lang="en-US" sz="1800" dirty="0" smtClean="0">
              <a:solidFill>
                <a:srgbClr val="FF0000"/>
              </a:solidFill>
            </a:endParaRPr>
          </a:p>
          <a:p>
            <a:pPr>
              <a:lnSpc>
                <a:spcPct val="90000"/>
              </a:lnSpc>
            </a:pPr>
            <a:endParaRPr lang="en-US" sz="1800" dirty="0">
              <a:solidFill>
                <a:srgbClr val="FF0000"/>
              </a:solidFill>
            </a:endParaRPr>
          </a:p>
          <a:p>
            <a:pPr>
              <a:lnSpc>
                <a:spcPct val="90000"/>
              </a:lnSpc>
            </a:pPr>
            <a:endParaRPr lang="en-US" sz="1800" dirty="0">
              <a:solidFill>
                <a:srgbClr val="FF0000"/>
              </a:solidFill>
            </a:endParaRPr>
          </a:p>
          <a:p>
            <a:pPr lvl="1">
              <a:lnSpc>
                <a:spcPct val="90000"/>
              </a:lnSpc>
              <a:buFontTx/>
              <a:buNone/>
            </a:pPr>
            <a:endParaRPr lang="en-IE" sz="1600" dirty="0"/>
          </a:p>
          <a:p>
            <a:pPr>
              <a:lnSpc>
                <a:spcPct val="90000"/>
              </a:lnSpc>
            </a:pPr>
            <a:r>
              <a:rPr lang="en-IE" sz="1800" b="1" dirty="0" smtClean="0"/>
              <a:t>Mutual information is low (zero) if the distribution of the feature and class over the data are independent..</a:t>
            </a:r>
          </a:p>
          <a:p>
            <a:pPr>
              <a:lnSpc>
                <a:spcPct val="90000"/>
              </a:lnSpc>
            </a:pPr>
            <a:r>
              <a:rPr lang="en-IE" sz="1800" dirty="0" smtClean="0"/>
              <a:t>Note </a:t>
            </a:r>
            <a:r>
              <a:rPr lang="en-IE" sz="1800" dirty="0"/>
              <a:t>that MI can be calculated from the training data..</a:t>
            </a:r>
          </a:p>
          <a:p>
            <a:pPr>
              <a:lnSpc>
                <a:spcPct val="90000"/>
              </a:lnSpc>
            </a:pPr>
            <a:endParaRPr lang="en-IE" sz="1800" dirty="0"/>
          </a:p>
          <a:p>
            <a:pPr>
              <a:lnSpc>
                <a:spcPct val="90000"/>
              </a:lnSpc>
            </a:pPr>
            <a:r>
              <a:rPr lang="en-IE" sz="1800" dirty="0"/>
              <a:t>Extensions include handling features that are redundant </a:t>
            </a:r>
            <a:r>
              <a:rPr lang="en-IE" sz="1800" dirty="0" err="1"/>
              <a:t>w.r.t</a:t>
            </a:r>
            <a:r>
              <a:rPr lang="en-IE" sz="1800" dirty="0"/>
              <a:t>. each other (i.e., MI(f1,f2) and MI(f2,f1) are 1 )</a:t>
            </a:r>
            <a:endParaRPr lang="en-US" sz="1800" dirty="0"/>
          </a:p>
        </p:txBody>
      </p:sp>
      <p:pic>
        <p:nvPicPr>
          <p:cNvPr id="6" name="Picture 4"/>
          <p:cNvPicPr>
            <a:picLocks noChangeAspect="1" noChangeArrowheads="1"/>
          </p:cNvPicPr>
          <p:nvPr/>
        </p:nvPicPr>
        <p:blipFill>
          <a:blip r:embed="rId3" cstate="print"/>
          <a:srcRect/>
          <a:stretch>
            <a:fillRect/>
          </a:stretch>
        </p:blipFill>
        <p:spPr bwMode="auto">
          <a:xfrm>
            <a:off x="1066800" y="3124200"/>
            <a:ext cx="6248400" cy="804022"/>
          </a:xfrm>
          <a:prstGeom prst="rect">
            <a:avLst/>
          </a:prstGeom>
          <a:noFill/>
          <a:ln w="9525">
            <a:noFill/>
            <a:miter lim="800000"/>
            <a:headEnd/>
            <a:tailEnd/>
          </a:ln>
          <a:effectLst/>
        </p:spPr>
      </p:pic>
      <p:pic>
        <p:nvPicPr>
          <p:cNvPr id="1717250" name="Picture 2" descr="http://asunews.asu.edu/files/images/Huan_Liu.preview.jpg"/>
          <p:cNvPicPr>
            <a:picLocks noChangeAspect="1" noChangeArrowheads="1"/>
          </p:cNvPicPr>
          <p:nvPr/>
        </p:nvPicPr>
        <p:blipFill>
          <a:blip r:embed="rId4" cstate="print"/>
          <a:srcRect/>
          <a:stretch>
            <a:fillRect/>
          </a:stretch>
        </p:blipFill>
        <p:spPr bwMode="auto">
          <a:xfrm>
            <a:off x="7924800" y="228600"/>
            <a:ext cx="1106192" cy="14763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17250"/>
                                        </p:tgtEl>
                                        <p:attrNameLst>
                                          <p:attrName>style.visibility</p:attrName>
                                        </p:attrNameLst>
                                      </p:cBhvr>
                                      <p:to>
                                        <p:strVal val="visible"/>
                                      </p:to>
                                    </p:set>
                                    <p:animEffect transition="in" filter="blinds(horizontal)">
                                      <p:cBhvr>
                                        <p:cTn id="7" dur="500"/>
                                        <p:tgtEl>
                                          <p:spTgt spid="1717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dirty="0" smtClean="0"/>
              <a:t>Example of Mutual Information</a:t>
            </a:r>
            <a:endParaRPr lang="en-US" dirty="0"/>
          </a:p>
        </p:txBody>
      </p:sp>
      <p:pic>
        <p:nvPicPr>
          <p:cNvPr id="1719298" name="Picture 2"/>
          <p:cNvPicPr>
            <a:picLocks noChangeAspect="1" noChangeArrowheads="1"/>
          </p:cNvPicPr>
          <p:nvPr/>
        </p:nvPicPr>
        <p:blipFill>
          <a:blip r:embed="rId2" cstate="print"/>
          <a:srcRect/>
          <a:stretch>
            <a:fillRect/>
          </a:stretch>
        </p:blipFill>
        <p:spPr bwMode="auto">
          <a:xfrm>
            <a:off x="762000" y="2209800"/>
            <a:ext cx="6997700" cy="4286250"/>
          </a:xfrm>
          <a:prstGeom prst="rect">
            <a:avLst/>
          </a:prstGeom>
          <a:noFill/>
          <a:ln w="9525">
            <a:noFill/>
            <a:miter lim="800000"/>
            <a:headEnd/>
            <a:tailEnd/>
          </a:ln>
        </p:spPr>
      </p:pic>
      <p:sp>
        <p:nvSpPr>
          <p:cNvPr id="5" name="TextBox 4"/>
          <p:cNvSpPr txBox="1"/>
          <p:nvPr/>
        </p:nvSpPr>
        <p:spPr>
          <a:xfrm>
            <a:off x="6096000" y="3048000"/>
            <a:ext cx="2355132" cy="1323439"/>
          </a:xfrm>
          <a:prstGeom prst="rect">
            <a:avLst/>
          </a:prstGeom>
          <a:solidFill>
            <a:srgbClr val="FFFF00"/>
          </a:solidFill>
        </p:spPr>
        <p:txBody>
          <a:bodyPr wrap="none" rtlCol="0">
            <a:spAutoFit/>
          </a:bodyPr>
          <a:lstStyle/>
          <a:p>
            <a:r>
              <a:rPr lang="en-US" sz="1600" dirty="0" smtClean="0"/>
              <a:t>Note: 801,948 is in the </a:t>
            </a:r>
          </a:p>
          <a:p>
            <a:r>
              <a:rPr lang="en-US" sz="1600" dirty="0" smtClean="0"/>
              <a:t>  denominator of all</a:t>
            </a:r>
          </a:p>
          <a:p>
            <a:r>
              <a:rPr lang="en-US" sz="1600" dirty="0" smtClean="0"/>
              <a:t>  probabilities, and so</a:t>
            </a:r>
          </a:p>
          <a:p>
            <a:r>
              <a:rPr lang="en-US" sz="1600" dirty="0" smtClean="0"/>
              <a:t>  one instance of it comes</a:t>
            </a:r>
          </a:p>
          <a:p>
            <a:r>
              <a:rPr lang="en-US" sz="1600" dirty="0" smtClean="0"/>
              <a:t>  up to the numerator</a:t>
            </a:r>
            <a:endParaRPr lang="en-US" sz="1600" dirty="0"/>
          </a:p>
        </p:txBody>
      </p:sp>
      <p:pic>
        <p:nvPicPr>
          <p:cNvPr id="6" name="Picture 4"/>
          <p:cNvPicPr>
            <a:picLocks noChangeAspect="1" noChangeArrowheads="1"/>
          </p:cNvPicPr>
          <p:nvPr/>
        </p:nvPicPr>
        <p:blipFill>
          <a:blip r:embed="rId3" cstate="print"/>
          <a:srcRect/>
          <a:stretch>
            <a:fillRect/>
          </a:stretch>
        </p:blipFill>
        <p:spPr bwMode="auto">
          <a:xfrm>
            <a:off x="1219200" y="1295400"/>
            <a:ext cx="6248400" cy="804022"/>
          </a:xfrm>
          <a:prstGeom prst="rect">
            <a:avLst/>
          </a:prstGeom>
          <a:noFill/>
          <a:ln w="9525">
            <a:noFill/>
            <a:miter lim="800000"/>
            <a:headEnd/>
            <a:tailEnd/>
          </a:ln>
          <a:effectLst/>
        </p:spPr>
      </p:pic>
      <p:sp>
        <p:nvSpPr>
          <p:cNvPr id="7" name="TextBox 6"/>
          <p:cNvSpPr txBox="1"/>
          <p:nvPr/>
        </p:nvSpPr>
        <p:spPr>
          <a:xfrm>
            <a:off x="533400" y="6248400"/>
            <a:ext cx="8019247" cy="400110"/>
          </a:xfrm>
          <a:prstGeom prst="rect">
            <a:avLst/>
          </a:prstGeom>
          <a:noFill/>
        </p:spPr>
        <p:txBody>
          <a:bodyPr wrap="none" rtlCol="0">
            <a:spAutoFit/>
          </a:bodyPr>
          <a:lstStyle/>
          <a:p>
            <a:r>
              <a:rPr lang="en-US" dirty="0" smtClean="0"/>
              <a:t>Accuracy can be improved further by taking inter-feature dependencies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382000" cy="1143000"/>
          </a:xfrm>
        </p:spPr>
        <p:txBody>
          <a:bodyPr/>
          <a:lstStyle/>
          <a:p>
            <a:r>
              <a:rPr lang="en-US" dirty="0" smtClean="0"/>
              <a:t>NBC with feature selection is better</a:t>
            </a:r>
            <a:endParaRPr lang="en-US" dirty="0"/>
          </a:p>
        </p:txBody>
      </p:sp>
      <p:pic>
        <p:nvPicPr>
          <p:cNvPr id="1720322" name="Picture 2"/>
          <p:cNvPicPr>
            <a:picLocks noChangeAspect="1" noChangeArrowheads="1"/>
          </p:cNvPicPr>
          <p:nvPr/>
        </p:nvPicPr>
        <p:blipFill>
          <a:blip r:embed="rId2" cstate="print"/>
          <a:srcRect/>
          <a:stretch>
            <a:fillRect/>
          </a:stretch>
        </p:blipFill>
        <p:spPr bwMode="auto">
          <a:xfrm>
            <a:off x="76200" y="1670050"/>
            <a:ext cx="6991350" cy="5187950"/>
          </a:xfrm>
          <a:prstGeom prst="rect">
            <a:avLst/>
          </a:prstGeom>
          <a:noFill/>
          <a:ln w="9525">
            <a:noFill/>
            <a:miter lim="800000"/>
            <a:headEnd/>
            <a:tailEnd/>
          </a:ln>
        </p:spPr>
      </p:pic>
      <p:sp>
        <p:nvSpPr>
          <p:cNvPr id="5" name="TextBox 4"/>
          <p:cNvSpPr txBox="1"/>
          <p:nvPr/>
        </p:nvSpPr>
        <p:spPr>
          <a:xfrm>
            <a:off x="6172200" y="2514600"/>
            <a:ext cx="2742995" cy="2462213"/>
          </a:xfrm>
          <a:prstGeom prst="rect">
            <a:avLst/>
          </a:prstGeom>
          <a:solidFill>
            <a:srgbClr val="FFFF00"/>
          </a:solidFill>
        </p:spPr>
        <p:txBody>
          <a:bodyPr wrap="none" rtlCol="0">
            <a:spAutoFit/>
          </a:bodyPr>
          <a:lstStyle/>
          <a:p>
            <a:r>
              <a:rPr lang="en-US" sz="1400" dirty="0" smtClean="0"/>
              <a:t>F-measure (</a:t>
            </a:r>
            <a:r>
              <a:rPr lang="en-US" sz="1400" dirty="0" err="1" smtClean="0"/>
              <a:t>w.r.t</a:t>
            </a:r>
            <a:r>
              <a:rPr lang="en-US" sz="1400" dirty="0" smtClean="0"/>
              <a:t>. a class C)</a:t>
            </a:r>
          </a:p>
          <a:p>
            <a:r>
              <a:rPr lang="en-US" sz="1400" dirty="0" smtClean="0"/>
              <a:t>  = harmonic mean</a:t>
            </a:r>
          </a:p>
          <a:p>
            <a:r>
              <a:rPr lang="en-US" sz="1400" dirty="0" smtClean="0"/>
              <a:t>      of precision, recall</a:t>
            </a:r>
          </a:p>
          <a:p>
            <a:endParaRPr lang="en-US" sz="1400" dirty="0" smtClean="0"/>
          </a:p>
          <a:p>
            <a:r>
              <a:rPr lang="en-US" sz="1400" dirty="0" smtClean="0"/>
              <a:t>Precision=fraction of</a:t>
            </a:r>
          </a:p>
          <a:p>
            <a:r>
              <a:rPr lang="en-US" sz="1400" dirty="0" smtClean="0"/>
              <a:t>   classifications </a:t>
            </a:r>
            <a:r>
              <a:rPr lang="en-US" sz="1400" dirty="0" err="1" smtClean="0"/>
              <a:t>w.r.t</a:t>
            </a:r>
            <a:r>
              <a:rPr lang="en-US" sz="1400" dirty="0" smtClean="0"/>
              <a:t> C that </a:t>
            </a:r>
          </a:p>
          <a:p>
            <a:r>
              <a:rPr lang="en-US" sz="1400" dirty="0" smtClean="0"/>
              <a:t>   are correct</a:t>
            </a:r>
          </a:p>
          <a:p>
            <a:endParaRPr lang="en-US" sz="1400" dirty="0" smtClean="0"/>
          </a:p>
          <a:p>
            <a:r>
              <a:rPr lang="en-US" sz="1400" dirty="0" smtClean="0"/>
              <a:t>Recall = fraction of real instances</a:t>
            </a:r>
          </a:p>
          <a:p>
            <a:r>
              <a:rPr lang="en-US" sz="1400" dirty="0" smtClean="0"/>
              <a:t>   of C that were identified</a:t>
            </a:r>
          </a:p>
          <a:p>
            <a:r>
              <a:rPr lang="en-US" sz="1400" dirty="0" smtClean="0"/>
              <a:t>   </a:t>
            </a:r>
            <a:endParaRPr lang="en-US" sz="1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602562" name="Group 2"/>
          <p:cNvGrpSpPr>
            <a:grpSpLocks/>
          </p:cNvGrpSpPr>
          <p:nvPr/>
        </p:nvGrpSpPr>
        <p:grpSpPr bwMode="auto">
          <a:xfrm>
            <a:off x="3733800" y="1828800"/>
            <a:ext cx="685800" cy="533400"/>
            <a:chOff x="4560" y="432"/>
            <a:chExt cx="432" cy="336"/>
          </a:xfrm>
        </p:grpSpPr>
        <p:sp>
          <p:nvSpPr>
            <p:cNvPr id="1602563" name="Rectangle 3"/>
            <p:cNvSpPr>
              <a:spLocks noChangeArrowheads="1"/>
            </p:cNvSpPr>
            <p:nvPr/>
          </p:nvSpPr>
          <p:spPr bwMode="auto">
            <a:xfrm>
              <a:off x="4560" y="480"/>
              <a:ext cx="432" cy="288"/>
            </a:xfrm>
            <a:prstGeom prst="rect">
              <a:avLst/>
            </a:prstGeom>
            <a:noFill/>
            <a:ln w="9525">
              <a:solidFill>
                <a:schemeClr val="tx1"/>
              </a:solidFill>
              <a:miter lim="800000"/>
              <a:headEnd/>
              <a:tailEnd/>
            </a:ln>
            <a:effectLst/>
          </p:spPr>
          <p:txBody>
            <a:bodyPr wrap="none" anchor="ctr"/>
            <a:lstStyle/>
            <a:p>
              <a:endParaRPr lang="en-US"/>
            </a:p>
          </p:txBody>
        </p:sp>
        <p:sp>
          <p:nvSpPr>
            <p:cNvPr id="1602564" name="Text Box 4"/>
            <p:cNvSpPr txBox="1">
              <a:spLocks noChangeArrowheads="1"/>
            </p:cNvSpPr>
            <p:nvPr/>
          </p:nvSpPr>
          <p:spPr bwMode="auto">
            <a:xfrm>
              <a:off x="4656" y="432"/>
              <a:ext cx="260" cy="326"/>
            </a:xfrm>
            <a:prstGeom prst="rect">
              <a:avLst/>
            </a:prstGeom>
            <a:noFill/>
            <a:ln w="9525">
              <a:noFill/>
              <a:miter lim="800000"/>
              <a:headEnd/>
              <a:tailEnd/>
            </a:ln>
            <a:effectLst/>
          </p:spPr>
          <p:txBody>
            <a:bodyPr wrap="none">
              <a:spAutoFit/>
            </a:bodyPr>
            <a:lstStyle/>
            <a:p>
              <a:pPr eaLnBrk="1" hangingPunct="1"/>
              <a:r>
                <a:rPr lang="en-US" sz="1400" b="0"/>
                <a:t>N+</a:t>
              </a:r>
            </a:p>
            <a:p>
              <a:pPr eaLnBrk="1" hangingPunct="1"/>
              <a:r>
                <a:rPr lang="en-US" sz="1400" b="0"/>
                <a:t>N-</a:t>
              </a:r>
            </a:p>
          </p:txBody>
        </p:sp>
      </p:grpSp>
      <p:grpSp>
        <p:nvGrpSpPr>
          <p:cNvPr id="1602565" name="Group 5"/>
          <p:cNvGrpSpPr>
            <a:grpSpLocks/>
          </p:cNvGrpSpPr>
          <p:nvPr/>
        </p:nvGrpSpPr>
        <p:grpSpPr bwMode="auto">
          <a:xfrm>
            <a:off x="2057400" y="2286000"/>
            <a:ext cx="3276600" cy="1355725"/>
            <a:chOff x="3504" y="720"/>
            <a:chExt cx="2064" cy="854"/>
          </a:xfrm>
        </p:grpSpPr>
        <p:grpSp>
          <p:nvGrpSpPr>
            <p:cNvPr id="1602566" name="Group 6"/>
            <p:cNvGrpSpPr>
              <a:grpSpLocks/>
            </p:cNvGrpSpPr>
            <p:nvPr/>
          </p:nvGrpSpPr>
          <p:grpSpPr bwMode="auto">
            <a:xfrm>
              <a:off x="3696" y="1248"/>
              <a:ext cx="432" cy="326"/>
              <a:chOff x="2880" y="1296"/>
              <a:chExt cx="432" cy="326"/>
            </a:xfrm>
          </p:grpSpPr>
          <p:sp>
            <p:nvSpPr>
              <p:cNvPr id="1602567" name="Rectangle 7"/>
              <p:cNvSpPr>
                <a:spLocks noChangeArrowheads="1"/>
              </p:cNvSpPr>
              <p:nvPr/>
            </p:nvSpPr>
            <p:spPr bwMode="auto">
              <a:xfrm>
                <a:off x="2880" y="1296"/>
                <a:ext cx="432" cy="288"/>
              </a:xfrm>
              <a:prstGeom prst="rect">
                <a:avLst/>
              </a:prstGeom>
              <a:noFill/>
              <a:ln w="9525">
                <a:solidFill>
                  <a:schemeClr val="tx1"/>
                </a:solidFill>
                <a:miter lim="800000"/>
                <a:headEnd/>
                <a:tailEnd/>
              </a:ln>
              <a:effectLst/>
            </p:spPr>
            <p:txBody>
              <a:bodyPr wrap="none" anchor="ctr"/>
              <a:lstStyle/>
              <a:p>
                <a:endParaRPr lang="en-US"/>
              </a:p>
            </p:txBody>
          </p:sp>
          <p:sp>
            <p:nvSpPr>
              <p:cNvPr id="1602568" name="Text Box 8"/>
              <p:cNvSpPr txBox="1">
                <a:spLocks noChangeArrowheads="1"/>
              </p:cNvSpPr>
              <p:nvPr/>
            </p:nvSpPr>
            <p:spPr bwMode="auto">
              <a:xfrm>
                <a:off x="2976" y="1296"/>
                <a:ext cx="296" cy="326"/>
              </a:xfrm>
              <a:prstGeom prst="rect">
                <a:avLst/>
              </a:prstGeom>
              <a:noFill/>
              <a:ln w="9525">
                <a:noFill/>
                <a:miter lim="800000"/>
                <a:headEnd/>
                <a:tailEnd/>
              </a:ln>
              <a:effectLst/>
            </p:spPr>
            <p:txBody>
              <a:bodyPr wrap="none">
                <a:spAutoFit/>
              </a:bodyPr>
              <a:lstStyle/>
              <a:p>
                <a:pPr eaLnBrk="1" hangingPunct="1"/>
                <a:r>
                  <a:rPr lang="en-US" sz="1400" b="0"/>
                  <a:t>N</a:t>
                </a:r>
                <a:r>
                  <a:rPr lang="en-US" sz="1400" b="0" baseline="-25000"/>
                  <a:t>1</a:t>
                </a:r>
                <a:r>
                  <a:rPr lang="en-US" sz="1400" b="0"/>
                  <a:t>+</a:t>
                </a:r>
              </a:p>
              <a:p>
                <a:pPr eaLnBrk="1" hangingPunct="1"/>
                <a:r>
                  <a:rPr lang="en-US" sz="1400" b="0"/>
                  <a:t>N</a:t>
                </a:r>
                <a:r>
                  <a:rPr lang="en-US" sz="1400" b="0" baseline="-25000"/>
                  <a:t>1</a:t>
                </a:r>
                <a:r>
                  <a:rPr lang="en-US" sz="1400" b="0"/>
                  <a:t>-</a:t>
                </a:r>
              </a:p>
            </p:txBody>
          </p:sp>
        </p:grpSp>
        <p:grpSp>
          <p:nvGrpSpPr>
            <p:cNvPr id="1602569" name="Group 9"/>
            <p:cNvGrpSpPr>
              <a:grpSpLocks/>
            </p:cNvGrpSpPr>
            <p:nvPr/>
          </p:nvGrpSpPr>
          <p:grpSpPr bwMode="auto">
            <a:xfrm>
              <a:off x="4416" y="1248"/>
              <a:ext cx="432" cy="326"/>
              <a:chOff x="4080" y="1248"/>
              <a:chExt cx="432" cy="326"/>
            </a:xfrm>
          </p:grpSpPr>
          <p:sp>
            <p:nvSpPr>
              <p:cNvPr id="1602570" name="Rectangle 10"/>
              <p:cNvSpPr>
                <a:spLocks noChangeArrowheads="1"/>
              </p:cNvSpPr>
              <p:nvPr/>
            </p:nvSpPr>
            <p:spPr bwMode="auto">
              <a:xfrm>
                <a:off x="4080" y="1248"/>
                <a:ext cx="432" cy="288"/>
              </a:xfrm>
              <a:prstGeom prst="rect">
                <a:avLst/>
              </a:prstGeom>
              <a:noFill/>
              <a:ln w="9525">
                <a:solidFill>
                  <a:schemeClr val="tx1"/>
                </a:solidFill>
                <a:miter lim="800000"/>
                <a:headEnd/>
                <a:tailEnd/>
              </a:ln>
              <a:effectLst/>
            </p:spPr>
            <p:txBody>
              <a:bodyPr wrap="none" anchor="ctr"/>
              <a:lstStyle/>
              <a:p>
                <a:endParaRPr lang="en-US"/>
              </a:p>
            </p:txBody>
          </p:sp>
          <p:sp>
            <p:nvSpPr>
              <p:cNvPr id="1602571" name="Text Box 11"/>
              <p:cNvSpPr txBox="1">
                <a:spLocks noChangeArrowheads="1"/>
              </p:cNvSpPr>
              <p:nvPr/>
            </p:nvSpPr>
            <p:spPr bwMode="auto">
              <a:xfrm>
                <a:off x="4176" y="1248"/>
                <a:ext cx="296" cy="326"/>
              </a:xfrm>
              <a:prstGeom prst="rect">
                <a:avLst/>
              </a:prstGeom>
              <a:noFill/>
              <a:ln w="9525">
                <a:noFill/>
                <a:miter lim="800000"/>
                <a:headEnd/>
                <a:tailEnd/>
              </a:ln>
              <a:effectLst/>
            </p:spPr>
            <p:txBody>
              <a:bodyPr wrap="none">
                <a:spAutoFit/>
              </a:bodyPr>
              <a:lstStyle/>
              <a:p>
                <a:pPr eaLnBrk="1" hangingPunct="1"/>
                <a:r>
                  <a:rPr lang="en-US" sz="1400" b="0"/>
                  <a:t>N</a:t>
                </a:r>
                <a:r>
                  <a:rPr lang="en-US" sz="1400" b="0" baseline="-25000"/>
                  <a:t>2</a:t>
                </a:r>
                <a:r>
                  <a:rPr lang="en-US" sz="1400" b="0"/>
                  <a:t>+</a:t>
                </a:r>
              </a:p>
              <a:p>
                <a:pPr eaLnBrk="1" hangingPunct="1"/>
                <a:r>
                  <a:rPr lang="en-US" sz="1400" b="0"/>
                  <a:t>N</a:t>
                </a:r>
                <a:r>
                  <a:rPr lang="en-US" sz="1400" b="0" baseline="-25000"/>
                  <a:t>2</a:t>
                </a:r>
                <a:r>
                  <a:rPr lang="en-US" sz="1400" b="0"/>
                  <a:t>-</a:t>
                </a:r>
              </a:p>
            </p:txBody>
          </p:sp>
        </p:grpSp>
        <p:grpSp>
          <p:nvGrpSpPr>
            <p:cNvPr id="1602572" name="Group 12"/>
            <p:cNvGrpSpPr>
              <a:grpSpLocks/>
            </p:cNvGrpSpPr>
            <p:nvPr/>
          </p:nvGrpSpPr>
          <p:grpSpPr bwMode="auto">
            <a:xfrm>
              <a:off x="5136" y="1248"/>
              <a:ext cx="432" cy="326"/>
              <a:chOff x="4080" y="1248"/>
              <a:chExt cx="432" cy="326"/>
            </a:xfrm>
          </p:grpSpPr>
          <p:sp>
            <p:nvSpPr>
              <p:cNvPr id="1602573" name="Rectangle 13"/>
              <p:cNvSpPr>
                <a:spLocks noChangeArrowheads="1"/>
              </p:cNvSpPr>
              <p:nvPr/>
            </p:nvSpPr>
            <p:spPr bwMode="auto">
              <a:xfrm>
                <a:off x="4080" y="1248"/>
                <a:ext cx="432" cy="288"/>
              </a:xfrm>
              <a:prstGeom prst="rect">
                <a:avLst/>
              </a:prstGeom>
              <a:noFill/>
              <a:ln w="9525">
                <a:solidFill>
                  <a:schemeClr val="tx1"/>
                </a:solidFill>
                <a:miter lim="800000"/>
                <a:headEnd/>
                <a:tailEnd/>
              </a:ln>
              <a:effectLst/>
            </p:spPr>
            <p:txBody>
              <a:bodyPr wrap="none" anchor="ctr"/>
              <a:lstStyle/>
              <a:p>
                <a:endParaRPr lang="en-US"/>
              </a:p>
            </p:txBody>
          </p:sp>
          <p:sp>
            <p:nvSpPr>
              <p:cNvPr id="1602574" name="Text Box 14"/>
              <p:cNvSpPr txBox="1">
                <a:spLocks noChangeArrowheads="1"/>
              </p:cNvSpPr>
              <p:nvPr/>
            </p:nvSpPr>
            <p:spPr bwMode="auto">
              <a:xfrm>
                <a:off x="4176" y="1248"/>
                <a:ext cx="296" cy="326"/>
              </a:xfrm>
              <a:prstGeom prst="rect">
                <a:avLst/>
              </a:prstGeom>
              <a:noFill/>
              <a:ln w="9525">
                <a:noFill/>
                <a:miter lim="800000"/>
                <a:headEnd/>
                <a:tailEnd/>
              </a:ln>
              <a:effectLst/>
            </p:spPr>
            <p:txBody>
              <a:bodyPr wrap="none">
                <a:spAutoFit/>
              </a:bodyPr>
              <a:lstStyle/>
              <a:p>
                <a:pPr eaLnBrk="1" hangingPunct="1"/>
                <a:r>
                  <a:rPr lang="en-US" sz="1400" b="0"/>
                  <a:t>N</a:t>
                </a:r>
                <a:r>
                  <a:rPr lang="en-US" sz="1400" b="0" baseline="-25000"/>
                  <a:t>k</a:t>
                </a:r>
                <a:r>
                  <a:rPr lang="en-US" sz="1400" b="0"/>
                  <a:t>+</a:t>
                </a:r>
              </a:p>
              <a:p>
                <a:pPr eaLnBrk="1" hangingPunct="1"/>
                <a:r>
                  <a:rPr lang="en-US" sz="1400" b="0"/>
                  <a:t>N</a:t>
                </a:r>
                <a:r>
                  <a:rPr lang="en-US" sz="1400" b="0" baseline="-25000"/>
                  <a:t>k</a:t>
                </a:r>
                <a:r>
                  <a:rPr lang="en-US" sz="1400" b="0"/>
                  <a:t>-</a:t>
                </a:r>
              </a:p>
            </p:txBody>
          </p:sp>
        </p:grpSp>
        <p:sp>
          <p:nvSpPr>
            <p:cNvPr id="1602575" name="Line 15"/>
            <p:cNvSpPr>
              <a:spLocks noChangeShapeType="1"/>
            </p:cNvSpPr>
            <p:nvPr/>
          </p:nvSpPr>
          <p:spPr bwMode="auto">
            <a:xfrm flipH="1">
              <a:off x="3984" y="768"/>
              <a:ext cx="816" cy="480"/>
            </a:xfrm>
            <a:prstGeom prst="line">
              <a:avLst/>
            </a:prstGeom>
            <a:noFill/>
            <a:ln w="9525">
              <a:solidFill>
                <a:schemeClr val="tx1"/>
              </a:solidFill>
              <a:round/>
              <a:headEnd/>
              <a:tailEnd type="triangle" w="med" len="med"/>
            </a:ln>
            <a:effectLst/>
          </p:spPr>
          <p:txBody>
            <a:bodyPr/>
            <a:lstStyle/>
            <a:p>
              <a:endParaRPr lang="en-US"/>
            </a:p>
          </p:txBody>
        </p:sp>
        <p:sp>
          <p:nvSpPr>
            <p:cNvPr id="1602576" name="Line 16"/>
            <p:cNvSpPr>
              <a:spLocks noChangeShapeType="1"/>
            </p:cNvSpPr>
            <p:nvPr/>
          </p:nvSpPr>
          <p:spPr bwMode="auto">
            <a:xfrm flipH="1">
              <a:off x="4704" y="768"/>
              <a:ext cx="96" cy="480"/>
            </a:xfrm>
            <a:prstGeom prst="line">
              <a:avLst/>
            </a:prstGeom>
            <a:noFill/>
            <a:ln w="9525">
              <a:solidFill>
                <a:schemeClr val="tx1"/>
              </a:solidFill>
              <a:round/>
              <a:headEnd/>
              <a:tailEnd type="triangle" w="med" len="med"/>
            </a:ln>
            <a:effectLst/>
          </p:spPr>
          <p:txBody>
            <a:bodyPr/>
            <a:lstStyle/>
            <a:p>
              <a:endParaRPr lang="en-US"/>
            </a:p>
          </p:txBody>
        </p:sp>
        <p:sp>
          <p:nvSpPr>
            <p:cNvPr id="1602577" name="Line 17"/>
            <p:cNvSpPr>
              <a:spLocks noChangeShapeType="1"/>
            </p:cNvSpPr>
            <p:nvPr/>
          </p:nvSpPr>
          <p:spPr bwMode="auto">
            <a:xfrm>
              <a:off x="4800" y="768"/>
              <a:ext cx="576" cy="480"/>
            </a:xfrm>
            <a:prstGeom prst="line">
              <a:avLst/>
            </a:prstGeom>
            <a:noFill/>
            <a:ln w="9525">
              <a:solidFill>
                <a:schemeClr val="tx1"/>
              </a:solidFill>
              <a:round/>
              <a:headEnd/>
              <a:tailEnd type="triangle" w="med" len="med"/>
            </a:ln>
            <a:effectLst/>
          </p:spPr>
          <p:txBody>
            <a:bodyPr/>
            <a:lstStyle/>
            <a:p>
              <a:endParaRPr lang="en-US"/>
            </a:p>
          </p:txBody>
        </p:sp>
        <p:sp>
          <p:nvSpPr>
            <p:cNvPr id="1602578" name="Text Box 18"/>
            <p:cNvSpPr txBox="1">
              <a:spLocks noChangeArrowheads="1"/>
            </p:cNvSpPr>
            <p:nvPr/>
          </p:nvSpPr>
          <p:spPr bwMode="auto">
            <a:xfrm>
              <a:off x="3504" y="720"/>
              <a:ext cx="792" cy="404"/>
            </a:xfrm>
            <a:prstGeom prst="rect">
              <a:avLst/>
            </a:prstGeom>
            <a:noFill/>
            <a:ln w="9525">
              <a:noFill/>
              <a:miter lim="800000"/>
              <a:headEnd/>
              <a:tailEnd/>
            </a:ln>
            <a:effectLst/>
          </p:spPr>
          <p:txBody>
            <a:bodyPr wrap="none">
              <a:spAutoFit/>
            </a:bodyPr>
            <a:lstStyle/>
            <a:p>
              <a:pPr eaLnBrk="1" hangingPunct="1"/>
              <a:r>
                <a:rPr lang="en-US" sz="1800" b="0"/>
                <a:t>Splitting on</a:t>
              </a:r>
            </a:p>
            <a:p>
              <a:pPr eaLnBrk="1" hangingPunct="1"/>
              <a:r>
                <a:rPr lang="en-US" sz="1800" b="0"/>
                <a:t> feature f</a:t>
              </a:r>
              <a:r>
                <a:rPr lang="en-US" sz="1800" b="0" baseline="-25000"/>
                <a:t>k</a:t>
              </a:r>
              <a:endParaRPr lang="en-US" sz="1800" b="0"/>
            </a:p>
          </p:txBody>
        </p:sp>
      </p:grpSp>
      <p:sp>
        <p:nvSpPr>
          <p:cNvPr id="1602579" name="Text Box 19"/>
          <p:cNvSpPr txBox="1">
            <a:spLocks noChangeArrowheads="1"/>
          </p:cNvSpPr>
          <p:nvPr/>
        </p:nvSpPr>
        <p:spPr bwMode="auto">
          <a:xfrm>
            <a:off x="4572000" y="533400"/>
            <a:ext cx="3287713" cy="1465263"/>
          </a:xfrm>
          <a:prstGeom prst="rect">
            <a:avLst/>
          </a:prstGeom>
          <a:noFill/>
          <a:ln w="9525">
            <a:noFill/>
            <a:miter lim="800000"/>
            <a:headEnd/>
            <a:tailEnd/>
          </a:ln>
          <a:effectLst/>
        </p:spPr>
        <p:txBody>
          <a:bodyPr wrap="none">
            <a:spAutoFit/>
          </a:bodyPr>
          <a:lstStyle/>
          <a:p>
            <a:pPr eaLnBrk="1" hangingPunct="1"/>
            <a:r>
              <a:rPr lang="en-US" sz="1800" b="0"/>
              <a:t>P</a:t>
            </a:r>
            <a:r>
              <a:rPr lang="en-US" sz="1800" b="0" baseline="-25000"/>
              <a:t>+</a:t>
            </a:r>
            <a:r>
              <a:rPr lang="en-US" sz="1800" b="0"/>
              <a:t> : N</a:t>
            </a:r>
            <a:r>
              <a:rPr lang="en-US" sz="1800" b="0" baseline="-25000"/>
              <a:t>+</a:t>
            </a:r>
            <a:r>
              <a:rPr lang="en-US" sz="1800" b="0"/>
              <a:t> /(N</a:t>
            </a:r>
            <a:r>
              <a:rPr lang="en-US" sz="1800" b="0" baseline="-25000"/>
              <a:t>+</a:t>
            </a:r>
            <a:r>
              <a:rPr lang="en-US" sz="1800" b="0"/>
              <a:t>+N</a:t>
            </a:r>
            <a:r>
              <a:rPr lang="en-US" sz="1800" b="0" baseline="-25000"/>
              <a:t>-</a:t>
            </a:r>
            <a:r>
              <a:rPr lang="en-US" sz="1800" b="0"/>
              <a:t>)</a:t>
            </a:r>
          </a:p>
          <a:p>
            <a:pPr eaLnBrk="1" hangingPunct="1"/>
            <a:r>
              <a:rPr lang="en-US" sz="1800" b="0"/>
              <a:t>P</a:t>
            </a:r>
            <a:r>
              <a:rPr lang="en-US" sz="1800" b="0" baseline="-25000"/>
              <a:t>- </a:t>
            </a:r>
            <a:r>
              <a:rPr lang="en-US" sz="1800" b="0"/>
              <a:t>: N</a:t>
            </a:r>
            <a:r>
              <a:rPr lang="en-US" sz="1800" b="0" baseline="-25000"/>
              <a:t>-</a:t>
            </a:r>
            <a:r>
              <a:rPr lang="en-US" sz="1800" b="0"/>
              <a:t> /(N</a:t>
            </a:r>
            <a:r>
              <a:rPr lang="en-US" sz="1800" b="0" baseline="-25000"/>
              <a:t>+</a:t>
            </a:r>
            <a:r>
              <a:rPr lang="en-US" sz="1800" b="0"/>
              <a:t>+N</a:t>
            </a:r>
            <a:r>
              <a:rPr lang="en-US" sz="1800" b="0" baseline="-25000"/>
              <a:t>-</a:t>
            </a:r>
            <a:r>
              <a:rPr lang="en-US" sz="1800" b="0"/>
              <a:t>)</a:t>
            </a:r>
          </a:p>
          <a:p>
            <a:pPr eaLnBrk="1" hangingPunct="1"/>
            <a:endParaRPr lang="en-US" sz="1800" b="0"/>
          </a:p>
          <a:p>
            <a:pPr eaLnBrk="1" hangingPunct="1"/>
            <a:r>
              <a:rPr lang="en-US" sz="1800" b="0"/>
              <a:t>I(P</a:t>
            </a:r>
            <a:r>
              <a:rPr lang="en-US" sz="1800" b="0" baseline="-25000"/>
              <a:t>+ ,</a:t>
            </a:r>
            <a:r>
              <a:rPr lang="en-US" sz="1800" b="0"/>
              <a:t>, P</a:t>
            </a:r>
            <a:r>
              <a:rPr lang="en-US" sz="1800" b="0" baseline="-25000"/>
              <a:t>-</a:t>
            </a:r>
            <a:r>
              <a:rPr lang="en-US" sz="1800" b="0"/>
              <a:t>) = -P</a:t>
            </a:r>
            <a:r>
              <a:rPr lang="en-US" sz="1800" b="0" baseline="-25000"/>
              <a:t>+ </a:t>
            </a:r>
            <a:r>
              <a:rPr lang="en-US" sz="1800" b="0"/>
              <a:t>log(P</a:t>
            </a:r>
            <a:r>
              <a:rPr lang="en-US" sz="1800" b="0" baseline="-25000"/>
              <a:t>+</a:t>
            </a:r>
            <a:r>
              <a:rPr lang="en-US" sz="1800" b="0"/>
              <a:t>) - P</a:t>
            </a:r>
            <a:r>
              <a:rPr lang="en-US" sz="1800" b="0" baseline="-25000"/>
              <a:t>- </a:t>
            </a:r>
            <a:r>
              <a:rPr lang="en-US" sz="1800" b="0"/>
              <a:t>log(P</a:t>
            </a:r>
            <a:r>
              <a:rPr lang="en-US" sz="1800" b="0" baseline="-25000"/>
              <a:t>- </a:t>
            </a:r>
            <a:r>
              <a:rPr lang="en-US" sz="1800" b="0"/>
              <a:t>)</a:t>
            </a:r>
          </a:p>
          <a:p>
            <a:pPr eaLnBrk="1" hangingPunct="1"/>
            <a:endParaRPr lang="en-US" sz="1800" b="0"/>
          </a:p>
        </p:txBody>
      </p:sp>
      <p:grpSp>
        <p:nvGrpSpPr>
          <p:cNvPr id="1602580" name="Group 20"/>
          <p:cNvGrpSpPr>
            <a:grpSpLocks/>
          </p:cNvGrpSpPr>
          <p:nvPr/>
        </p:nvGrpSpPr>
        <p:grpSpPr bwMode="auto">
          <a:xfrm>
            <a:off x="1981200" y="3681413"/>
            <a:ext cx="3549650" cy="336550"/>
            <a:chOff x="3456" y="1599"/>
            <a:chExt cx="2236" cy="212"/>
          </a:xfrm>
        </p:grpSpPr>
        <p:sp>
          <p:nvSpPr>
            <p:cNvPr id="1602581" name="Rectangle 21"/>
            <p:cNvSpPr>
              <a:spLocks noChangeArrowheads="1"/>
            </p:cNvSpPr>
            <p:nvPr/>
          </p:nvSpPr>
          <p:spPr bwMode="auto">
            <a:xfrm>
              <a:off x="3456" y="1599"/>
              <a:ext cx="702" cy="212"/>
            </a:xfrm>
            <a:prstGeom prst="rect">
              <a:avLst/>
            </a:prstGeom>
            <a:noFill/>
            <a:ln w="9525">
              <a:noFill/>
              <a:miter lim="800000"/>
              <a:headEnd/>
              <a:tailEnd/>
            </a:ln>
            <a:effectLst/>
          </p:spPr>
          <p:txBody>
            <a:bodyPr wrap="none">
              <a:spAutoFit/>
            </a:bodyPr>
            <a:lstStyle/>
            <a:p>
              <a:pPr eaLnBrk="1" hangingPunct="1"/>
              <a:r>
                <a:rPr lang="en-US" sz="1600" b="0"/>
                <a:t>I(P1</a:t>
              </a:r>
              <a:r>
                <a:rPr lang="en-US" sz="1600" b="0" baseline="-25000"/>
                <a:t>+ ,</a:t>
              </a:r>
              <a:r>
                <a:rPr lang="en-US" sz="1600" b="0"/>
                <a:t>, P1</a:t>
              </a:r>
              <a:r>
                <a:rPr lang="en-US" sz="1600" b="0" baseline="-25000"/>
                <a:t>-</a:t>
              </a:r>
              <a:r>
                <a:rPr lang="en-US" sz="1600" b="0"/>
                <a:t>)</a:t>
              </a:r>
            </a:p>
          </p:txBody>
        </p:sp>
        <p:sp>
          <p:nvSpPr>
            <p:cNvPr id="1602582" name="Rectangle 22"/>
            <p:cNvSpPr>
              <a:spLocks noChangeArrowheads="1"/>
            </p:cNvSpPr>
            <p:nvPr/>
          </p:nvSpPr>
          <p:spPr bwMode="auto">
            <a:xfrm>
              <a:off x="4272" y="1599"/>
              <a:ext cx="702" cy="212"/>
            </a:xfrm>
            <a:prstGeom prst="rect">
              <a:avLst/>
            </a:prstGeom>
            <a:noFill/>
            <a:ln w="9525">
              <a:noFill/>
              <a:miter lim="800000"/>
              <a:headEnd/>
              <a:tailEnd/>
            </a:ln>
            <a:effectLst/>
          </p:spPr>
          <p:txBody>
            <a:bodyPr wrap="none">
              <a:spAutoFit/>
            </a:bodyPr>
            <a:lstStyle/>
            <a:p>
              <a:pPr eaLnBrk="1" hangingPunct="1"/>
              <a:r>
                <a:rPr lang="en-US" sz="1600" b="0"/>
                <a:t>I(P2</a:t>
              </a:r>
              <a:r>
                <a:rPr lang="en-US" sz="1600" b="0" baseline="-25000"/>
                <a:t>+ ,</a:t>
              </a:r>
              <a:r>
                <a:rPr lang="en-US" sz="1600" b="0"/>
                <a:t>, P2</a:t>
              </a:r>
              <a:r>
                <a:rPr lang="en-US" sz="1600" b="0" baseline="-25000"/>
                <a:t>-</a:t>
              </a:r>
              <a:r>
                <a:rPr lang="en-US" sz="1600" b="0"/>
                <a:t>)</a:t>
              </a:r>
            </a:p>
          </p:txBody>
        </p:sp>
        <p:sp>
          <p:nvSpPr>
            <p:cNvPr id="1602583" name="Rectangle 23"/>
            <p:cNvSpPr>
              <a:spLocks noChangeArrowheads="1"/>
            </p:cNvSpPr>
            <p:nvPr/>
          </p:nvSpPr>
          <p:spPr bwMode="auto">
            <a:xfrm>
              <a:off x="4990" y="1599"/>
              <a:ext cx="702" cy="212"/>
            </a:xfrm>
            <a:prstGeom prst="rect">
              <a:avLst/>
            </a:prstGeom>
            <a:noFill/>
            <a:ln w="9525">
              <a:noFill/>
              <a:miter lim="800000"/>
              <a:headEnd/>
              <a:tailEnd/>
            </a:ln>
            <a:effectLst/>
          </p:spPr>
          <p:txBody>
            <a:bodyPr wrap="none">
              <a:spAutoFit/>
            </a:bodyPr>
            <a:lstStyle/>
            <a:p>
              <a:pPr eaLnBrk="1" hangingPunct="1"/>
              <a:r>
                <a:rPr lang="en-US" sz="1600" b="0"/>
                <a:t>I(Pk</a:t>
              </a:r>
              <a:r>
                <a:rPr lang="en-US" sz="1600" b="0" baseline="-25000"/>
                <a:t>+ ,</a:t>
              </a:r>
              <a:r>
                <a:rPr lang="en-US" sz="1600" b="0"/>
                <a:t>, Pk</a:t>
              </a:r>
              <a:r>
                <a:rPr lang="en-US" sz="1600" b="0" baseline="-25000"/>
                <a:t>-</a:t>
              </a:r>
              <a:r>
                <a:rPr lang="en-US" sz="1600" b="0"/>
                <a:t>)</a:t>
              </a:r>
            </a:p>
          </p:txBody>
        </p:sp>
      </p:grpSp>
      <p:grpSp>
        <p:nvGrpSpPr>
          <p:cNvPr id="1602584" name="Group 24"/>
          <p:cNvGrpSpPr>
            <a:grpSpLocks/>
          </p:cNvGrpSpPr>
          <p:nvPr/>
        </p:nvGrpSpPr>
        <p:grpSpPr bwMode="auto">
          <a:xfrm>
            <a:off x="5029200" y="4191000"/>
            <a:ext cx="3455988" cy="1022350"/>
            <a:chOff x="3302" y="2064"/>
            <a:chExt cx="2177" cy="644"/>
          </a:xfrm>
        </p:grpSpPr>
        <p:sp>
          <p:nvSpPr>
            <p:cNvPr id="1602585" name="Text Box 25"/>
            <p:cNvSpPr txBox="1">
              <a:spLocks noChangeArrowheads="1"/>
            </p:cNvSpPr>
            <p:nvPr/>
          </p:nvSpPr>
          <p:spPr bwMode="auto">
            <a:xfrm>
              <a:off x="3302" y="2152"/>
              <a:ext cx="305" cy="442"/>
            </a:xfrm>
            <a:prstGeom prst="rect">
              <a:avLst/>
            </a:prstGeom>
            <a:noFill/>
            <a:ln w="9525">
              <a:noFill/>
              <a:miter lim="800000"/>
              <a:headEnd/>
              <a:tailEnd/>
            </a:ln>
            <a:effectLst/>
          </p:spPr>
          <p:txBody>
            <a:bodyPr wrap="none">
              <a:spAutoFit/>
            </a:bodyPr>
            <a:lstStyle/>
            <a:p>
              <a:pPr eaLnBrk="1" hangingPunct="1"/>
              <a:r>
                <a:rPr lang="en-US" sz="4000" b="0">
                  <a:latin typeface="Symbol" pitchFamily="18" charset="2"/>
                </a:rPr>
                <a:t>S</a:t>
              </a:r>
            </a:p>
          </p:txBody>
        </p:sp>
        <p:sp>
          <p:nvSpPr>
            <p:cNvPr id="1602586" name="Rectangle 26"/>
            <p:cNvSpPr>
              <a:spLocks noChangeArrowheads="1"/>
            </p:cNvSpPr>
            <p:nvPr/>
          </p:nvSpPr>
          <p:spPr bwMode="auto">
            <a:xfrm>
              <a:off x="3648" y="2256"/>
              <a:ext cx="1831" cy="212"/>
            </a:xfrm>
            <a:prstGeom prst="rect">
              <a:avLst/>
            </a:prstGeom>
            <a:noFill/>
            <a:ln w="9525">
              <a:noFill/>
              <a:miter lim="800000"/>
              <a:headEnd/>
              <a:tailEnd/>
            </a:ln>
            <a:effectLst/>
          </p:spPr>
          <p:txBody>
            <a:bodyPr wrap="none">
              <a:spAutoFit/>
            </a:bodyPr>
            <a:lstStyle/>
            <a:p>
              <a:pPr eaLnBrk="1" hangingPunct="1"/>
              <a:r>
                <a:rPr lang="en-US" sz="1600" b="0"/>
                <a:t>[N</a:t>
              </a:r>
              <a:r>
                <a:rPr lang="en-US" sz="1600" b="0" baseline="-25000"/>
                <a:t>i+</a:t>
              </a:r>
              <a:r>
                <a:rPr lang="en-US" sz="1600" b="0"/>
                <a:t> + N</a:t>
              </a:r>
              <a:r>
                <a:rPr lang="en-US" sz="1600" b="0" baseline="-25000"/>
                <a:t>i- </a:t>
              </a:r>
              <a:r>
                <a:rPr lang="en-US" sz="1600" b="0"/>
                <a:t>]/[N</a:t>
              </a:r>
              <a:r>
                <a:rPr lang="en-US" sz="1600" b="0" baseline="-25000"/>
                <a:t>+</a:t>
              </a:r>
              <a:r>
                <a:rPr lang="en-US" sz="1600" b="0"/>
                <a:t> + N</a:t>
              </a:r>
              <a:r>
                <a:rPr lang="en-US" sz="1600" b="0" baseline="-25000"/>
                <a:t>-</a:t>
              </a:r>
              <a:r>
                <a:rPr lang="en-US" sz="1600" b="0"/>
                <a:t>]</a:t>
              </a:r>
              <a:r>
                <a:rPr lang="en-US" sz="1600" b="0" baseline="-25000"/>
                <a:t>    </a:t>
              </a:r>
              <a:r>
                <a:rPr lang="en-US" sz="1600"/>
                <a:t>I(Pi</a:t>
              </a:r>
              <a:r>
                <a:rPr lang="en-US" sz="1600" baseline="-25000"/>
                <a:t>+ ,</a:t>
              </a:r>
              <a:r>
                <a:rPr lang="en-US" sz="1600"/>
                <a:t>, Pi</a:t>
              </a:r>
              <a:r>
                <a:rPr lang="en-US" sz="1600" baseline="-25000"/>
                <a:t>-</a:t>
              </a:r>
              <a:r>
                <a:rPr lang="en-US" sz="1600"/>
                <a:t>)</a:t>
              </a:r>
              <a:endParaRPr lang="en-US" sz="1600" b="0"/>
            </a:p>
          </p:txBody>
        </p:sp>
        <p:sp>
          <p:nvSpPr>
            <p:cNvPr id="1602587" name="Text Box 27"/>
            <p:cNvSpPr txBox="1">
              <a:spLocks noChangeArrowheads="1"/>
            </p:cNvSpPr>
            <p:nvPr/>
          </p:nvSpPr>
          <p:spPr bwMode="auto">
            <a:xfrm>
              <a:off x="3312" y="2496"/>
              <a:ext cx="290" cy="212"/>
            </a:xfrm>
            <a:prstGeom prst="rect">
              <a:avLst/>
            </a:prstGeom>
            <a:noFill/>
            <a:ln w="9525">
              <a:noFill/>
              <a:miter lim="800000"/>
              <a:headEnd/>
              <a:tailEnd/>
            </a:ln>
            <a:effectLst/>
          </p:spPr>
          <p:txBody>
            <a:bodyPr wrap="none">
              <a:spAutoFit/>
            </a:bodyPr>
            <a:lstStyle/>
            <a:p>
              <a:pPr eaLnBrk="1" hangingPunct="1"/>
              <a:r>
                <a:rPr lang="en-US" sz="1600" b="0">
                  <a:latin typeface="Arial" pitchFamily="34" charset="0"/>
                </a:rPr>
                <a:t>i=1</a:t>
              </a:r>
            </a:p>
          </p:txBody>
        </p:sp>
        <p:sp>
          <p:nvSpPr>
            <p:cNvPr id="1602588" name="Text Box 28"/>
            <p:cNvSpPr txBox="1">
              <a:spLocks noChangeArrowheads="1"/>
            </p:cNvSpPr>
            <p:nvPr/>
          </p:nvSpPr>
          <p:spPr bwMode="auto">
            <a:xfrm>
              <a:off x="3312" y="2064"/>
              <a:ext cx="180" cy="212"/>
            </a:xfrm>
            <a:prstGeom prst="rect">
              <a:avLst/>
            </a:prstGeom>
            <a:noFill/>
            <a:ln w="9525">
              <a:noFill/>
              <a:miter lim="800000"/>
              <a:headEnd/>
              <a:tailEnd/>
            </a:ln>
            <a:effectLst/>
          </p:spPr>
          <p:txBody>
            <a:bodyPr wrap="none">
              <a:spAutoFit/>
            </a:bodyPr>
            <a:lstStyle/>
            <a:p>
              <a:pPr eaLnBrk="1" hangingPunct="1"/>
              <a:r>
                <a:rPr lang="en-US" sz="1600" b="0">
                  <a:latin typeface="Arial" pitchFamily="34" charset="0"/>
                </a:rPr>
                <a:t>k</a:t>
              </a:r>
            </a:p>
          </p:txBody>
        </p:sp>
      </p:grpSp>
      <p:sp>
        <p:nvSpPr>
          <p:cNvPr id="1602589" name="Line 29"/>
          <p:cNvSpPr>
            <a:spLocks noChangeShapeType="1"/>
          </p:cNvSpPr>
          <p:nvPr/>
        </p:nvSpPr>
        <p:spPr bwMode="auto">
          <a:xfrm>
            <a:off x="6553200" y="1828800"/>
            <a:ext cx="304800" cy="2590800"/>
          </a:xfrm>
          <a:prstGeom prst="line">
            <a:avLst/>
          </a:prstGeom>
          <a:noFill/>
          <a:ln w="9525">
            <a:solidFill>
              <a:schemeClr val="tx1"/>
            </a:solidFill>
            <a:round/>
            <a:headEnd type="arrow" w="med" len="med"/>
            <a:tailEnd type="arrow" w="med" len="med"/>
          </a:ln>
          <a:effectLst/>
        </p:spPr>
        <p:txBody>
          <a:bodyPr wrap="none" anchor="ctr"/>
          <a:lstStyle/>
          <a:p>
            <a:endParaRPr lang="en-US"/>
          </a:p>
        </p:txBody>
      </p:sp>
      <p:sp>
        <p:nvSpPr>
          <p:cNvPr id="1602590" name="Text Box 30"/>
          <p:cNvSpPr txBox="1">
            <a:spLocks noChangeArrowheads="1"/>
          </p:cNvSpPr>
          <p:nvPr/>
        </p:nvSpPr>
        <p:spPr bwMode="auto">
          <a:xfrm>
            <a:off x="6705600" y="2286000"/>
            <a:ext cx="2184400" cy="1793875"/>
          </a:xfrm>
          <a:prstGeom prst="rect">
            <a:avLst/>
          </a:prstGeom>
          <a:noFill/>
          <a:ln w="9525">
            <a:noFill/>
            <a:miter lim="800000"/>
            <a:headEnd/>
            <a:tailEnd/>
          </a:ln>
          <a:effectLst/>
        </p:spPr>
        <p:txBody>
          <a:bodyPr wrap="none">
            <a:spAutoFit/>
          </a:bodyPr>
          <a:lstStyle/>
          <a:p>
            <a:pPr eaLnBrk="1" hangingPunct="1"/>
            <a:r>
              <a:rPr lang="en-US" sz="1400" b="0">
                <a:latin typeface="Arial" pitchFamily="34" charset="0"/>
              </a:rPr>
              <a:t>The difference</a:t>
            </a:r>
          </a:p>
          <a:p>
            <a:pPr eaLnBrk="1" hangingPunct="1"/>
            <a:r>
              <a:rPr lang="en-US" sz="1400" b="0">
                <a:latin typeface="Arial" pitchFamily="34" charset="0"/>
              </a:rPr>
              <a:t>is the information</a:t>
            </a:r>
          </a:p>
          <a:p>
            <a:pPr eaLnBrk="1" hangingPunct="1"/>
            <a:r>
              <a:rPr lang="en-US" sz="1400" b="0">
                <a:latin typeface="Arial" pitchFamily="34" charset="0"/>
              </a:rPr>
              <a:t>gain</a:t>
            </a:r>
          </a:p>
          <a:p>
            <a:pPr eaLnBrk="1" hangingPunct="1"/>
            <a:endParaRPr lang="en-US" sz="1400" b="0">
              <a:latin typeface="Arial" pitchFamily="34" charset="0"/>
            </a:endParaRPr>
          </a:p>
          <a:p>
            <a:pPr eaLnBrk="1" hangingPunct="1"/>
            <a:r>
              <a:rPr lang="en-US" sz="1400" b="0">
                <a:latin typeface="Arial" pitchFamily="34" charset="0"/>
              </a:rPr>
              <a:t>So, pick the feature</a:t>
            </a:r>
          </a:p>
          <a:p>
            <a:pPr eaLnBrk="1" hangingPunct="1"/>
            <a:r>
              <a:rPr lang="en-US" sz="1400" b="0">
                <a:latin typeface="Arial" pitchFamily="34" charset="0"/>
              </a:rPr>
              <a:t>with the largest Info Gain</a:t>
            </a:r>
          </a:p>
          <a:p>
            <a:pPr eaLnBrk="1" hangingPunct="1"/>
            <a:endParaRPr lang="en-US" sz="1400" b="0">
              <a:latin typeface="Arial" pitchFamily="34" charset="0"/>
            </a:endParaRPr>
          </a:p>
          <a:p>
            <a:pPr eaLnBrk="1" hangingPunct="1"/>
            <a:r>
              <a:rPr lang="en-US" sz="1400" b="0">
                <a:latin typeface="Arial" pitchFamily="34" charset="0"/>
              </a:rPr>
              <a:t> I.e. smallest residual info</a:t>
            </a:r>
          </a:p>
        </p:txBody>
      </p:sp>
      <p:sp>
        <p:nvSpPr>
          <p:cNvPr id="1602591" name="Text Box 31"/>
          <p:cNvSpPr txBox="1">
            <a:spLocks noChangeArrowheads="1"/>
          </p:cNvSpPr>
          <p:nvPr/>
        </p:nvSpPr>
        <p:spPr bwMode="auto">
          <a:xfrm>
            <a:off x="365125" y="420688"/>
            <a:ext cx="3048000" cy="822325"/>
          </a:xfrm>
          <a:prstGeom prst="rect">
            <a:avLst/>
          </a:prstGeom>
          <a:noFill/>
          <a:ln w="9525">
            <a:noFill/>
            <a:miter lim="800000"/>
            <a:headEnd/>
            <a:tailEnd/>
          </a:ln>
          <a:effectLst/>
        </p:spPr>
        <p:txBody>
          <a:bodyPr wrap="none">
            <a:spAutoFit/>
          </a:bodyPr>
          <a:lstStyle/>
          <a:p>
            <a:pPr eaLnBrk="1" hangingPunct="1"/>
            <a:r>
              <a:rPr lang="en-US" sz="2400" b="0">
                <a:latin typeface="Arial" pitchFamily="34" charset="0"/>
              </a:rPr>
              <a:t>The Information Gain</a:t>
            </a:r>
          </a:p>
          <a:p>
            <a:pPr eaLnBrk="1" hangingPunct="1"/>
            <a:r>
              <a:rPr lang="en-US" sz="2400" b="0">
                <a:latin typeface="Arial" pitchFamily="34" charset="0"/>
              </a:rPr>
              <a:t>Computation</a:t>
            </a:r>
          </a:p>
        </p:txBody>
      </p:sp>
      <p:sp>
        <p:nvSpPr>
          <p:cNvPr id="1602592" name="Text Box 32"/>
          <p:cNvSpPr txBox="1">
            <a:spLocks noChangeArrowheads="1"/>
          </p:cNvSpPr>
          <p:nvPr/>
        </p:nvSpPr>
        <p:spPr bwMode="auto">
          <a:xfrm>
            <a:off x="228600" y="4419600"/>
            <a:ext cx="4581525" cy="2352675"/>
          </a:xfrm>
          <a:prstGeom prst="rect">
            <a:avLst/>
          </a:prstGeom>
          <a:solidFill>
            <a:srgbClr val="FFFF99"/>
          </a:solidFill>
          <a:ln w="9525">
            <a:noFill/>
            <a:miter lim="800000"/>
            <a:headEnd/>
            <a:tailEnd/>
          </a:ln>
          <a:effectLst/>
        </p:spPr>
        <p:txBody>
          <a:bodyPr wrap="none">
            <a:spAutoFit/>
          </a:bodyPr>
          <a:lstStyle/>
          <a:p>
            <a:pPr eaLnBrk="1" hangingPunct="1"/>
            <a:r>
              <a:rPr lang="en-US" sz="1600" b="0">
                <a:latin typeface="Arial" pitchFamily="34" charset="0"/>
              </a:rPr>
              <a:t>Given k mutually exclusive and exhaustive</a:t>
            </a:r>
          </a:p>
          <a:p>
            <a:pPr eaLnBrk="1" hangingPunct="1"/>
            <a:r>
              <a:rPr lang="en-US" sz="1600" b="0">
                <a:latin typeface="Arial" pitchFamily="34" charset="0"/>
              </a:rPr>
              <a:t>events E</a:t>
            </a:r>
            <a:r>
              <a:rPr lang="en-US" sz="1600" b="0" baseline="-25000">
                <a:latin typeface="Arial" pitchFamily="34" charset="0"/>
              </a:rPr>
              <a:t>1</a:t>
            </a:r>
            <a:r>
              <a:rPr lang="en-US" sz="1600" b="0">
                <a:latin typeface="Arial" pitchFamily="34" charset="0"/>
              </a:rPr>
              <a:t>….E</a:t>
            </a:r>
            <a:r>
              <a:rPr lang="en-US" sz="1600" b="0" baseline="-25000">
                <a:latin typeface="Arial" pitchFamily="34" charset="0"/>
              </a:rPr>
              <a:t>k</a:t>
            </a:r>
            <a:r>
              <a:rPr lang="en-US" sz="1600" b="0">
                <a:latin typeface="Arial" pitchFamily="34" charset="0"/>
              </a:rPr>
              <a:t> whose probabilities are </a:t>
            </a:r>
          </a:p>
          <a:p>
            <a:pPr eaLnBrk="1" hangingPunct="1"/>
            <a:r>
              <a:rPr lang="en-US" sz="1600" b="0">
                <a:latin typeface="Arial" pitchFamily="34" charset="0"/>
              </a:rPr>
              <a:t> p</a:t>
            </a:r>
            <a:r>
              <a:rPr lang="en-US" sz="1600" b="0" baseline="-25000">
                <a:latin typeface="Arial" pitchFamily="34" charset="0"/>
              </a:rPr>
              <a:t>1</a:t>
            </a:r>
            <a:r>
              <a:rPr lang="en-US" sz="1600" b="0">
                <a:latin typeface="Arial" pitchFamily="34" charset="0"/>
              </a:rPr>
              <a:t>….p</a:t>
            </a:r>
            <a:r>
              <a:rPr lang="en-US" sz="1600" b="0" baseline="-25000">
                <a:latin typeface="Arial" pitchFamily="34" charset="0"/>
              </a:rPr>
              <a:t>k</a:t>
            </a:r>
          </a:p>
          <a:p>
            <a:pPr eaLnBrk="1" hangingPunct="1"/>
            <a:r>
              <a:rPr lang="en-US" sz="1600" b="0">
                <a:latin typeface="Arial" pitchFamily="34" charset="0"/>
              </a:rPr>
              <a:t>The “information” content  (entropy) is defined as</a:t>
            </a:r>
          </a:p>
          <a:p>
            <a:pPr eaLnBrk="1" hangingPunct="1"/>
            <a:r>
              <a:rPr lang="en-US" sz="1600" b="0">
                <a:latin typeface="Arial" pitchFamily="34" charset="0"/>
              </a:rPr>
              <a:t>    </a:t>
            </a:r>
          </a:p>
          <a:p>
            <a:pPr eaLnBrk="1" hangingPunct="1"/>
            <a:r>
              <a:rPr lang="en-US" sz="1600" b="0">
                <a:latin typeface="Arial" pitchFamily="34" charset="0"/>
              </a:rPr>
              <a:t>   </a:t>
            </a:r>
            <a:r>
              <a:rPr lang="en-US">
                <a:latin typeface="Symbol" pitchFamily="18" charset="2"/>
              </a:rPr>
              <a:t>S </a:t>
            </a:r>
            <a:r>
              <a:rPr lang="en-US" baseline="-25000">
                <a:latin typeface="Arial" pitchFamily="34" charset="0"/>
              </a:rPr>
              <a:t>i</a:t>
            </a:r>
            <a:r>
              <a:rPr lang="en-US">
                <a:latin typeface="Arial" pitchFamily="34" charset="0"/>
              </a:rPr>
              <a:t>  -p</a:t>
            </a:r>
            <a:r>
              <a:rPr lang="en-US" baseline="-25000">
                <a:latin typeface="Arial" pitchFamily="34" charset="0"/>
              </a:rPr>
              <a:t>i </a:t>
            </a:r>
            <a:r>
              <a:rPr lang="en-US">
                <a:latin typeface="Arial" pitchFamily="34" charset="0"/>
              </a:rPr>
              <a:t>log</a:t>
            </a:r>
            <a:r>
              <a:rPr lang="en-US" baseline="-25000">
                <a:latin typeface="Arial" pitchFamily="34" charset="0"/>
              </a:rPr>
              <a:t>2</a:t>
            </a:r>
            <a:r>
              <a:rPr lang="en-US">
                <a:latin typeface="Arial" pitchFamily="34" charset="0"/>
              </a:rPr>
              <a:t> p</a:t>
            </a:r>
            <a:r>
              <a:rPr lang="en-US" baseline="-25000">
                <a:latin typeface="Arial" pitchFamily="34" charset="0"/>
              </a:rPr>
              <a:t>i</a:t>
            </a:r>
            <a:r>
              <a:rPr lang="en-US" sz="1600" b="0">
                <a:latin typeface="Arial" pitchFamily="34" charset="0"/>
              </a:rPr>
              <a:t> </a:t>
            </a:r>
          </a:p>
          <a:p>
            <a:pPr eaLnBrk="1" hangingPunct="1"/>
            <a:endParaRPr lang="en-US" sz="1600" b="0">
              <a:latin typeface="Arial" pitchFamily="34" charset="0"/>
            </a:endParaRPr>
          </a:p>
          <a:p>
            <a:pPr eaLnBrk="1" hangingPunct="1"/>
            <a:r>
              <a:rPr lang="en-US" sz="1600" b="0">
                <a:latin typeface="Arial" pitchFamily="34" charset="0"/>
              </a:rPr>
              <a:t>A split is good if it </a:t>
            </a:r>
            <a:r>
              <a:rPr lang="en-US" sz="1600" b="0" i="1">
                <a:latin typeface="Arial" pitchFamily="34" charset="0"/>
              </a:rPr>
              <a:t>reduces</a:t>
            </a:r>
            <a:r>
              <a:rPr lang="en-US" sz="1600" b="0">
                <a:latin typeface="Arial" pitchFamily="34" charset="0"/>
              </a:rPr>
              <a:t> the entropy..</a:t>
            </a:r>
          </a:p>
          <a:p>
            <a:pPr eaLnBrk="1" hangingPunct="1"/>
            <a:endParaRPr lang="en-US" sz="1600" b="0">
              <a:latin typeface="Arial" pitchFamily="34" charset="0"/>
            </a:endParaRPr>
          </a:p>
        </p:txBody>
      </p:sp>
      <p:grpSp>
        <p:nvGrpSpPr>
          <p:cNvPr id="1602593" name="Group 33"/>
          <p:cNvGrpSpPr>
            <a:grpSpLocks/>
          </p:cNvGrpSpPr>
          <p:nvPr/>
        </p:nvGrpSpPr>
        <p:grpSpPr bwMode="auto">
          <a:xfrm>
            <a:off x="6629400" y="457200"/>
            <a:ext cx="2346325" cy="990600"/>
            <a:chOff x="4176" y="288"/>
            <a:chExt cx="1478" cy="624"/>
          </a:xfrm>
        </p:grpSpPr>
        <p:sp>
          <p:nvSpPr>
            <p:cNvPr id="1602594" name="Text Box 34"/>
            <p:cNvSpPr txBox="1">
              <a:spLocks noChangeArrowheads="1"/>
            </p:cNvSpPr>
            <p:nvPr/>
          </p:nvSpPr>
          <p:spPr bwMode="auto">
            <a:xfrm>
              <a:off x="4176" y="288"/>
              <a:ext cx="1478" cy="460"/>
            </a:xfrm>
            <a:prstGeom prst="rect">
              <a:avLst/>
            </a:prstGeom>
            <a:solidFill>
              <a:schemeClr val="folHlink"/>
            </a:solidFill>
            <a:ln w="9525">
              <a:noFill/>
              <a:miter lim="800000"/>
              <a:headEnd/>
              <a:tailEnd/>
            </a:ln>
            <a:effectLst/>
          </p:spPr>
          <p:txBody>
            <a:bodyPr wrap="none">
              <a:spAutoFit/>
            </a:bodyPr>
            <a:lstStyle/>
            <a:p>
              <a:pPr eaLnBrk="1" hangingPunct="1"/>
              <a:r>
                <a:rPr lang="en-US" sz="1400" b="0">
                  <a:latin typeface="Arial" pitchFamily="34" charset="0"/>
                </a:rPr>
                <a:t># expected comparisons</a:t>
              </a:r>
            </a:p>
            <a:p>
              <a:pPr eaLnBrk="1" hangingPunct="1"/>
              <a:r>
                <a:rPr lang="en-US" sz="1400" b="0">
                  <a:latin typeface="Arial" pitchFamily="34" charset="0"/>
                </a:rPr>
                <a:t>needed to tell whether a</a:t>
              </a:r>
            </a:p>
            <a:p>
              <a:pPr eaLnBrk="1" hangingPunct="1"/>
              <a:r>
                <a:rPr lang="en-US" sz="1400" b="0">
                  <a:latin typeface="Arial" pitchFamily="34" charset="0"/>
                </a:rPr>
                <a:t>given example is +ve or -ve</a:t>
              </a:r>
            </a:p>
          </p:txBody>
        </p:sp>
        <p:sp>
          <p:nvSpPr>
            <p:cNvPr id="1602595" name="Line 35"/>
            <p:cNvSpPr>
              <a:spLocks noChangeShapeType="1"/>
            </p:cNvSpPr>
            <p:nvPr/>
          </p:nvSpPr>
          <p:spPr bwMode="auto">
            <a:xfrm flipH="1">
              <a:off x="4896" y="768"/>
              <a:ext cx="192" cy="144"/>
            </a:xfrm>
            <a:prstGeom prst="line">
              <a:avLst/>
            </a:prstGeom>
            <a:noFill/>
            <a:ln w="9525">
              <a:solidFill>
                <a:schemeClr val="tx1"/>
              </a:solidFill>
              <a:round/>
              <a:headEnd/>
              <a:tailEnd type="triangle" w="med" len="med"/>
            </a:ln>
            <a:effec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02562"/>
                                        </p:tgtEl>
                                        <p:attrNameLst>
                                          <p:attrName>style.visibility</p:attrName>
                                        </p:attrNameLst>
                                      </p:cBhvr>
                                      <p:to>
                                        <p:strVal val="visible"/>
                                      </p:to>
                                    </p:set>
                                    <p:anim calcmode="lin" valueType="num">
                                      <p:cBhvr additive="base">
                                        <p:cTn id="7" dur="500" fill="hold"/>
                                        <p:tgtEl>
                                          <p:spTgt spid="1602562"/>
                                        </p:tgtEl>
                                        <p:attrNameLst>
                                          <p:attrName>ppt_x</p:attrName>
                                        </p:attrNameLst>
                                      </p:cBhvr>
                                      <p:tavLst>
                                        <p:tav tm="0">
                                          <p:val>
                                            <p:strVal val="0-#ppt_w/2"/>
                                          </p:val>
                                        </p:tav>
                                        <p:tav tm="100000">
                                          <p:val>
                                            <p:strVal val="#ppt_x"/>
                                          </p:val>
                                        </p:tav>
                                      </p:tavLst>
                                    </p:anim>
                                    <p:anim calcmode="lin" valueType="num">
                                      <p:cBhvr additive="base">
                                        <p:cTn id="8" dur="500" fill="hold"/>
                                        <p:tgtEl>
                                          <p:spTgt spid="16025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02579"/>
                                        </p:tgtEl>
                                        <p:attrNameLst>
                                          <p:attrName>style.visibility</p:attrName>
                                        </p:attrNameLst>
                                      </p:cBhvr>
                                      <p:to>
                                        <p:strVal val="visible"/>
                                      </p:to>
                                    </p:set>
                                    <p:anim calcmode="lin" valueType="num">
                                      <p:cBhvr additive="base">
                                        <p:cTn id="13" dur="500" fill="hold"/>
                                        <p:tgtEl>
                                          <p:spTgt spid="1602579"/>
                                        </p:tgtEl>
                                        <p:attrNameLst>
                                          <p:attrName>ppt_x</p:attrName>
                                        </p:attrNameLst>
                                      </p:cBhvr>
                                      <p:tavLst>
                                        <p:tav tm="0">
                                          <p:val>
                                            <p:strVal val="0-#ppt_w/2"/>
                                          </p:val>
                                        </p:tav>
                                        <p:tav tm="100000">
                                          <p:val>
                                            <p:strVal val="#ppt_x"/>
                                          </p:val>
                                        </p:tav>
                                      </p:tavLst>
                                    </p:anim>
                                    <p:anim calcmode="lin" valueType="num">
                                      <p:cBhvr additive="base">
                                        <p:cTn id="14" dur="500" fill="hold"/>
                                        <p:tgtEl>
                                          <p:spTgt spid="16025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02593"/>
                                        </p:tgtEl>
                                        <p:attrNameLst>
                                          <p:attrName>style.visibility</p:attrName>
                                        </p:attrNameLst>
                                      </p:cBhvr>
                                      <p:to>
                                        <p:strVal val="visible"/>
                                      </p:to>
                                    </p:set>
                                    <p:anim calcmode="lin" valueType="num">
                                      <p:cBhvr additive="base">
                                        <p:cTn id="19" dur="500" fill="hold"/>
                                        <p:tgtEl>
                                          <p:spTgt spid="1602593"/>
                                        </p:tgtEl>
                                        <p:attrNameLst>
                                          <p:attrName>ppt_x</p:attrName>
                                        </p:attrNameLst>
                                      </p:cBhvr>
                                      <p:tavLst>
                                        <p:tav tm="0">
                                          <p:val>
                                            <p:strVal val="0-#ppt_w/2"/>
                                          </p:val>
                                        </p:tav>
                                        <p:tav tm="100000">
                                          <p:val>
                                            <p:strVal val="#ppt_x"/>
                                          </p:val>
                                        </p:tav>
                                      </p:tavLst>
                                    </p:anim>
                                    <p:anim calcmode="lin" valueType="num">
                                      <p:cBhvr additive="base">
                                        <p:cTn id="20" dur="500" fill="hold"/>
                                        <p:tgtEl>
                                          <p:spTgt spid="160259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02565"/>
                                        </p:tgtEl>
                                        <p:attrNameLst>
                                          <p:attrName>style.visibility</p:attrName>
                                        </p:attrNameLst>
                                      </p:cBhvr>
                                      <p:to>
                                        <p:strVal val="visible"/>
                                      </p:to>
                                    </p:set>
                                    <p:anim calcmode="lin" valueType="num">
                                      <p:cBhvr additive="base">
                                        <p:cTn id="25" dur="500" fill="hold"/>
                                        <p:tgtEl>
                                          <p:spTgt spid="1602565"/>
                                        </p:tgtEl>
                                        <p:attrNameLst>
                                          <p:attrName>ppt_x</p:attrName>
                                        </p:attrNameLst>
                                      </p:cBhvr>
                                      <p:tavLst>
                                        <p:tav tm="0">
                                          <p:val>
                                            <p:strVal val="0-#ppt_w/2"/>
                                          </p:val>
                                        </p:tav>
                                        <p:tav tm="100000">
                                          <p:val>
                                            <p:strVal val="#ppt_x"/>
                                          </p:val>
                                        </p:tav>
                                      </p:tavLst>
                                    </p:anim>
                                    <p:anim calcmode="lin" valueType="num">
                                      <p:cBhvr additive="base">
                                        <p:cTn id="26" dur="500" fill="hold"/>
                                        <p:tgtEl>
                                          <p:spTgt spid="160256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02580"/>
                                        </p:tgtEl>
                                        <p:attrNameLst>
                                          <p:attrName>style.visibility</p:attrName>
                                        </p:attrNameLst>
                                      </p:cBhvr>
                                      <p:to>
                                        <p:strVal val="visible"/>
                                      </p:to>
                                    </p:set>
                                    <p:anim calcmode="lin" valueType="num">
                                      <p:cBhvr additive="base">
                                        <p:cTn id="31" dur="500" fill="hold"/>
                                        <p:tgtEl>
                                          <p:spTgt spid="1602580"/>
                                        </p:tgtEl>
                                        <p:attrNameLst>
                                          <p:attrName>ppt_x</p:attrName>
                                        </p:attrNameLst>
                                      </p:cBhvr>
                                      <p:tavLst>
                                        <p:tav tm="0">
                                          <p:val>
                                            <p:strVal val="0-#ppt_w/2"/>
                                          </p:val>
                                        </p:tav>
                                        <p:tav tm="100000">
                                          <p:val>
                                            <p:strVal val="#ppt_x"/>
                                          </p:val>
                                        </p:tav>
                                      </p:tavLst>
                                    </p:anim>
                                    <p:anim calcmode="lin" valueType="num">
                                      <p:cBhvr additive="base">
                                        <p:cTn id="32" dur="500" fill="hold"/>
                                        <p:tgtEl>
                                          <p:spTgt spid="160258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602584"/>
                                        </p:tgtEl>
                                        <p:attrNameLst>
                                          <p:attrName>style.visibility</p:attrName>
                                        </p:attrNameLst>
                                      </p:cBhvr>
                                      <p:to>
                                        <p:strVal val="visible"/>
                                      </p:to>
                                    </p:set>
                                    <p:anim calcmode="lin" valueType="num">
                                      <p:cBhvr additive="base">
                                        <p:cTn id="37" dur="500" fill="hold"/>
                                        <p:tgtEl>
                                          <p:spTgt spid="1602584"/>
                                        </p:tgtEl>
                                        <p:attrNameLst>
                                          <p:attrName>ppt_x</p:attrName>
                                        </p:attrNameLst>
                                      </p:cBhvr>
                                      <p:tavLst>
                                        <p:tav tm="0">
                                          <p:val>
                                            <p:strVal val="0-#ppt_w/2"/>
                                          </p:val>
                                        </p:tav>
                                        <p:tav tm="100000">
                                          <p:val>
                                            <p:strVal val="#ppt_x"/>
                                          </p:val>
                                        </p:tav>
                                      </p:tavLst>
                                    </p:anim>
                                    <p:anim calcmode="lin" valueType="num">
                                      <p:cBhvr additive="base">
                                        <p:cTn id="38" dur="500" fill="hold"/>
                                        <p:tgtEl>
                                          <p:spTgt spid="160258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02589"/>
                                        </p:tgtEl>
                                        <p:attrNameLst>
                                          <p:attrName>style.visibility</p:attrName>
                                        </p:attrNameLst>
                                      </p:cBhvr>
                                      <p:to>
                                        <p:strVal val="visible"/>
                                      </p:to>
                                    </p:set>
                                    <p:anim calcmode="lin" valueType="num">
                                      <p:cBhvr additive="base">
                                        <p:cTn id="43" dur="500" fill="hold"/>
                                        <p:tgtEl>
                                          <p:spTgt spid="1602589"/>
                                        </p:tgtEl>
                                        <p:attrNameLst>
                                          <p:attrName>ppt_x</p:attrName>
                                        </p:attrNameLst>
                                      </p:cBhvr>
                                      <p:tavLst>
                                        <p:tav tm="0">
                                          <p:val>
                                            <p:strVal val="0-#ppt_w/2"/>
                                          </p:val>
                                        </p:tav>
                                        <p:tav tm="100000">
                                          <p:val>
                                            <p:strVal val="#ppt_x"/>
                                          </p:val>
                                        </p:tav>
                                      </p:tavLst>
                                    </p:anim>
                                    <p:anim calcmode="lin" valueType="num">
                                      <p:cBhvr additive="base">
                                        <p:cTn id="44" dur="500" fill="hold"/>
                                        <p:tgtEl>
                                          <p:spTgt spid="160258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02590"/>
                                        </p:tgtEl>
                                        <p:attrNameLst>
                                          <p:attrName>style.visibility</p:attrName>
                                        </p:attrNameLst>
                                      </p:cBhvr>
                                      <p:to>
                                        <p:strVal val="visible"/>
                                      </p:to>
                                    </p:set>
                                    <p:anim calcmode="lin" valueType="num">
                                      <p:cBhvr additive="base">
                                        <p:cTn id="49" dur="500" fill="hold"/>
                                        <p:tgtEl>
                                          <p:spTgt spid="1602590"/>
                                        </p:tgtEl>
                                        <p:attrNameLst>
                                          <p:attrName>ppt_x</p:attrName>
                                        </p:attrNameLst>
                                      </p:cBhvr>
                                      <p:tavLst>
                                        <p:tav tm="0">
                                          <p:val>
                                            <p:strVal val="0-#ppt_w/2"/>
                                          </p:val>
                                        </p:tav>
                                        <p:tav tm="100000">
                                          <p:val>
                                            <p:strVal val="#ppt_x"/>
                                          </p:val>
                                        </p:tav>
                                      </p:tavLst>
                                    </p:anim>
                                    <p:anim calcmode="lin" valueType="num">
                                      <p:cBhvr additive="base">
                                        <p:cTn id="50" dur="500" fill="hold"/>
                                        <p:tgtEl>
                                          <p:spTgt spid="1602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79" grpId="0" autoUpdateAnimBg="0"/>
      <p:bldP spid="1602589" grpId="0" animBg="1"/>
      <p:bldP spid="160259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Classification vs. Clustering</a:t>
            </a:r>
            <a:endParaRPr lang="en-US" dirty="0"/>
          </a:p>
        </p:txBody>
      </p:sp>
      <p:sp>
        <p:nvSpPr>
          <p:cNvPr id="3" name="Content Placeholder 2"/>
          <p:cNvSpPr>
            <a:spLocks noGrp="1"/>
          </p:cNvSpPr>
          <p:nvPr>
            <p:ph idx="1"/>
          </p:nvPr>
        </p:nvSpPr>
        <p:spPr>
          <a:xfrm>
            <a:off x="304800" y="1143000"/>
            <a:ext cx="4419600" cy="4114800"/>
          </a:xfrm>
        </p:spPr>
        <p:txBody>
          <a:bodyPr/>
          <a:lstStyle/>
          <a:p>
            <a:r>
              <a:rPr lang="en-US" sz="1800" dirty="0" smtClean="0"/>
              <a:t>Coming from Clustering, classification seems significantly simple…</a:t>
            </a:r>
          </a:p>
          <a:p>
            <a:r>
              <a:rPr lang="en-US" sz="1800" dirty="0" smtClean="0"/>
              <a:t>You are already given the clusters and names (over the training data)</a:t>
            </a:r>
          </a:p>
          <a:p>
            <a:r>
              <a:rPr lang="en-US" sz="1800" dirty="0" smtClean="0"/>
              <a:t>All you need to do is to decide, for the test data, which cluster it should belong to.</a:t>
            </a:r>
          </a:p>
          <a:p>
            <a:r>
              <a:rPr lang="en-US" sz="1800" dirty="0" smtClean="0"/>
              <a:t>Seems like a simple distance computation</a:t>
            </a:r>
          </a:p>
          <a:p>
            <a:pPr lvl="1"/>
            <a:r>
              <a:rPr lang="en-US" sz="1800" dirty="0" smtClean="0"/>
              <a:t>Assign test data to the cluster whose </a:t>
            </a:r>
            <a:r>
              <a:rPr lang="en-US" sz="1800" dirty="0" err="1" smtClean="0"/>
              <a:t>centroid</a:t>
            </a:r>
            <a:r>
              <a:rPr lang="en-US" sz="1800" dirty="0" smtClean="0"/>
              <a:t> it is closest </a:t>
            </a:r>
            <a:r>
              <a:rPr lang="en-US" sz="1800" dirty="0" smtClean="0"/>
              <a:t>to</a:t>
            </a:r>
          </a:p>
          <a:p>
            <a:pPr lvl="2"/>
            <a:r>
              <a:rPr lang="en-US" sz="1800" dirty="0" err="1" smtClean="0"/>
              <a:t>Rocchio</a:t>
            </a:r>
            <a:r>
              <a:rPr lang="en-US" sz="1800" dirty="0" smtClean="0"/>
              <a:t> text classification</a:t>
            </a:r>
          </a:p>
          <a:p>
            <a:pPr lvl="2"/>
            <a:r>
              <a:rPr lang="en-US" sz="1800" dirty="0" smtClean="0"/>
              <a:t>Can also be used for “online learning”—relevance feedback</a:t>
            </a:r>
            <a:endParaRPr lang="en-US" sz="1800" dirty="0" smtClean="0"/>
          </a:p>
          <a:p>
            <a:pPr lvl="1"/>
            <a:r>
              <a:rPr lang="en-US" sz="1800" dirty="0" smtClean="0"/>
              <a:t>Assign test data to the cluster whose members seem to make the majority of its neighbors</a:t>
            </a:r>
          </a:p>
          <a:p>
            <a:pPr lvl="1"/>
            <a:endParaRPr lang="en-US" sz="1800" dirty="0"/>
          </a:p>
          <a:p>
            <a:pPr lvl="2"/>
            <a:endParaRPr lang="en-US" sz="1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nvPr>
        </p:nvSpPr>
        <p:spPr>
          <a:xfrm>
            <a:off x="609600" y="228600"/>
            <a:ext cx="7772400" cy="1143000"/>
          </a:xfrm>
        </p:spPr>
        <p:txBody>
          <a:bodyPr/>
          <a:lstStyle/>
          <a:p>
            <a:r>
              <a:rPr lang="en-US"/>
              <a:t>Feature selection &amp; LSI</a:t>
            </a:r>
          </a:p>
        </p:txBody>
      </p:sp>
      <p:sp>
        <p:nvSpPr>
          <p:cNvPr id="1604611" name="Rectangle 3"/>
          <p:cNvSpPr>
            <a:spLocks noGrp="1" noChangeArrowheads="1"/>
          </p:cNvSpPr>
          <p:nvPr>
            <p:ph type="body" idx="1"/>
          </p:nvPr>
        </p:nvSpPr>
        <p:spPr>
          <a:xfrm>
            <a:off x="152400" y="1600200"/>
            <a:ext cx="5105400" cy="5029200"/>
          </a:xfrm>
        </p:spPr>
        <p:txBody>
          <a:bodyPr/>
          <a:lstStyle/>
          <a:p>
            <a:pPr>
              <a:lnSpc>
                <a:spcPct val="80000"/>
              </a:lnSpc>
            </a:pPr>
            <a:r>
              <a:rPr lang="en-US" sz="1800"/>
              <a:t>Both MI and LSI are dimensionality reduction techniques</a:t>
            </a:r>
          </a:p>
          <a:p>
            <a:pPr>
              <a:lnSpc>
                <a:spcPct val="80000"/>
              </a:lnSpc>
            </a:pPr>
            <a:r>
              <a:rPr lang="en-US" sz="1800"/>
              <a:t>MI is looking to reduce dimensions by looking at a subset of the original dimensions</a:t>
            </a:r>
          </a:p>
          <a:p>
            <a:pPr lvl="1">
              <a:lnSpc>
                <a:spcPct val="80000"/>
              </a:lnSpc>
            </a:pPr>
            <a:r>
              <a:rPr lang="en-US" sz="1600"/>
              <a:t>LSI looks instead at a linear combination of the subset of the original dimensions (Good: Can automatically capture sets of dimensions that are more predictive. Bad: the new features may not have any significance to the user)</a:t>
            </a:r>
          </a:p>
          <a:p>
            <a:pPr>
              <a:lnSpc>
                <a:spcPct val="80000"/>
              </a:lnSpc>
            </a:pPr>
            <a:r>
              <a:rPr lang="en-US" sz="1800">
                <a:solidFill>
                  <a:srgbClr val="000099"/>
                </a:solidFill>
              </a:rPr>
              <a:t>MI does feature selection w.r.t. a classification task (MI is being computed between a feature and a class)</a:t>
            </a:r>
          </a:p>
          <a:p>
            <a:pPr lvl="1">
              <a:lnSpc>
                <a:spcPct val="80000"/>
              </a:lnSpc>
            </a:pPr>
            <a:r>
              <a:rPr lang="en-US" sz="1600">
                <a:solidFill>
                  <a:srgbClr val="000099"/>
                </a:solidFill>
              </a:rPr>
              <a:t>LSI does dimensionality reduction independent of the classes (just looks at data variance)</a:t>
            </a:r>
          </a:p>
          <a:p>
            <a:pPr lvl="1">
              <a:lnSpc>
                <a:spcPct val="80000"/>
              </a:lnSpc>
            </a:pPr>
            <a:r>
              <a:rPr lang="en-US" sz="1600">
                <a:solidFill>
                  <a:srgbClr val="000099"/>
                </a:solidFill>
              </a:rPr>
              <a:t>..where as MI needs to increase variance across classes and reduce variance within class</a:t>
            </a:r>
          </a:p>
          <a:p>
            <a:pPr lvl="2">
              <a:lnSpc>
                <a:spcPct val="80000"/>
              </a:lnSpc>
            </a:pPr>
            <a:r>
              <a:rPr lang="en-US" sz="1400">
                <a:solidFill>
                  <a:srgbClr val="000099"/>
                </a:solidFill>
              </a:rPr>
              <a:t>Doing this is called LDA (linear discriminant analysis)</a:t>
            </a:r>
          </a:p>
          <a:p>
            <a:pPr lvl="2">
              <a:lnSpc>
                <a:spcPct val="80000"/>
              </a:lnSpc>
            </a:pPr>
            <a:r>
              <a:rPr lang="en-US" sz="1400">
                <a:solidFill>
                  <a:srgbClr val="000099"/>
                </a:solidFill>
              </a:rPr>
              <a:t>LSI is a special case of LDA where each point defines its own class</a:t>
            </a:r>
          </a:p>
          <a:p>
            <a:pPr lvl="1">
              <a:lnSpc>
                <a:spcPct val="80000"/>
              </a:lnSpc>
            </a:pPr>
            <a:endParaRPr lang="en-US" sz="1600">
              <a:solidFill>
                <a:srgbClr val="000099"/>
              </a:solidFill>
            </a:endParaRPr>
          </a:p>
          <a:p>
            <a:pPr lvl="2">
              <a:lnSpc>
                <a:spcPct val="80000"/>
              </a:lnSpc>
            </a:pPr>
            <a:endParaRPr lang="en-US" sz="1400"/>
          </a:p>
          <a:p>
            <a:pPr lvl="2">
              <a:lnSpc>
                <a:spcPct val="80000"/>
              </a:lnSpc>
            </a:pPr>
            <a:endParaRPr lang="en-US" sz="1400"/>
          </a:p>
          <a:p>
            <a:pPr>
              <a:lnSpc>
                <a:spcPct val="80000"/>
              </a:lnSpc>
            </a:pPr>
            <a:endParaRPr lang="en-US" sz="1800"/>
          </a:p>
        </p:txBody>
      </p:sp>
      <p:pic>
        <p:nvPicPr>
          <p:cNvPr id="1604612" name="Picture 4"/>
          <p:cNvPicPr>
            <a:picLocks noChangeAspect="1" noChangeArrowheads="1"/>
          </p:cNvPicPr>
          <p:nvPr/>
        </p:nvPicPr>
        <p:blipFill>
          <a:blip r:embed="rId3" cstate="print"/>
          <a:srcRect/>
          <a:stretch>
            <a:fillRect/>
          </a:stretch>
        </p:blipFill>
        <p:spPr bwMode="auto">
          <a:xfrm>
            <a:off x="5181600" y="2057400"/>
            <a:ext cx="3733800" cy="3019425"/>
          </a:xfrm>
          <a:prstGeom prst="rect">
            <a:avLst/>
          </a:prstGeom>
          <a:noFill/>
          <a:ln w="9525">
            <a:noFill/>
            <a:miter lim="800000"/>
            <a:headEnd/>
            <a:tailEnd/>
          </a:ln>
          <a:effectLst/>
        </p:spPr>
      </p:pic>
      <p:sp>
        <p:nvSpPr>
          <p:cNvPr id="1604613" name="Text Box 5"/>
          <p:cNvSpPr txBox="1">
            <a:spLocks noChangeArrowheads="1"/>
          </p:cNvSpPr>
          <p:nvPr/>
        </p:nvSpPr>
        <p:spPr bwMode="auto">
          <a:xfrm>
            <a:off x="7315200" y="5334000"/>
            <a:ext cx="1325563" cy="396875"/>
          </a:xfrm>
          <a:prstGeom prst="rect">
            <a:avLst/>
          </a:prstGeom>
          <a:solidFill>
            <a:srgbClr val="FFCCFF"/>
          </a:solidFill>
          <a:ln w="9525">
            <a:noFill/>
            <a:miter lim="800000"/>
            <a:headEnd/>
            <a:tailEnd/>
          </a:ln>
          <a:effectLst/>
        </p:spPr>
        <p:txBody>
          <a:bodyPr wrap="none">
            <a:spAutoFit/>
          </a:bodyPr>
          <a:lstStyle/>
          <a:p>
            <a:r>
              <a:rPr lang="en-US"/>
              <a:t>Digression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8594" name="Rectangle 2"/>
          <p:cNvSpPr>
            <a:spLocks noGrp="1" noChangeArrowheads="1"/>
          </p:cNvSpPr>
          <p:nvPr>
            <p:ph type="title"/>
          </p:nvPr>
        </p:nvSpPr>
        <p:spPr/>
        <p:txBody>
          <a:bodyPr/>
          <a:lstStyle/>
          <a:p>
            <a:r>
              <a:rPr lang="en-US" sz="4000"/>
              <a:t>MI based feature selection vs. LSI</a:t>
            </a:r>
          </a:p>
        </p:txBody>
      </p:sp>
      <p:sp>
        <p:nvSpPr>
          <p:cNvPr id="1518595" name="Rectangle 3"/>
          <p:cNvSpPr>
            <a:spLocks noGrp="1" noChangeArrowheads="1"/>
          </p:cNvSpPr>
          <p:nvPr>
            <p:ph type="body" idx="1"/>
          </p:nvPr>
        </p:nvSpPr>
        <p:spPr>
          <a:xfrm>
            <a:off x="685800" y="1981200"/>
            <a:ext cx="5105400" cy="4191000"/>
          </a:xfrm>
        </p:spPr>
        <p:txBody>
          <a:bodyPr/>
          <a:lstStyle/>
          <a:p>
            <a:pPr>
              <a:lnSpc>
                <a:spcPct val="80000"/>
              </a:lnSpc>
            </a:pPr>
            <a:r>
              <a:rPr lang="en-US" sz="1800"/>
              <a:t>Both MI and LSI are dimensionality reduction techniques</a:t>
            </a:r>
          </a:p>
          <a:p>
            <a:pPr>
              <a:lnSpc>
                <a:spcPct val="80000"/>
              </a:lnSpc>
            </a:pPr>
            <a:r>
              <a:rPr lang="en-US" sz="1800"/>
              <a:t>MI is looking to reduce dimensions by looking at a subset of the original dimensions</a:t>
            </a:r>
          </a:p>
          <a:p>
            <a:pPr lvl="1">
              <a:lnSpc>
                <a:spcPct val="80000"/>
              </a:lnSpc>
            </a:pPr>
            <a:r>
              <a:rPr lang="en-US" sz="1600"/>
              <a:t>LSI looks instead at a linear combination of the subset of the original dimensions (Good: Can automatically capture sets of dimensions that are more predictive. Bad: the new features may not have any significance to the user)</a:t>
            </a:r>
          </a:p>
          <a:p>
            <a:pPr>
              <a:lnSpc>
                <a:spcPct val="80000"/>
              </a:lnSpc>
            </a:pPr>
            <a:r>
              <a:rPr lang="en-US" sz="1800"/>
              <a:t>MI does feature selection w.r.t. a classification task (MI is being computed between a feature and a class)</a:t>
            </a:r>
          </a:p>
          <a:p>
            <a:pPr lvl="1">
              <a:lnSpc>
                <a:spcPct val="80000"/>
              </a:lnSpc>
            </a:pPr>
            <a:r>
              <a:rPr lang="en-US" sz="1600"/>
              <a:t>LSI does dimensionality reduction independent of the classes (just looks at data variance)</a:t>
            </a:r>
          </a:p>
          <a:p>
            <a:pPr>
              <a:lnSpc>
                <a:spcPct val="80000"/>
              </a:lnSpc>
            </a:pPr>
            <a:endParaRPr lang="en-US" sz="1800"/>
          </a:p>
        </p:txBody>
      </p:sp>
      <p:pic>
        <p:nvPicPr>
          <p:cNvPr id="1518596" name="Picture 4"/>
          <p:cNvPicPr>
            <a:picLocks noChangeAspect="1" noChangeArrowheads="1"/>
          </p:cNvPicPr>
          <p:nvPr/>
        </p:nvPicPr>
        <p:blipFill>
          <a:blip r:embed="rId3" cstate="print"/>
          <a:srcRect/>
          <a:stretch>
            <a:fillRect/>
          </a:stretch>
        </p:blipFill>
        <p:spPr bwMode="auto">
          <a:xfrm>
            <a:off x="6019800" y="2362200"/>
            <a:ext cx="2528888" cy="20447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18" name="Rectangle 2"/>
          <p:cNvSpPr>
            <a:spLocks noGrp="1" noChangeArrowheads="1"/>
          </p:cNvSpPr>
          <p:nvPr>
            <p:ph type="title"/>
          </p:nvPr>
        </p:nvSpPr>
        <p:spPr/>
        <p:txBody>
          <a:bodyPr/>
          <a:lstStyle/>
          <a:p>
            <a:r>
              <a:rPr lang="en-IE"/>
              <a:t>Experiments</a:t>
            </a:r>
            <a:endParaRPr lang="en-US"/>
          </a:p>
        </p:txBody>
      </p:sp>
      <p:sp>
        <p:nvSpPr>
          <p:cNvPr id="1494019" name="Rectangle 3"/>
          <p:cNvSpPr>
            <a:spLocks noGrp="1" noChangeArrowheads="1"/>
          </p:cNvSpPr>
          <p:nvPr>
            <p:ph type="body" idx="1"/>
          </p:nvPr>
        </p:nvSpPr>
        <p:spPr/>
        <p:txBody>
          <a:bodyPr/>
          <a:lstStyle/>
          <a:p>
            <a:pPr>
              <a:lnSpc>
                <a:spcPct val="90000"/>
              </a:lnSpc>
            </a:pPr>
            <a:r>
              <a:rPr lang="en-IE" sz="2000"/>
              <a:t>1789 hand-tagged e-mail messages</a:t>
            </a:r>
          </a:p>
          <a:p>
            <a:pPr lvl="1">
              <a:lnSpc>
                <a:spcPct val="90000"/>
              </a:lnSpc>
            </a:pPr>
            <a:r>
              <a:rPr lang="en-IE" sz="2000"/>
              <a:t>1578 junk</a:t>
            </a:r>
          </a:p>
          <a:p>
            <a:pPr lvl="1">
              <a:lnSpc>
                <a:spcPct val="90000"/>
              </a:lnSpc>
            </a:pPr>
            <a:r>
              <a:rPr lang="en-IE" sz="2000"/>
              <a:t>211 legit</a:t>
            </a:r>
          </a:p>
          <a:p>
            <a:pPr>
              <a:lnSpc>
                <a:spcPct val="90000"/>
              </a:lnSpc>
            </a:pPr>
            <a:r>
              <a:rPr lang="en-IE" sz="2000"/>
              <a:t>Split into…</a:t>
            </a:r>
          </a:p>
          <a:p>
            <a:pPr lvl="1">
              <a:lnSpc>
                <a:spcPct val="90000"/>
              </a:lnSpc>
            </a:pPr>
            <a:r>
              <a:rPr lang="en-IE" sz="2000"/>
              <a:t>1528 training messages (86%)</a:t>
            </a:r>
          </a:p>
          <a:p>
            <a:pPr lvl="1">
              <a:lnSpc>
                <a:spcPct val="90000"/>
              </a:lnSpc>
            </a:pPr>
            <a:r>
              <a:rPr lang="en-IE" sz="2000"/>
              <a:t>251 testing messages (14%)</a:t>
            </a:r>
          </a:p>
          <a:p>
            <a:pPr lvl="1">
              <a:lnSpc>
                <a:spcPct val="90000"/>
              </a:lnSpc>
            </a:pPr>
            <a:r>
              <a:rPr lang="en-IE" sz="2000"/>
              <a:t>Similar to experiment described in AdEater lecture, except messages are </a:t>
            </a:r>
            <a:r>
              <a:rPr lang="en-IE" sz="2000" b="1"/>
              <a:t>not</a:t>
            </a:r>
            <a:r>
              <a:rPr lang="en-IE" sz="2000"/>
              <a:t> randomly split.  This is unfortunate -- maybe performance is just a fluke.</a:t>
            </a:r>
          </a:p>
          <a:p>
            <a:pPr>
              <a:lnSpc>
                <a:spcPct val="90000"/>
              </a:lnSpc>
            </a:pPr>
            <a:r>
              <a:rPr lang="en-IE" sz="2000" i="1"/>
              <a:t>Training phase:</a:t>
            </a:r>
            <a:r>
              <a:rPr lang="en-IE" sz="2000"/>
              <a:t>  Compute Pr[</a:t>
            </a:r>
            <a:r>
              <a:rPr lang="en-IE" sz="2000" b="1"/>
              <a:t>X</a:t>
            </a:r>
            <a:r>
              <a:rPr lang="en-IE" sz="2000"/>
              <a:t>=</a:t>
            </a:r>
            <a:r>
              <a:rPr lang="en-IE" sz="2000" b="1"/>
              <a:t>x|C</a:t>
            </a:r>
            <a:r>
              <a:rPr lang="en-IE" sz="2000"/>
              <a:t>=junk], Pr[</a:t>
            </a:r>
            <a:r>
              <a:rPr lang="en-IE" sz="2000" b="1"/>
              <a:t>X</a:t>
            </a:r>
            <a:r>
              <a:rPr lang="en-IE" sz="2000"/>
              <a:t>=</a:t>
            </a:r>
            <a:r>
              <a:rPr lang="en-IE" sz="2000" b="1"/>
              <a:t>x</a:t>
            </a:r>
            <a:r>
              <a:rPr lang="en-IE" sz="2000"/>
              <a:t>], and P[</a:t>
            </a:r>
            <a:r>
              <a:rPr lang="en-IE" sz="2000" b="1"/>
              <a:t>C</a:t>
            </a:r>
            <a:r>
              <a:rPr lang="en-IE" sz="2000"/>
              <a:t>=junk] from training messages </a:t>
            </a:r>
          </a:p>
          <a:p>
            <a:pPr>
              <a:lnSpc>
                <a:spcPct val="90000"/>
              </a:lnSpc>
            </a:pPr>
            <a:r>
              <a:rPr lang="en-IE" sz="2000" i="1"/>
              <a:t>Testing phase:</a:t>
            </a:r>
            <a:r>
              <a:rPr lang="en-IE" sz="2000"/>
              <a:t>  Compute Pr[</a:t>
            </a:r>
            <a:r>
              <a:rPr lang="en-IE" sz="2000" b="1"/>
              <a:t>C</a:t>
            </a:r>
            <a:r>
              <a:rPr lang="en-IE" sz="2000"/>
              <a:t>=junk|</a:t>
            </a:r>
            <a:r>
              <a:rPr lang="en-IE" sz="2000" b="1"/>
              <a:t>X</a:t>
            </a:r>
            <a:r>
              <a:rPr lang="en-IE" sz="2000"/>
              <a:t>=</a:t>
            </a:r>
            <a:r>
              <a:rPr lang="en-IE" sz="2000" b="1"/>
              <a:t>x</a:t>
            </a:r>
            <a:r>
              <a:rPr lang="en-IE" sz="2000"/>
              <a:t>] for each training message </a:t>
            </a:r>
            <a:r>
              <a:rPr lang="en-IE" sz="2000" b="1"/>
              <a:t>x.  </a:t>
            </a:r>
            <a:r>
              <a:rPr lang="en-IE" sz="2000"/>
              <a:t>Predict “junk” if Pr[</a:t>
            </a:r>
            <a:r>
              <a:rPr lang="en-IE" sz="2000" b="1"/>
              <a:t>C</a:t>
            </a:r>
            <a:r>
              <a:rPr lang="en-IE" sz="2000"/>
              <a:t>=junk|</a:t>
            </a:r>
            <a:r>
              <a:rPr lang="en-IE" sz="2000" b="1"/>
              <a:t>X</a:t>
            </a:r>
            <a:r>
              <a:rPr lang="en-IE" sz="2000"/>
              <a:t>=</a:t>
            </a:r>
            <a:r>
              <a:rPr lang="en-IE" sz="2000" b="1"/>
              <a:t>x</a:t>
            </a:r>
            <a:r>
              <a:rPr lang="en-IE" sz="2000"/>
              <a:t>]&gt;</a:t>
            </a:r>
            <a:r>
              <a:rPr lang="en-IE" sz="2000" b="1"/>
              <a:t>0.999</a:t>
            </a:r>
            <a:r>
              <a:rPr lang="en-IE" sz="2000"/>
              <a:t>.  Record mistake/correct answer in confusion matrix.</a:t>
            </a:r>
            <a:endParaRPr lang="en-US" sz="200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7090" name="Rectangle 2"/>
          <p:cNvSpPr>
            <a:spLocks noGrp="1" noChangeArrowheads="1"/>
          </p:cNvSpPr>
          <p:nvPr>
            <p:ph type="title"/>
          </p:nvPr>
        </p:nvSpPr>
        <p:spPr/>
        <p:txBody>
          <a:bodyPr/>
          <a:lstStyle/>
          <a:p>
            <a:r>
              <a:rPr lang="en-US"/>
              <a:t>Precision/Recall Curves</a:t>
            </a:r>
          </a:p>
        </p:txBody>
      </p:sp>
      <p:pic>
        <p:nvPicPr>
          <p:cNvPr id="1497091" name="Picture 3"/>
          <p:cNvPicPr>
            <a:picLocks noChangeAspect="1" noChangeArrowheads="1"/>
          </p:cNvPicPr>
          <p:nvPr/>
        </p:nvPicPr>
        <p:blipFill>
          <a:blip r:embed="rId3" cstate="print"/>
          <a:srcRect l="42188" t="28125" r="6250" b="22917"/>
          <a:stretch>
            <a:fillRect/>
          </a:stretch>
        </p:blipFill>
        <p:spPr bwMode="auto">
          <a:xfrm>
            <a:off x="457200" y="685800"/>
            <a:ext cx="7696200" cy="5480050"/>
          </a:xfrm>
          <a:prstGeom prst="rect">
            <a:avLst/>
          </a:prstGeom>
          <a:noFill/>
          <a:ln w="9525">
            <a:noFill/>
            <a:miter lim="800000"/>
            <a:headEnd/>
            <a:tailEnd/>
          </a:ln>
          <a:effectLst/>
        </p:spPr>
      </p:pic>
      <p:sp>
        <p:nvSpPr>
          <p:cNvPr id="1497092" name="Line 4"/>
          <p:cNvSpPr>
            <a:spLocks noChangeShapeType="1"/>
          </p:cNvSpPr>
          <p:nvPr/>
        </p:nvSpPr>
        <p:spPr bwMode="auto">
          <a:xfrm flipV="1">
            <a:off x="6019800" y="1600200"/>
            <a:ext cx="1447800" cy="1447800"/>
          </a:xfrm>
          <a:prstGeom prst="line">
            <a:avLst/>
          </a:prstGeom>
          <a:noFill/>
          <a:ln w="57150">
            <a:solidFill>
              <a:srgbClr val="CC3300"/>
            </a:solidFill>
            <a:prstDash val="sysDot"/>
            <a:round/>
            <a:headEnd/>
            <a:tailEnd type="triangle" w="med" len="med"/>
          </a:ln>
          <a:effectLst/>
        </p:spPr>
        <p:txBody>
          <a:bodyPr/>
          <a:lstStyle/>
          <a:p>
            <a:endParaRPr lang="en-US"/>
          </a:p>
        </p:txBody>
      </p:sp>
      <p:sp>
        <p:nvSpPr>
          <p:cNvPr id="1497093" name="Text Box 5"/>
          <p:cNvSpPr txBox="1">
            <a:spLocks noChangeArrowheads="1"/>
          </p:cNvSpPr>
          <p:nvPr/>
        </p:nvSpPr>
        <p:spPr bwMode="auto">
          <a:xfrm rot="-2655054">
            <a:off x="5930900" y="2224088"/>
            <a:ext cx="1917700" cy="366712"/>
          </a:xfrm>
          <a:prstGeom prst="rect">
            <a:avLst/>
          </a:prstGeom>
          <a:noFill/>
          <a:ln w="9525">
            <a:noFill/>
            <a:miter lim="800000"/>
            <a:headEnd/>
            <a:tailEnd/>
          </a:ln>
          <a:effectLst/>
        </p:spPr>
        <p:txBody>
          <a:bodyPr wrap="none">
            <a:spAutoFit/>
          </a:bodyPr>
          <a:lstStyle/>
          <a:p>
            <a:r>
              <a:rPr lang="en-IE" sz="1800" b="0">
                <a:solidFill>
                  <a:srgbClr val="CC3300"/>
                </a:solidFill>
              </a:rPr>
              <a:t>better performance</a:t>
            </a:r>
            <a:endParaRPr lang="en-US" sz="1800" b="0">
              <a:solidFill>
                <a:srgbClr val="CC3300"/>
              </a:solidFill>
            </a:endParaRPr>
          </a:p>
        </p:txBody>
      </p:sp>
      <p:sp>
        <p:nvSpPr>
          <p:cNvPr id="1497094" name="AutoShape 6"/>
          <p:cNvSpPr>
            <a:spLocks noChangeArrowheads="1"/>
          </p:cNvSpPr>
          <p:nvPr/>
        </p:nvSpPr>
        <p:spPr bwMode="auto">
          <a:xfrm>
            <a:off x="6705600" y="990600"/>
            <a:ext cx="152400" cy="152400"/>
          </a:xfrm>
          <a:prstGeom prst="diamond">
            <a:avLst/>
          </a:prstGeom>
          <a:solidFill>
            <a:srgbClr val="CC3300"/>
          </a:solidFill>
          <a:ln w="9525">
            <a:solidFill>
              <a:srgbClr val="CC3300"/>
            </a:solidFill>
            <a:miter lim="800000"/>
            <a:headEnd/>
            <a:tailEnd/>
          </a:ln>
          <a:effectLst/>
        </p:spPr>
        <p:txBody>
          <a:bodyPr wrap="none" anchor="ctr"/>
          <a:lstStyle/>
          <a:p>
            <a:endParaRPr lang="en-US"/>
          </a:p>
        </p:txBody>
      </p:sp>
      <p:sp>
        <p:nvSpPr>
          <p:cNvPr id="1497095" name="AutoShape 7"/>
          <p:cNvSpPr>
            <a:spLocks noChangeArrowheads="1"/>
          </p:cNvSpPr>
          <p:nvPr/>
        </p:nvSpPr>
        <p:spPr bwMode="auto">
          <a:xfrm>
            <a:off x="5311775" y="1708150"/>
            <a:ext cx="152400" cy="152400"/>
          </a:xfrm>
          <a:prstGeom prst="diamond">
            <a:avLst/>
          </a:prstGeom>
          <a:solidFill>
            <a:srgbClr val="CC3300"/>
          </a:solidFill>
          <a:ln w="9525">
            <a:solidFill>
              <a:srgbClr val="CC3300"/>
            </a:solidFill>
            <a:miter lim="800000"/>
            <a:headEnd/>
            <a:tailEnd/>
          </a:ln>
          <a:effectLst/>
        </p:spPr>
        <p:txBody>
          <a:bodyPr wrap="none" anchor="ctr"/>
          <a:lstStyle/>
          <a:p>
            <a:endParaRPr lang="en-US"/>
          </a:p>
        </p:txBody>
      </p:sp>
      <p:sp>
        <p:nvSpPr>
          <p:cNvPr id="1497096" name="AutoShape 8"/>
          <p:cNvSpPr>
            <a:spLocks noChangeArrowheads="1"/>
          </p:cNvSpPr>
          <p:nvPr/>
        </p:nvSpPr>
        <p:spPr bwMode="auto">
          <a:xfrm>
            <a:off x="5322888" y="1905000"/>
            <a:ext cx="152400" cy="152400"/>
          </a:xfrm>
          <a:prstGeom prst="diamond">
            <a:avLst/>
          </a:prstGeom>
          <a:solidFill>
            <a:srgbClr val="CC3300"/>
          </a:solidFill>
          <a:ln w="9525">
            <a:solidFill>
              <a:srgbClr val="CC3300"/>
            </a:solidFill>
            <a:miter lim="800000"/>
            <a:headEnd/>
            <a:tailEnd/>
          </a:ln>
          <a:effectLst/>
        </p:spPr>
        <p:txBody>
          <a:bodyPr wrap="none" anchor="ctr"/>
          <a:lstStyle/>
          <a:p>
            <a:endParaRPr lang="en-US"/>
          </a:p>
        </p:txBody>
      </p:sp>
      <p:sp>
        <p:nvSpPr>
          <p:cNvPr id="1497097" name="AutoShape 9"/>
          <p:cNvSpPr>
            <a:spLocks noChangeArrowheads="1"/>
          </p:cNvSpPr>
          <p:nvPr/>
        </p:nvSpPr>
        <p:spPr bwMode="auto">
          <a:xfrm>
            <a:off x="5630863" y="4865688"/>
            <a:ext cx="152400" cy="152400"/>
          </a:xfrm>
          <a:prstGeom prst="diamond">
            <a:avLst/>
          </a:prstGeom>
          <a:solidFill>
            <a:srgbClr val="CC3300"/>
          </a:solidFill>
          <a:ln w="9525">
            <a:solidFill>
              <a:srgbClr val="CC3300"/>
            </a:solidFill>
            <a:miter lim="800000"/>
            <a:headEnd/>
            <a:tailEnd/>
          </a:ln>
          <a:effectLst/>
        </p:spPr>
        <p:txBody>
          <a:bodyPr wrap="none" anchor="ctr"/>
          <a:lstStyle/>
          <a:p>
            <a:pPr algn="ctr"/>
            <a:endParaRPr lang="en-US" sz="2400" b="0"/>
          </a:p>
        </p:txBody>
      </p:sp>
      <p:sp>
        <p:nvSpPr>
          <p:cNvPr id="1497098" name="Text Box 10"/>
          <p:cNvSpPr txBox="1">
            <a:spLocks noChangeArrowheads="1"/>
          </p:cNvSpPr>
          <p:nvPr/>
        </p:nvSpPr>
        <p:spPr bwMode="auto">
          <a:xfrm>
            <a:off x="2954338" y="4768850"/>
            <a:ext cx="2684462" cy="336550"/>
          </a:xfrm>
          <a:prstGeom prst="rect">
            <a:avLst/>
          </a:prstGeom>
          <a:noFill/>
          <a:ln w="9525">
            <a:noFill/>
            <a:miter lim="800000"/>
            <a:headEnd/>
            <a:tailEnd/>
          </a:ln>
          <a:effectLst/>
        </p:spPr>
        <p:txBody>
          <a:bodyPr wrap="none">
            <a:spAutoFit/>
          </a:bodyPr>
          <a:lstStyle/>
          <a:p>
            <a:r>
              <a:rPr lang="en-IE" sz="1600" b="0"/>
              <a:t>Points from Table on Slide 14 </a:t>
            </a:r>
            <a:endParaRPr lang="en-US" sz="1600" b="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8898" name="Rectangle 2"/>
          <p:cNvSpPr>
            <a:spLocks noGrp="1" noChangeArrowheads="1"/>
          </p:cNvSpPr>
          <p:nvPr>
            <p:ph type="title"/>
          </p:nvPr>
        </p:nvSpPr>
        <p:spPr/>
        <p:txBody>
          <a:bodyPr/>
          <a:lstStyle/>
          <a:p>
            <a:r>
              <a:rPr lang="en-US"/>
              <a:t>Sahami et. Al. spam filtering</a:t>
            </a:r>
          </a:p>
        </p:txBody>
      </p:sp>
      <p:sp>
        <p:nvSpPr>
          <p:cNvPr id="1488899" name="Rectangle 3"/>
          <p:cNvSpPr>
            <a:spLocks noGrp="1" noChangeArrowheads="1"/>
          </p:cNvSpPr>
          <p:nvPr>
            <p:ph type="body" idx="1"/>
          </p:nvPr>
        </p:nvSpPr>
        <p:spPr/>
        <p:txBody>
          <a:bodyPr/>
          <a:lstStyle/>
          <a:p>
            <a:r>
              <a:rPr lang="en-US" sz="2000"/>
              <a:t>The above framework is completely general.  We just need to encode each e-mail as a fixed-width vector </a:t>
            </a:r>
            <a:r>
              <a:rPr lang="en-US" sz="2000" b="1"/>
              <a:t>X</a:t>
            </a:r>
            <a:r>
              <a:rPr lang="en-US" sz="2000"/>
              <a:t> = </a:t>
            </a:r>
            <a:r>
              <a:rPr lang="en-US" sz="2000">
                <a:sym typeface="Symbol" pitchFamily="18" charset="2"/>
              </a:rPr>
              <a:t></a:t>
            </a:r>
            <a:r>
              <a:rPr lang="en-US" sz="2000" i="1"/>
              <a:t>X</a:t>
            </a:r>
            <a:r>
              <a:rPr lang="en-US" sz="2000" baseline="-25000"/>
              <a:t>1</a:t>
            </a:r>
            <a:r>
              <a:rPr lang="en-US" sz="2000"/>
              <a:t>, </a:t>
            </a:r>
            <a:r>
              <a:rPr lang="en-US" sz="2000" i="1"/>
              <a:t>X</a:t>
            </a:r>
            <a:r>
              <a:rPr lang="en-US" sz="2000" baseline="-25000"/>
              <a:t>2</a:t>
            </a:r>
            <a:r>
              <a:rPr lang="en-US" sz="2000"/>
              <a:t>, </a:t>
            </a:r>
            <a:r>
              <a:rPr lang="en-US" sz="2000" i="1"/>
              <a:t>X</a:t>
            </a:r>
            <a:r>
              <a:rPr lang="en-US" sz="2000" baseline="-25000"/>
              <a:t>3</a:t>
            </a:r>
            <a:r>
              <a:rPr lang="en-US" sz="2000"/>
              <a:t>, ..., </a:t>
            </a:r>
            <a:r>
              <a:rPr lang="en-US" sz="2000" i="1"/>
              <a:t>X</a:t>
            </a:r>
            <a:r>
              <a:rPr lang="en-US" sz="2000" baseline="-25000"/>
              <a:t>N</a:t>
            </a:r>
            <a:r>
              <a:rPr lang="en-US" sz="2000">
                <a:sym typeface="Symbol" pitchFamily="18" charset="2"/>
              </a:rPr>
              <a:t></a:t>
            </a:r>
            <a:r>
              <a:rPr lang="en-US" sz="2000"/>
              <a:t> of features.</a:t>
            </a:r>
          </a:p>
          <a:p>
            <a:r>
              <a:rPr lang="en-US" sz="2000"/>
              <a:t>So... What features are used in Sahami’s system</a:t>
            </a:r>
          </a:p>
          <a:p>
            <a:pPr lvl="1"/>
            <a:r>
              <a:rPr lang="en-US" sz="2000"/>
              <a:t>words</a:t>
            </a:r>
          </a:p>
          <a:p>
            <a:pPr lvl="1"/>
            <a:r>
              <a:rPr lang="en-US" sz="2000"/>
              <a:t>suggestive phrases (“free money”, “must be over 21”, ...)</a:t>
            </a:r>
          </a:p>
          <a:p>
            <a:pPr lvl="1"/>
            <a:r>
              <a:rPr lang="en-US" sz="2000"/>
              <a:t>sender’s domain (.com, .edu, .gov, ...)</a:t>
            </a:r>
          </a:p>
          <a:p>
            <a:pPr lvl="1"/>
            <a:r>
              <a:rPr lang="en-US" sz="2000"/>
              <a:t>peculiar punctuation (“!!!Get Rich Quick!!!”)</a:t>
            </a:r>
          </a:p>
          <a:p>
            <a:pPr lvl="1"/>
            <a:r>
              <a:rPr lang="en-US" sz="2000"/>
              <a:t>did email contain an attachment?</a:t>
            </a:r>
          </a:p>
          <a:p>
            <a:pPr lvl="1"/>
            <a:r>
              <a:rPr lang="en-US" sz="2000"/>
              <a:t>was message sent during evening or daytime?</a:t>
            </a:r>
          </a:p>
          <a:p>
            <a:pPr lvl="1"/>
            <a:r>
              <a:rPr lang="en-US" sz="2000"/>
              <a:t>?</a:t>
            </a:r>
          </a:p>
          <a:p>
            <a:pPr lvl="1"/>
            <a:r>
              <a:rPr lang="en-US" sz="2000"/>
              <a:t>?</a:t>
            </a:r>
          </a:p>
          <a:p>
            <a:r>
              <a:rPr lang="en-US" sz="2000"/>
              <a:t>(We’ll see a similar list for AdEater and other learning systems)</a:t>
            </a:r>
          </a:p>
        </p:txBody>
      </p:sp>
      <p:sp>
        <p:nvSpPr>
          <p:cNvPr id="1488900" name="AutoShape 4"/>
          <p:cNvSpPr>
            <a:spLocks/>
          </p:cNvSpPr>
          <p:nvPr/>
        </p:nvSpPr>
        <p:spPr bwMode="auto">
          <a:xfrm rot="10800000">
            <a:off x="7924800" y="3060700"/>
            <a:ext cx="177800" cy="2197100"/>
          </a:xfrm>
          <a:prstGeom prst="leftBrace">
            <a:avLst>
              <a:gd name="adj1" fmla="val 102976"/>
              <a:gd name="adj2" fmla="val 50000"/>
            </a:avLst>
          </a:prstGeom>
          <a:noFill/>
          <a:ln w="9525">
            <a:solidFill>
              <a:schemeClr val="tx1"/>
            </a:solidFill>
            <a:round/>
            <a:headEnd/>
            <a:tailEnd/>
          </a:ln>
          <a:effectLst/>
        </p:spPr>
        <p:txBody>
          <a:bodyPr wrap="none" anchor="ctr"/>
          <a:lstStyle/>
          <a:p>
            <a:endParaRPr lang="en-US"/>
          </a:p>
        </p:txBody>
      </p:sp>
      <p:sp>
        <p:nvSpPr>
          <p:cNvPr id="1488901" name="Text Box 5"/>
          <p:cNvSpPr txBox="1">
            <a:spLocks noChangeArrowheads="1"/>
          </p:cNvSpPr>
          <p:nvPr/>
        </p:nvSpPr>
        <p:spPr bwMode="auto">
          <a:xfrm>
            <a:off x="8051800" y="3852863"/>
            <a:ext cx="1147763" cy="603250"/>
          </a:xfrm>
          <a:prstGeom prst="rect">
            <a:avLst/>
          </a:prstGeom>
          <a:noFill/>
          <a:ln w="9525">
            <a:noFill/>
            <a:miter lim="800000"/>
            <a:headEnd/>
            <a:tailEnd/>
          </a:ln>
          <a:effectLst/>
        </p:spPr>
        <p:txBody>
          <a:bodyPr wrap="none">
            <a:spAutoFit/>
          </a:bodyPr>
          <a:lstStyle/>
          <a:p>
            <a:pPr>
              <a:lnSpc>
                <a:spcPct val="70000"/>
              </a:lnSpc>
            </a:pPr>
            <a:r>
              <a:rPr lang="en-US" sz="2400" b="0" i="1"/>
              <a:t>hand</a:t>
            </a:r>
            <a:br>
              <a:rPr lang="en-US" sz="2400" b="0" i="1"/>
            </a:br>
            <a:r>
              <a:rPr lang="en-US" sz="2400" b="0" i="1"/>
              <a:t>crafted!</a:t>
            </a:r>
          </a:p>
        </p:txBody>
      </p:sp>
      <p:sp>
        <p:nvSpPr>
          <p:cNvPr id="1488902" name="Text Box 6"/>
          <p:cNvSpPr txBox="1">
            <a:spLocks noChangeArrowheads="1"/>
          </p:cNvSpPr>
          <p:nvPr/>
        </p:nvSpPr>
        <p:spPr bwMode="auto">
          <a:xfrm>
            <a:off x="7581900" y="2514600"/>
            <a:ext cx="1577975" cy="517525"/>
          </a:xfrm>
          <a:prstGeom prst="rect">
            <a:avLst/>
          </a:prstGeom>
          <a:noFill/>
          <a:ln w="9525">
            <a:noFill/>
            <a:miter lim="800000"/>
            <a:headEnd/>
            <a:tailEnd/>
          </a:ln>
          <a:effectLst/>
        </p:spPr>
        <p:txBody>
          <a:bodyPr wrap="none">
            <a:spAutoFit/>
          </a:bodyPr>
          <a:lstStyle/>
          <a:p>
            <a:pPr>
              <a:lnSpc>
                <a:spcPct val="70000"/>
              </a:lnSpc>
            </a:pPr>
            <a:r>
              <a:rPr lang="en-US" b="0" i="1"/>
              <a:t>generated</a:t>
            </a:r>
            <a:br>
              <a:rPr lang="en-US" b="0" i="1"/>
            </a:br>
            <a:r>
              <a:rPr lang="en-US" b="0" i="1"/>
              <a:t>automatically</a:t>
            </a:r>
          </a:p>
        </p:txBody>
      </p:sp>
      <p:sp>
        <p:nvSpPr>
          <p:cNvPr id="1488903" name="Line 7"/>
          <p:cNvSpPr>
            <a:spLocks noChangeShapeType="1"/>
          </p:cNvSpPr>
          <p:nvPr/>
        </p:nvSpPr>
        <p:spPr bwMode="auto">
          <a:xfrm flipH="1">
            <a:off x="1905000" y="2667000"/>
            <a:ext cx="5715000" cy="15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88904" name="Text Box 8"/>
          <p:cNvSpPr txBox="1">
            <a:spLocks noChangeArrowheads="1"/>
          </p:cNvSpPr>
          <p:nvPr/>
        </p:nvSpPr>
        <p:spPr bwMode="auto">
          <a:xfrm>
            <a:off x="152400" y="228600"/>
            <a:ext cx="8729663" cy="701675"/>
          </a:xfrm>
          <a:prstGeom prst="rect">
            <a:avLst/>
          </a:prstGeom>
          <a:solidFill>
            <a:srgbClr val="993300"/>
          </a:solidFill>
          <a:ln w="9525">
            <a:noFill/>
            <a:miter lim="800000"/>
            <a:headEnd/>
            <a:tailEnd/>
          </a:ln>
          <a:effectLst/>
        </p:spPr>
        <p:txBody>
          <a:bodyPr wrap="none">
            <a:spAutoFit/>
          </a:bodyPr>
          <a:lstStyle/>
          <a:p>
            <a:r>
              <a:rPr lang="en-US"/>
              <a:t>Note that all features—whether words, phrases or domain names etc are</a:t>
            </a:r>
          </a:p>
          <a:p>
            <a:r>
              <a:rPr lang="en-US"/>
              <a:t>Treated the same way—we estimate P(feature|class) probabilities and use them</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2"/>
          <p:cNvSpPr>
            <a:spLocks noChangeArrowheads="1"/>
          </p:cNvSpPr>
          <p:nvPr/>
        </p:nvSpPr>
        <p:spPr bwMode="auto">
          <a:xfrm>
            <a:off x="533400" y="152400"/>
            <a:ext cx="8153400" cy="1143000"/>
          </a:xfrm>
          <a:prstGeom prst="rect">
            <a:avLst/>
          </a:prstGeom>
          <a:noFill/>
          <a:ln w="9525">
            <a:noFill/>
            <a:miter lim="800000"/>
            <a:headEnd/>
            <a:tailEnd/>
          </a:ln>
        </p:spPr>
        <p:txBody>
          <a:bodyPr anchor="ctr"/>
          <a:lstStyle/>
          <a:p>
            <a:pPr algn="ctr"/>
            <a:r>
              <a:rPr lang="en-US" sz="3400" b="0">
                <a:solidFill>
                  <a:schemeClr val="tx2"/>
                </a:solidFill>
              </a:rPr>
              <a:t>How Well (and WHY) DOES NBC WORK?</a:t>
            </a:r>
            <a:r>
              <a:rPr lang="en-US" sz="3400" b="0" u="sng">
                <a:solidFill>
                  <a:schemeClr val="tx2"/>
                </a:solidFill>
              </a:rPr>
              <a:t> </a:t>
            </a:r>
            <a:endParaRPr lang="en-US" sz="4400" b="0">
              <a:solidFill>
                <a:schemeClr val="tx2"/>
              </a:solidFill>
            </a:endParaRPr>
          </a:p>
        </p:txBody>
      </p:sp>
      <p:sp>
        <p:nvSpPr>
          <p:cNvPr id="1540099" name="Rectangle 3"/>
          <p:cNvSpPr>
            <a:spLocks noChangeArrowheads="1"/>
          </p:cNvSpPr>
          <p:nvPr/>
        </p:nvSpPr>
        <p:spPr bwMode="auto">
          <a:xfrm>
            <a:off x="381000" y="1066800"/>
            <a:ext cx="8458200" cy="1371600"/>
          </a:xfrm>
          <a:prstGeom prst="rect">
            <a:avLst/>
          </a:prstGeom>
          <a:noFill/>
          <a:ln w="9525">
            <a:noFill/>
            <a:miter lim="800000"/>
            <a:headEnd/>
            <a:tailEnd/>
          </a:ln>
          <a:effectLst/>
        </p:spPr>
        <p:txBody>
          <a:bodyPr/>
          <a:lstStyle/>
          <a:p>
            <a:pPr marL="342900" indent="-342900">
              <a:spcBef>
                <a:spcPct val="20000"/>
              </a:spcBef>
              <a:buFontTx/>
              <a:buChar char="•"/>
            </a:pPr>
            <a:r>
              <a:rPr lang="en-US" sz="2200" b="0">
                <a:latin typeface="Helvetica"/>
              </a:rPr>
              <a:t>Naïve bayes classifier is darned easy to implement</a:t>
            </a:r>
          </a:p>
          <a:p>
            <a:pPr marL="1143000" lvl="2" indent="-228600">
              <a:spcBef>
                <a:spcPct val="20000"/>
              </a:spcBef>
              <a:buFontTx/>
              <a:buChar char="•"/>
            </a:pPr>
            <a:r>
              <a:rPr lang="en-US" sz="1600" b="0">
                <a:latin typeface="Helvetica"/>
              </a:rPr>
              <a:t>Good learning speed, classification speed</a:t>
            </a:r>
          </a:p>
          <a:p>
            <a:pPr marL="1143000" lvl="2" indent="-228600">
              <a:spcBef>
                <a:spcPct val="20000"/>
              </a:spcBef>
              <a:buFontTx/>
              <a:buChar char="•"/>
            </a:pPr>
            <a:r>
              <a:rPr lang="en-US" sz="1600" b="0">
                <a:latin typeface="Helvetica"/>
              </a:rPr>
              <a:t>Modest space storage</a:t>
            </a:r>
          </a:p>
          <a:p>
            <a:pPr marL="1143000" lvl="2" indent="-228600">
              <a:spcBef>
                <a:spcPct val="20000"/>
              </a:spcBef>
              <a:buFontTx/>
              <a:buChar char="•"/>
            </a:pPr>
            <a:r>
              <a:rPr lang="en-US" sz="1600" b="0">
                <a:latin typeface="Helvetica"/>
              </a:rPr>
              <a:t>Supports incrementality</a:t>
            </a:r>
          </a:p>
          <a:p>
            <a:pPr marL="1600200" lvl="3" indent="-228600">
              <a:spcBef>
                <a:spcPct val="20000"/>
              </a:spcBef>
              <a:buFontTx/>
              <a:buChar char="–"/>
            </a:pPr>
            <a:r>
              <a:rPr lang="en-US" sz="1400" b="0">
                <a:latin typeface="Helvetica"/>
              </a:rPr>
              <a:t>Recommendations re-done as more attribute values of the new item become known. </a:t>
            </a:r>
          </a:p>
          <a:p>
            <a:pPr marL="342900" indent="-342900">
              <a:spcBef>
                <a:spcPct val="20000"/>
              </a:spcBef>
              <a:buFontTx/>
              <a:buChar char="•"/>
            </a:pPr>
            <a:r>
              <a:rPr lang="en-US" b="0">
                <a:latin typeface="Helvetica"/>
              </a:rPr>
              <a:t>It seems to work very well in many scenarios</a:t>
            </a:r>
          </a:p>
          <a:p>
            <a:pPr marL="742950" lvl="1" indent="-285750">
              <a:spcBef>
                <a:spcPct val="20000"/>
              </a:spcBef>
              <a:buFontTx/>
              <a:buChar char="–"/>
            </a:pPr>
            <a:r>
              <a:rPr lang="en-US" sz="1800" b="0">
                <a:latin typeface="Helvetica"/>
              </a:rPr>
              <a:t>Peter Norvig, the director of Machine Learning at GOOGLE said, when asked about what sort of technology they use “Naïve bayes”</a:t>
            </a:r>
          </a:p>
          <a:p>
            <a:pPr marL="342900" indent="-342900">
              <a:spcBef>
                <a:spcPct val="20000"/>
              </a:spcBef>
              <a:buFontTx/>
              <a:buChar char="•"/>
            </a:pPr>
            <a:r>
              <a:rPr lang="en-US" sz="2200" b="0">
                <a:latin typeface="Helvetica"/>
              </a:rPr>
              <a:t>But WHY? </a:t>
            </a:r>
          </a:p>
          <a:p>
            <a:pPr marL="742950" lvl="1" indent="-285750">
              <a:spcBef>
                <a:spcPct val="20000"/>
              </a:spcBef>
              <a:buFontTx/>
              <a:buChar char="–"/>
            </a:pPr>
            <a:r>
              <a:rPr lang="en-US" b="0">
                <a:latin typeface="Helvetica"/>
              </a:rPr>
              <a:t>[Domingos/Pazzani; 1996] showed that NBC has much wider ranges of applicability than previously thought (despite using the independence assumption)</a:t>
            </a:r>
          </a:p>
          <a:p>
            <a:pPr marL="742950" lvl="1" indent="-285750">
              <a:spcBef>
                <a:spcPct val="20000"/>
              </a:spcBef>
              <a:buFontTx/>
              <a:buChar char="–"/>
            </a:pPr>
            <a:r>
              <a:rPr lang="en-US" sz="1800" b="0">
                <a:latin typeface="Helvetica"/>
              </a:rPr>
              <a:t>classification accuracy is different from probability estimate accuracy</a:t>
            </a:r>
          </a:p>
          <a:p>
            <a:pPr marL="1143000" lvl="2" indent="-228600">
              <a:spcBef>
                <a:spcPct val="20000"/>
              </a:spcBef>
              <a:buFontTx/>
              <a:buChar char="•"/>
            </a:pPr>
            <a:r>
              <a:rPr lang="en-US" sz="1600" b="0">
                <a:latin typeface="Helvetica"/>
              </a:rPr>
              <a:t>Notice that normal classification application application don’t quite care about the actual probability; only which probability is the highest</a:t>
            </a:r>
          </a:p>
          <a:p>
            <a:pPr marL="1600200" lvl="3" indent="-228600">
              <a:spcBef>
                <a:spcPct val="20000"/>
              </a:spcBef>
              <a:buFontTx/>
              <a:buChar char="–"/>
            </a:pPr>
            <a:r>
              <a:rPr lang="en-US" sz="1400" b="0">
                <a:latin typeface="Helvetica"/>
              </a:rPr>
              <a:t>Exception is Cost-based learning—suppose false positives and false negatives have different costs…</a:t>
            </a:r>
          </a:p>
          <a:p>
            <a:pPr marL="2057400" lvl="4" indent="-228600">
              <a:spcBef>
                <a:spcPct val="20000"/>
              </a:spcBef>
              <a:buFontTx/>
              <a:buChar char="»"/>
            </a:pPr>
            <a:r>
              <a:rPr lang="en-US" sz="1400" b="0">
                <a:latin typeface="Helvetica"/>
              </a:rPr>
              <a:t>E.g. Sahami et al consider a message to be spam only if Spam class probability is &gt;.9  (so they are using incorrect NBC estimates here)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4322" name="Rectangle 2"/>
          <p:cNvSpPr>
            <a:spLocks noGrp="1" noChangeArrowheads="1"/>
          </p:cNvSpPr>
          <p:nvPr>
            <p:ph type="title"/>
          </p:nvPr>
        </p:nvSpPr>
        <p:spPr/>
        <p:txBody>
          <a:bodyPr/>
          <a:lstStyle/>
          <a:p>
            <a:r>
              <a:rPr lang="en-US"/>
              <a:t>Extensions to Naïve Bayes idea</a:t>
            </a:r>
          </a:p>
        </p:txBody>
      </p:sp>
      <p:sp>
        <p:nvSpPr>
          <p:cNvPr id="1464323" name="Rectangle 3"/>
          <p:cNvSpPr>
            <a:spLocks noGrp="1" noChangeArrowheads="1"/>
          </p:cNvSpPr>
          <p:nvPr>
            <p:ph type="body" idx="1"/>
          </p:nvPr>
        </p:nvSpPr>
        <p:spPr/>
        <p:txBody>
          <a:bodyPr/>
          <a:lstStyle/>
          <a:p>
            <a:r>
              <a:rPr lang="en-US"/>
              <a:t>Vector of Bags model</a:t>
            </a:r>
          </a:p>
          <a:p>
            <a:pPr lvl="1"/>
            <a:r>
              <a:rPr lang="en-US"/>
              <a:t>E.g. Books have several different fields that are all text</a:t>
            </a:r>
          </a:p>
          <a:p>
            <a:pPr lvl="2"/>
            <a:r>
              <a:rPr lang="en-US"/>
              <a:t>Authors, description, …</a:t>
            </a:r>
          </a:p>
          <a:p>
            <a:pPr lvl="2"/>
            <a:r>
              <a:rPr lang="en-US"/>
              <a:t>A word appearing in one field is different from the same word appearing in another</a:t>
            </a:r>
          </a:p>
          <a:p>
            <a:pPr lvl="1"/>
            <a:r>
              <a:rPr lang="en-US"/>
              <a:t>Want to keep each bag different—</a:t>
            </a:r>
            <a:r>
              <a:rPr lang="en-US" i="1"/>
              <a:t>vector of m Bags</a:t>
            </a:r>
          </a:p>
          <a:p>
            <a:pPr lvl="1"/>
            <a:endParaRPr lang="en-US" i="1"/>
          </a:p>
          <a:p>
            <a:pPr lvl="1"/>
            <a:endParaRPr lang="en-US"/>
          </a:p>
          <a:p>
            <a:pPr lvl="2"/>
            <a:endParaRPr lang="en-US"/>
          </a:p>
          <a:p>
            <a:endParaRPr lang="en-US"/>
          </a:p>
        </p:txBody>
      </p:sp>
      <p:graphicFrame>
        <p:nvGraphicFramePr>
          <p:cNvPr id="1464325" name="Object 5"/>
          <p:cNvGraphicFramePr>
            <a:graphicFrameLocks noChangeAspect="1"/>
          </p:cNvGraphicFramePr>
          <p:nvPr/>
        </p:nvGraphicFramePr>
        <p:xfrm>
          <a:off x="790575" y="5867400"/>
          <a:ext cx="4284663" cy="690563"/>
        </p:xfrm>
        <a:graphic>
          <a:graphicData uri="http://schemas.openxmlformats.org/presentationml/2006/ole">
            <p:oleObj spid="_x0000_s1464325" name="Equation" r:id="rId4" imgW="2755800" imgH="444240" progId="Equation.3">
              <p:embed/>
            </p:oleObj>
          </a:graphicData>
        </a:graphic>
      </p:graphicFrame>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3474" name="Rectangle 2"/>
          <p:cNvSpPr>
            <a:spLocks noGrp="1" noChangeArrowheads="1"/>
          </p:cNvSpPr>
          <p:nvPr>
            <p:ph type="title"/>
          </p:nvPr>
        </p:nvSpPr>
        <p:spPr>
          <a:xfrm>
            <a:off x="152400" y="762000"/>
            <a:ext cx="8839200" cy="1143000"/>
          </a:xfrm>
        </p:spPr>
        <p:txBody>
          <a:bodyPr/>
          <a:lstStyle/>
          <a:p>
            <a:r>
              <a:rPr lang="en-US" sz="4000"/>
              <a:t>Current State of the Art in Spam Filtering </a:t>
            </a:r>
          </a:p>
        </p:txBody>
      </p:sp>
      <p:sp>
        <p:nvSpPr>
          <p:cNvPr id="1513475" name="Rectangle 3"/>
          <p:cNvSpPr>
            <a:spLocks noGrp="1" noChangeArrowheads="1"/>
          </p:cNvSpPr>
          <p:nvPr>
            <p:ph type="body" idx="1"/>
          </p:nvPr>
        </p:nvSpPr>
        <p:spPr>
          <a:xfrm>
            <a:off x="609600" y="1905000"/>
            <a:ext cx="7772400" cy="4953000"/>
          </a:xfrm>
        </p:spPr>
        <p:txBody>
          <a:bodyPr/>
          <a:lstStyle/>
          <a:p>
            <a:pPr>
              <a:lnSpc>
                <a:spcPct val="90000"/>
              </a:lnSpc>
            </a:pPr>
            <a:r>
              <a:rPr lang="en-US" sz="1600"/>
              <a:t>SpamAssassin (</a:t>
            </a:r>
            <a:r>
              <a:rPr lang="en-US" sz="1600">
                <a:hlinkClick r:id="rId3"/>
              </a:rPr>
              <a:t>http://www.spamassassin.org</a:t>
            </a:r>
            <a:r>
              <a:rPr lang="en-US" sz="1600"/>
              <a:t> ) is pretty much the best spam filter out there (it is FREE!)</a:t>
            </a:r>
          </a:p>
          <a:p>
            <a:pPr>
              <a:lnSpc>
                <a:spcPct val="90000"/>
              </a:lnSpc>
            </a:pPr>
            <a:r>
              <a:rPr lang="en-US" sz="1600"/>
              <a:t>Based on a variety of tests. Each test gives a numerical score (spam points)  to the message (the more positive it is, the more spammy it is). When the cumulative scores is above a threshold, it puts the message in spam box. Tests used are at </a:t>
            </a:r>
            <a:r>
              <a:rPr lang="en-US" sz="1600">
                <a:hlinkClick r:id="rId4"/>
              </a:rPr>
              <a:t>http://www.spamassassin.org/tests.html</a:t>
            </a:r>
            <a:r>
              <a:rPr lang="en-US" sz="1600"/>
              <a:t>. </a:t>
            </a:r>
          </a:p>
          <a:p>
            <a:pPr>
              <a:lnSpc>
                <a:spcPct val="90000"/>
              </a:lnSpc>
            </a:pPr>
            <a:r>
              <a:rPr lang="en-US" sz="1600"/>
              <a:t>Tests are 1 of three types:</a:t>
            </a:r>
          </a:p>
          <a:p>
            <a:pPr lvl="1">
              <a:lnSpc>
                <a:spcPct val="90000"/>
              </a:lnSpc>
            </a:pPr>
            <a:r>
              <a:rPr lang="en-US" sz="1400"/>
              <a:t>Domain Specific: Has a set of hand-written rules (sort of like the Sahami et. Al. domain specific features).  If the rule matches then the message is given a score (+ve or –ve). If the cumulative score is more than a threshold, then the message is classified as SPAM..</a:t>
            </a:r>
          </a:p>
          <a:p>
            <a:pPr lvl="1">
              <a:lnSpc>
                <a:spcPct val="90000"/>
              </a:lnSpc>
            </a:pPr>
            <a:r>
              <a:rPr lang="en-US" sz="1400"/>
              <a:t>Bayesian Filter: Uses NBC to train on messages that the user classified (requires that SA be integrated with a mail client; ASU IMAP version does it)</a:t>
            </a:r>
          </a:p>
          <a:p>
            <a:pPr lvl="2">
              <a:lnSpc>
                <a:spcPct val="90000"/>
              </a:lnSpc>
            </a:pPr>
            <a:r>
              <a:rPr lang="en-US" sz="1200"/>
              <a:t>An interesting point is that it is hard to “explain” to the user why the bayesian filter  found a message to be spam (while domain specific filter can say that specific phrases were found).</a:t>
            </a:r>
          </a:p>
          <a:p>
            <a:pPr lvl="1">
              <a:lnSpc>
                <a:spcPct val="90000"/>
              </a:lnSpc>
            </a:pPr>
            <a:r>
              <a:rPr lang="en-US" sz="1400"/>
              <a:t>Collaborative Filter: E.g. Vipul’s razor, etc. If this type of message has been reported as SPAM by other users (to a central spam server), then the message is given additional spam points. </a:t>
            </a:r>
          </a:p>
          <a:p>
            <a:pPr lvl="2">
              <a:lnSpc>
                <a:spcPct val="90000"/>
              </a:lnSpc>
            </a:pPr>
            <a:r>
              <a:rPr lang="en-US" sz="1200"/>
              <a:t>Messages are reported in terms of their “signatures”</a:t>
            </a:r>
          </a:p>
          <a:p>
            <a:pPr lvl="3">
              <a:lnSpc>
                <a:spcPct val="90000"/>
              </a:lnSpc>
            </a:pPr>
            <a:r>
              <a:rPr lang="en-US" sz="1000"/>
              <a:t>Simple “checksum” signatures don’t quite work (since the Spammers put minor variations in the body)</a:t>
            </a:r>
          </a:p>
          <a:p>
            <a:pPr lvl="3">
              <a:lnSpc>
                <a:spcPct val="90000"/>
              </a:lnSpc>
            </a:pPr>
            <a:r>
              <a:rPr lang="en-US" sz="1000"/>
              <a:t>So, these techniques use “fuzzy” signatures, and “similarity” rather than “equality” of signatures.  (see the connection with Crawling and Duplicate Detection). </a:t>
            </a:r>
          </a:p>
          <a:p>
            <a:pPr lvl="1">
              <a:lnSpc>
                <a:spcPct val="90000"/>
              </a:lnSpc>
            </a:pPr>
            <a:endParaRPr lang="en-US" sz="1400"/>
          </a:p>
          <a:p>
            <a:pPr lvl="1">
              <a:lnSpc>
                <a:spcPct val="90000"/>
              </a:lnSpc>
            </a:pPr>
            <a:endParaRPr lang="en-US" sz="1400"/>
          </a:p>
        </p:txBody>
      </p:sp>
      <p:sp>
        <p:nvSpPr>
          <p:cNvPr id="1513476" name="Text Box 4"/>
          <p:cNvSpPr txBox="1">
            <a:spLocks noChangeArrowheads="1"/>
          </p:cNvSpPr>
          <p:nvPr/>
        </p:nvSpPr>
        <p:spPr bwMode="auto">
          <a:xfrm>
            <a:off x="304800" y="6248400"/>
            <a:ext cx="184150" cy="396875"/>
          </a:xfrm>
          <a:prstGeom prst="rect">
            <a:avLst/>
          </a:prstGeom>
          <a:noFill/>
          <a:ln w="9525">
            <a:noFill/>
            <a:miter lim="800000"/>
            <a:headEnd/>
            <a:tailEnd/>
          </a:ln>
          <a:effectLst/>
        </p:spPr>
        <p:txBody>
          <a:bodyPr wrap="none">
            <a:spAutoFit/>
          </a:bodyPr>
          <a:lstStyle/>
          <a:p>
            <a:endParaRPr lang="en-US"/>
          </a:p>
        </p:txBody>
      </p:sp>
      <p:pic>
        <p:nvPicPr>
          <p:cNvPr id="1513479" name="Picture 7" descr="SpamAssassin(tm)"/>
          <p:cNvPicPr>
            <a:picLocks noChangeAspect="1" noChangeArrowheads="1"/>
          </p:cNvPicPr>
          <p:nvPr/>
        </p:nvPicPr>
        <p:blipFill>
          <a:blip r:embed="rId5" cstate="print"/>
          <a:srcRect/>
          <a:stretch>
            <a:fillRect/>
          </a:stretch>
        </p:blipFill>
        <p:spPr bwMode="auto">
          <a:xfrm>
            <a:off x="5943600" y="0"/>
            <a:ext cx="2879725" cy="1093788"/>
          </a:xfrm>
          <a:prstGeom prst="rect">
            <a:avLst/>
          </a:prstGeom>
          <a:noFill/>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22" name="Rectangle 2"/>
          <p:cNvSpPr>
            <a:spLocks noGrp="1" noChangeArrowheads="1"/>
          </p:cNvSpPr>
          <p:nvPr>
            <p:ph type="title"/>
          </p:nvPr>
        </p:nvSpPr>
        <p:spPr/>
        <p:txBody>
          <a:bodyPr/>
          <a:lstStyle/>
          <a:p>
            <a:r>
              <a:rPr lang="en-US" sz="4000"/>
              <a:t>A message caught by Spamassassin </a:t>
            </a:r>
          </a:p>
        </p:txBody>
      </p:sp>
      <p:sp>
        <p:nvSpPr>
          <p:cNvPr id="1515523" name="Rectangle 3"/>
          <p:cNvSpPr>
            <a:spLocks noGrp="1" noChangeArrowheads="1"/>
          </p:cNvSpPr>
          <p:nvPr>
            <p:ph type="body" idx="1"/>
          </p:nvPr>
        </p:nvSpPr>
        <p:spPr/>
        <p:txBody>
          <a:bodyPr/>
          <a:lstStyle/>
          <a:p>
            <a:pPr>
              <a:lnSpc>
                <a:spcPct val="80000"/>
              </a:lnSpc>
            </a:pPr>
            <a:r>
              <a:rPr lang="en-US" sz="900"/>
              <a:t>Message 346:</a:t>
            </a:r>
          </a:p>
          <a:p>
            <a:pPr>
              <a:lnSpc>
                <a:spcPct val="80000"/>
              </a:lnSpc>
            </a:pPr>
            <a:r>
              <a:rPr lang="en-US" sz="900"/>
              <a:t>From aetbones@ccinet.ab.ca  Thu Mar 25 16:51:23 2004</a:t>
            </a:r>
          </a:p>
          <a:p>
            <a:pPr>
              <a:lnSpc>
                <a:spcPct val="80000"/>
              </a:lnSpc>
            </a:pPr>
            <a:r>
              <a:rPr lang="en-US" sz="900"/>
              <a:t>From: Geraldine Montgomery &lt;aetbones@ccinet.ab.ca&gt;</a:t>
            </a:r>
          </a:p>
          <a:p>
            <a:pPr>
              <a:lnSpc>
                <a:spcPct val="80000"/>
              </a:lnSpc>
            </a:pPr>
            <a:r>
              <a:rPr lang="en-US" sz="900"/>
              <a:t>To: randy.mullen@asu.edu</a:t>
            </a:r>
          </a:p>
          <a:p>
            <a:pPr>
              <a:lnSpc>
                <a:spcPct val="80000"/>
              </a:lnSpc>
            </a:pPr>
            <a:r>
              <a:rPr lang="en-US" sz="900"/>
              <a:t>Cc: ranga@asu.edu, rangers@asu.edu, rao@asu.edu, raphael@asu.edu,</a:t>
            </a:r>
          </a:p>
          <a:p>
            <a:pPr>
              <a:lnSpc>
                <a:spcPct val="80000"/>
              </a:lnSpc>
            </a:pPr>
            <a:r>
              <a:rPr lang="en-US" sz="900"/>
              <a:t>   rapture@asu.edu, rashmi@asu.edu</a:t>
            </a:r>
          </a:p>
          <a:p>
            <a:pPr>
              <a:lnSpc>
                <a:spcPct val="80000"/>
              </a:lnSpc>
            </a:pPr>
            <a:r>
              <a:rPr lang="en-US" sz="900"/>
              <a:t>Subject: V1AGKRA 80% DISCOUNT !! sg g  pz kf</a:t>
            </a:r>
          </a:p>
          <a:p>
            <a:pPr>
              <a:lnSpc>
                <a:spcPct val="80000"/>
              </a:lnSpc>
            </a:pPr>
            <a:r>
              <a:rPr lang="en-US" sz="900"/>
              <a:t>Date: Fri, 26 Mar 2004 02:49:21 +0000 (GMT)</a:t>
            </a:r>
          </a:p>
          <a:p>
            <a:pPr>
              <a:lnSpc>
                <a:spcPct val="80000"/>
              </a:lnSpc>
            </a:pPr>
            <a:r>
              <a:rPr lang="en-US" sz="900"/>
              <a:t>X-Spam-Flag: YES</a:t>
            </a:r>
          </a:p>
          <a:p>
            <a:pPr>
              <a:lnSpc>
                <a:spcPct val="80000"/>
              </a:lnSpc>
            </a:pPr>
            <a:r>
              <a:rPr lang="en-US" sz="900"/>
              <a:t>X-Spam-Checker-Version: SpamAssassin 2.63 (2004-01-11) on </a:t>
            </a:r>
          </a:p>
          <a:p>
            <a:pPr>
              <a:lnSpc>
                <a:spcPct val="80000"/>
              </a:lnSpc>
            </a:pPr>
            <a:r>
              <a:rPr lang="en-US" sz="900"/>
              <a:t>        parichaalak.eas.asu.edu</a:t>
            </a:r>
          </a:p>
          <a:p>
            <a:pPr>
              <a:lnSpc>
                <a:spcPct val="80000"/>
              </a:lnSpc>
            </a:pPr>
            <a:r>
              <a:rPr lang="en-US" sz="900"/>
              <a:t>X-Spam-Level: ******************************************</a:t>
            </a:r>
          </a:p>
          <a:p>
            <a:pPr>
              <a:lnSpc>
                <a:spcPct val="80000"/>
              </a:lnSpc>
            </a:pPr>
            <a:r>
              <a:rPr lang="en-US" sz="900"/>
              <a:t>X-Spam-Status: Yes, hits=42.2 required=5.0 tests=BIZ_TLD,DCC_CHECK,</a:t>
            </a:r>
          </a:p>
          <a:p>
            <a:pPr>
              <a:lnSpc>
                <a:spcPct val="80000"/>
              </a:lnSpc>
            </a:pPr>
            <a:r>
              <a:rPr lang="en-US" sz="900"/>
              <a:t>        FORGED_MUA_OUTLOOK,FORGED_OUTLOOK_TAGS,HTML_30_40,HTML_FONT_BIG,</a:t>
            </a:r>
          </a:p>
          <a:p>
            <a:pPr>
              <a:lnSpc>
                <a:spcPct val="80000"/>
              </a:lnSpc>
            </a:pPr>
            <a:r>
              <a:rPr lang="en-US" sz="900"/>
              <a:t>        HTML_MESSAGE,HTML_MIME_NO_HTML_TAG,MIME_HTML_NO_CHARSET,</a:t>
            </a:r>
          </a:p>
          <a:p>
            <a:pPr>
              <a:lnSpc>
                <a:spcPct val="80000"/>
              </a:lnSpc>
            </a:pPr>
            <a:r>
              <a:rPr lang="en-US" sz="900"/>
              <a:t>        MIME_HTML_ONLY,MIME_HTML_ONLY_MULTI,MISSING_MIMEOLE,</a:t>
            </a:r>
          </a:p>
          <a:p>
            <a:pPr>
              <a:lnSpc>
                <a:spcPct val="80000"/>
              </a:lnSpc>
            </a:pPr>
            <a:r>
              <a:rPr lang="en-US" sz="900"/>
              <a:t>        OBFUSCATING_COMMENT,RCVD_IN_BL_SPAMCOP_NET,RCVD_IN_DSBL,RCVD_IN_NJABL,</a:t>
            </a:r>
          </a:p>
          <a:p>
            <a:pPr>
              <a:lnSpc>
                <a:spcPct val="80000"/>
              </a:lnSpc>
            </a:pPr>
            <a:r>
              <a:rPr lang="en-US" sz="900"/>
              <a:t>        RCVD_IN_NJABL_PROXY,RCVD_IN_OPM,RCVD_IN_OPM_HTTP,</a:t>
            </a:r>
          </a:p>
          <a:p>
            <a:pPr>
              <a:lnSpc>
                <a:spcPct val="80000"/>
              </a:lnSpc>
            </a:pPr>
            <a:r>
              <a:rPr lang="en-US" sz="900"/>
              <a:t>        RCVD_IN_OPM_HTTP_POST,RCVD_IN_SORBS,RCVD_IN_SORBS_HTTP,SORTED_RECIPS,</a:t>
            </a:r>
          </a:p>
          <a:p>
            <a:pPr>
              <a:lnSpc>
                <a:spcPct val="80000"/>
              </a:lnSpc>
            </a:pPr>
            <a:r>
              <a:rPr lang="en-US" sz="900"/>
              <a:t>        SUSPICIOUS_RECIPS,X_MSMAIL_PRIORITY_HIGH,X_PRIORITY_HIGH autolearn=no </a:t>
            </a:r>
          </a:p>
          <a:p>
            <a:pPr>
              <a:lnSpc>
                <a:spcPct val="80000"/>
              </a:lnSpc>
            </a:pPr>
            <a:r>
              <a:rPr lang="en-US" sz="900"/>
              <a:t>        version=2.63</a:t>
            </a:r>
          </a:p>
          <a:p>
            <a:pPr>
              <a:lnSpc>
                <a:spcPct val="80000"/>
              </a:lnSpc>
            </a:pPr>
            <a:r>
              <a:rPr lang="en-US" sz="900"/>
              <a:t>MIME-Version: 1.0</a:t>
            </a:r>
          </a:p>
          <a:p>
            <a:pPr>
              <a:lnSpc>
                <a:spcPct val="80000"/>
              </a:lnSpc>
            </a:pPr>
            <a:endParaRPr lang="en-US" sz="900"/>
          </a:p>
          <a:p>
            <a:pPr>
              <a:lnSpc>
                <a:spcPct val="80000"/>
              </a:lnSpc>
            </a:pPr>
            <a:r>
              <a:rPr lang="en-US" sz="900"/>
              <a:t>This is a multi-part message in MIME format.</a:t>
            </a:r>
          </a:p>
          <a:p>
            <a:pPr>
              <a:lnSpc>
                <a:spcPct val="80000"/>
              </a:lnSpc>
            </a:pPr>
            <a:endParaRPr lang="en-US" sz="900"/>
          </a:p>
          <a:p>
            <a:pPr>
              <a:lnSpc>
                <a:spcPct val="80000"/>
              </a:lnSpc>
            </a:pPr>
            <a:r>
              <a:rPr lang="en-US" sz="900"/>
              <a:t>------------=_40637084.02AF45D4</a:t>
            </a:r>
          </a:p>
          <a:p>
            <a:pPr>
              <a:lnSpc>
                <a:spcPct val="80000"/>
              </a:lnSpc>
            </a:pPr>
            <a:r>
              <a:rPr lang="en-US" sz="900"/>
              <a:t>Content-Type: text/plain</a:t>
            </a:r>
          </a:p>
          <a:p>
            <a:pPr>
              <a:lnSpc>
                <a:spcPct val="80000"/>
              </a:lnSpc>
            </a:pPr>
            <a:r>
              <a:rPr lang="en-US" sz="900"/>
              <a:t>Content-Disposition: inline</a:t>
            </a:r>
          </a:p>
          <a:p>
            <a:pPr>
              <a:lnSpc>
                <a:spcPct val="80000"/>
              </a:lnSpc>
            </a:pPr>
            <a:r>
              <a:rPr lang="en-US" sz="900"/>
              <a:t>--More--</a:t>
            </a:r>
          </a:p>
          <a:p>
            <a:pPr>
              <a:lnSpc>
                <a:spcPct val="80000"/>
              </a:lnSpc>
              <a:buFontTx/>
              <a:buNone/>
            </a:pPr>
            <a:endParaRPr lang="en-US" sz="90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4498" name="Rectangle 2"/>
          <p:cNvSpPr>
            <a:spLocks noGrp="1" noChangeArrowheads="1"/>
          </p:cNvSpPr>
          <p:nvPr>
            <p:ph type="title"/>
          </p:nvPr>
        </p:nvSpPr>
        <p:spPr/>
        <p:txBody>
          <a:bodyPr/>
          <a:lstStyle/>
          <a:p>
            <a:r>
              <a:rPr lang="en-US" sz="4000"/>
              <a:t>Example of SpamAssassin explanation </a:t>
            </a:r>
          </a:p>
        </p:txBody>
      </p:sp>
      <p:sp>
        <p:nvSpPr>
          <p:cNvPr id="1514499" name="Rectangle 3"/>
          <p:cNvSpPr>
            <a:spLocks noGrp="1" noChangeArrowheads="1"/>
          </p:cNvSpPr>
          <p:nvPr>
            <p:ph type="body" idx="1"/>
          </p:nvPr>
        </p:nvSpPr>
        <p:spPr>
          <a:noFill/>
          <a:ln/>
        </p:spPr>
        <p:txBody>
          <a:bodyPr/>
          <a:lstStyle/>
          <a:p>
            <a:pPr>
              <a:lnSpc>
                <a:spcPct val="80000"/>
              </a:lnSpc>
              <a:buFontTx/>
              <a:buNone/>
            </a:pPr>
            <a:r>
              <a:rPr lang="en-US" sz="1600"/>
              <a:t>X-Spam-Status: Yes, hits=42.2 required=5.0 tests=BIZ_TLD,DCC_CHECK,</a:t>
            </a:r>
          </a:p>
          <a:p>
            <a:pPr>
              <a:lnSpc>
                <a:spcPct val="80000"/>
              </a:lnSpc>
              <a:buFontTx/>
              <a:buNone/>
            </a:pPr>
            <a:r>
              <a:rPr lang="en-US" sz="1600"/>
              <a:t>        FORGED_MUA_OUTLOOK,FORGED_OUTLOOK_TAGS,HTML_30_40,HTML_FONT_BIG,</a:t>
            </a:r>
          </a:p>
          <a:p>
            <a:pPr>
              <a:lnSpc>
                <a:spcPct val="80000"/>
              </a:lnSpc>
              <a:buFontTx/>
              <a:buNone/>
            </a:pPr>
            <a:r>
              <a:rPr lang="en-US" sz="1600"/>
              <a:t>        HTML_MESSAGE,HTML_MIME_NO_HTML_TAG,MIME_HTML_NO_CHARSET,</a:t>
            </a:r>
          </a:p>
          <a:p>
            <a:pPr>
              <a:lnSpc>
                <a:spcPct val="80000"/>
              </a:lnSpc>
              <a:buFontTx/>
              <a:buNone/>
            </a:pPr>
            <a:r>
              <a:rPr lang="en-US" sz="1600"/>
              <a:t>        MIME_HTML_ONLY,MIME_HTML_ONLY_MULTI,MISSING_MIMEOLE,</a:t>
            </a:r>
          </a:p>
          <a:p>
            <a:pPr>
              <a:lnSpc>
                <a:spcPct val="80000"/>
              </a:lnSpc>
              <a:buFontTx/>
              <a:buNone/>
            </a:pPr>
            <a:r>
              <a:rPr lang="en-US" sz="1600"/>
              <a:t>        OBFUSCATING_COMMENT,</a:t>
            </a:r>
            <a:r>
              <a:rPr lang="en-US" sz="1600">
                <a:solidFill>
                  <a:srgbClr val="993300"/>
                </a:solidFill>
              </a:rPr>
              <a:t>RCVD_IN_BL_SPAMCOP_NET</a:t>
            </a:r>
            <a:r>
              <a:rPr lang="en-US" sz="1600"/>
              <a:t>,</a:t>
            </a:r>
            <a:r>
              <a:rPr lang="en-US" sz="1600">
                <a:solidFill>
                  <a:srgbClr val="993300"/>
                </a:solidFill>
              </a:rPr>
              <a:t>RCVD_IN_DSBL</a:t>
            </a:r>
            <a:r>
              <a:rPr lang="en-US" sz="1600"/>
              <a:t>,</a:t>
            </a:r>
            <a:r>
              <a:rPr lang="en-US" sz="1600">
                <a:solidFill>
                  <a:srgbClr val="993300"/>
                </a:solidFill>
              </a:rPr>
              <a:t>RCVD_IN_NJABL</a:t>
            </a:r>
            <a:r>
              <a:rPr lang="en-US" sz="1600"/>
              <a:t>,</a:t>
            </a:r>
          </a:p>
          <a:p>
            <a:pPr>
              <a:lnSpc>
                <a:spcPct val="80000"/>
              </a:lnSpc>
              <a:buFontTx/>
              <a:buNone/>
            </a:pPr>
            <a:r>
              <a:rPr lang="en-US" sz="1600"/>
              <a:t>        </a:t>
            </a:r>
            <a:r>
              <a:rPr lang="en-US" sz="1600">
                <a:solidFill>
                  <a:srgbClr val="993300"/>
                </a:solidFill>
              </a:rPr>
              <a:t>RCVD_IN_NJABL_PROXY,RCVD_IN_OPM,RCVD_IN_OPM_HTTP,</a:t>
            </a:r>
          </a:p>
          <a:p>
            <a:pPr>
              <a:lnSpc>
                <a:spcPct val="80000"/>
              </a:lnSpc>
              <a:buFontTx/>
              <a:buNone/>
            </a:pPr>
            <a:r>
              <a:rPr lang="en-US" sz="1600">
                <a:solidFill>
                  <a:srgbClr val="993300"/>
                </a:solidFill>
              </a:rPr>
              <a:t>        RCVD_IN_OPM_HTTP_POST,RCVD_IN_SORBS,RCVD_IN_SORBS_HTTP,SORTED_RECIPS</a:t>
            </a:r>
            <a:r>
              <a:rPr lang="en-US" sz="1600"/>
              <a:t>,</a:t>
            </a:r>
          </a:p>
          <a:p>
            <a:pPr>
              <a:lnSpc>
                <a:spcPct val="80000"/>
              </a:lnSpc>
              <a:buFontTx/>
              <a:buNone/>
            </a:pPr>
            <a:r>
              <a:rPr lang="en-US" sz="1600"/>
              <a:t>        SUSPICIOUS_RECIPS,X_MSMAIL_PRIORITY_HIGH,X_PRIORITY_HIGH autolearn=no </a:t>
            </a:r>
          </a:p>
          <a:p>
            <a:pPr>
              <a:lnSpc>
                <a:spcPct val="80000"/>
              </a:lnSpc>
              <a:buFontTx/>
              <a:buNone/>
            </a:pPr>
            <a:r>
              <a:rPr lang="en-US" sz="1600"/>
              <a:t>        version=2.63</a:t>
            </a:r>
          </a:p>
          <a:p>
            <a:pPr>
              <a:lnSpc>
                <a:spcPct val="80000"/>
              </a:lnSpc>
              <a:buFontTx/>
              <a:buNone/>
            </a:pPr>
            <a:endParaRPr lang="en-US" sz="1600"/>
          </a:p>
        </p:txBody>
      </p:sp>
      <p:sp>
        <p:nvSpPr>
          <p:cNvPr id="1514500" name="Freeform 4"/>
          <p:cNvSpPr>
            <a:spLocks/>
          </p:cNvSpPr>
          <p:nvPr/>
        </p:nvSpPr>
        <p:spPr bwMode="auto">
          <a:xfrm>
            <a:off x="1054100" y="1409700"/>
            <a:ext cx="7799388" cy="2814638"/>
          </a:xfrm>
          <a:custGeom>
            <a:avLst/>
            <a:gdLst/>
            <a:ahLst/>
            <a:cxnLst>
              <a:cxn ang="0">
                <a:pos x="3219" y="223"/>
              </a:cxn>
              <a:cxn ang="0">
                <a:pos x="3029" y="223"/>
              </a:cxn>
              <a:cxn ang="0">
                <a:pos x="2921" y="284"/>
              </a:cxn>
              <a:cxn ang="0">
                <a:pos x="2778" y="352"/>
              </a:cxn>
              <a:cxn ang="0">
                <a:pos x="2731" y="440"/>
              </a:cxn>
              <a:cxn ang="0">
                <a:pos x="2534" y="630"/>
              </a:cxn>
              <a:cxn ang="0">
                <a:pos x="2311" y="643"/>
              </a:cxn>
              <a:cxn ang="0">
                <a:pos x="1925" y="630"/>
              </a:cxn>
              <a:cxn ang="0">
                <a:pos x="386" y="630"/>
              </a:cxn>
              <a:cxn ang="0">
                <a:pos x="271" y="650"/>
              </a:cxn>
              <a:cxn ang="0">
                <a:pos x="217" y="664"/>
              </a:cxn>
              <a:cxn ang="0">
                <a:pos x="170" y="698"/>
              </a:cxn>
              <a:cxn ang="0">
                <a:pos x="142" y="711"/>
              </a:cxn>
              <a:cxn ang="0">
                <a:pos x="102" y="738"/>
              </a:cxn>
              <a:cxn ang="0">
                <a:pos x="14" y="948"/>
              </a:cxn>
              <a:cxn ang="0">
                <a:pos x="54" y="1240"/>
              </a:cxn>
              <a:cxn ang="0">
                <a:pos x="95" y="1308"/>
              </a:cxn>
              <a:cxn ang="0">
                <a:pos x="122" y="1348"/>
              </a:cxn>
              <a:cxn ang="0">
                <a:pos x="68" y="1457"/>
              </a:cxn>
              <a:cxn ang="0">
                <a:pos x="0" y="1579"/>
              </a:cxn>
              <a:cxn ang="0">
                <a:pos x="7" y="1633"/>
              </a:cxn>
              <a:cxn ang="0">
                <a:pos x="237" y="1701"/>
              </a:cxn>
              <a:cxn ang="0">
                <a:pos x="468" y="1734"/>
              </a:cxn>
              <a:cxn ang="0">
                <a:pos x="1064" y="1755"/>
              </a:cxn>
              <a:cxn ang="0">
                <a:pos x="1626" y="1768"/>
              </a:cxn>
              <a:cxn ang="0">
                <a:pos x="1742" y="1694"/>
              </a:cxn>
              <a:cxn ang="0">
                <a:pos x="1769" y="1646"/>
              </a:cxn>
              <a:cxn ang="0">
                <a:pos x="1803" y="1552"/>
              </a:cxn>
              <a:cxn ang="0">
                <a:pos x="1965" y="1477"/>
              </a:cxn>
              <a:cxn ang="0">
                <a:pos x="2202" y="1443"/>
              </a:cxn>
              <a:cxn ang="0">
                <a:pos x="2928" y="1470"/>
              </a:cxn>
              <a:cxn ang="0">
                <a:pos x="3409" y="1484"/>
              </a:cxn>
              <a:cxn ang="0">
                <a:pos x="3646" y="1497"/>
              </a:cxn>
              <a:cxn ang="0">
                <a:pos x="4317" y="1491"/>
              </a:cxn>
              <a:cxn ang="0">
                <a:pos x="4676" y="1355"/>
              </a:cxn>
              <a:cxn ang="0">
                <a:pos x="4730" y="1314"/>
              </a:cxn>
              <a:cxn ang="0">
                <a:pos x="4750" y="1301"/>
              </a:cxn>
              <a:cxn ang="0">
                <a:pos x="4805" y="1199"/>
              </a:cxn>
              <a:cxn ang="0">
                <a:pos x="4818" y="1158"/>
              </a:cxn>
              <a:cxn ang="0">
                <a:pos x="4845" y="1125"/>
              </a:cxn>
              <a:cxn ang="0">
                <a:pos x="4859" y="1070"/>
              </a:cxn>
              <a:cxn ang="0">
                <a:pos x="4886" y="1023"/>
              </a:cxn>
              <a:cxn ang="0">
                <a:pos x="4913" y="881"/>
              </a:cxn>
              <a:cxn ang="0">
                <a:pos x="4899" y="582"/>
              </a:cxn>
              <a:cxn ang="0">
                <a:pos x="4879" y="474"/>
              </a:cxn>
              <a:cxn ang="0">
                <a:pos x="4601" y="34"/>
              </a:cxn>
              <a:cxn ang="0">
                <a:pos x="4540" y="6"/>
              </a:cxn>
              <a:cxn ang="0">
                <a:pos x="4452" y="0"/>
              </a:cxn>
              <a:cxn ang="0">
                <a:pos x="3734" y="34"/>
              </a:cxn>
              <a:cxn ang="0">
                <a:pos x="3443" y="74"/>
              </a:cxn>
              <a:cxn ang="0">
                <a:pos x="3239" y="122"/>
              </a:cxn>
              <a:cxn ang="0">
                <a:pos x="3178" y="162"/>
              </a:cxn>
              <a:cxn ang="0">
                <a:pos x="3219" y="223"/>
              </a:cxn>
            </a:cxnLst>
            <a:rect l="0" t="0" r="r" b="b"/>
            <a:pathLst>
              <a:path w="4913" h="1773">
                <a:moveTo>
                  <a:pt x="3219" y="223"/>
                </a:moveTo>
                <a:cubicBezTo>
                  <a:pt x="3148" y="219"/>
                  <a:pt x="3098" y="212"/>
                  <a:pt x="3029" y="223"/>
                </a:cubicBezTo>
                <a:cubicBezTo>
                  <a:pt x="2979" y="231"/>
                  <a:pt x="2967" y="268"/>
                  <a:pt x="2921" y="284"/>
                </a:cubicBezTo>
                <a:cubicBezTo>
                  <a:pt x="2878" y="299"/>
                  <a:pt x="2818" y="327"/>
                  <a:pt x="2778" y="352"/>
                </a:cubicBezTo>
                <a:cubicBezTo>
                  <a:pt x="2760" y="380"/>
                  <a:pt x="2751" y="412"/>
                  <a:pt x="2731" y="440"/>
                </a:cubicBezTo>
                <a:cubicBezTo>
                  <a:pt x="2697" y="541"/>
                  <a:pt x="2634" y="601"/>
                  <a:pt x="2534" y="630"/>
                </a:cubicBezTo>
                <a:cubicBezTo>
                  <a:pt x="2447" y="683"/>
                  <a:pt x="2404" y="649"/>
                  <a:pt x="2311" y="643"/>
                </a:cubicBezTo>
                <a:cubicBezTo>
                  <a:pt x="2225" y="638"/>
                  <a:pt x="1980" y="632"/>
                  <a:pt x="1925" y="630"/>
                </a:cubicBezTo>
                <a:cubicBezTo>
                  <a:pt x="1420" y="583"/>
                  <a:pt x="889" y="626"/>
                  <a:pt x="386" y="630"/>
                </a:cubicBezTo>
                <a:cubicBezTo>
                  <a:pt x="348" y="636"/>
                  <a:pt x="309" y="641"/>
                  <a:pt x="271" y="650"/>
                </a:cubicBezTo>
                <a:cubicBezTo>
                  <a:pt x="253" y="654"/>
                  <a:pt x="217" y="664"/>
                  <a:pt x="217" y="664"/>
                </a:cubicBezTo>
                <a:cubicBezTo>
                  <a:pt x="201" y="675"/>
                  <a:pt x="188" y="690"/>
                  <a:pt x="170" y="698"/>
                </a:cubicBezTo>
                <a:cubicBezTo>
                  <a:pt x="161" y="702"/>
                  <a:pt x="151" y="706"/>
                  <a:pt x="142" y="711"/>
                </a:cubicBezTo>
                <a:cubicBezTo>
                  <a:pt x="128" y="719"/>
                  <a:pt x="102" y="738"/>
                  <a:pt x="102" y="738"/>
                </a:cubicBezTo>
                <a:cubicBezTo>
                  <a:pt x="59" y="804"/>
                  <a:pt x="48" y="878"/>
                  <a:pt x="14" y="948"/>
                </a:cubicBezTo>
                <a:cubicBezTo>
                  <a:pt x="0" y="1043"/>
                  <a:pt x="20" y="1149"/>
                  <a:pt x="54" y="1240"/>
                </a:cubicBezTo>
                <a:cubicBezTo>
                  <a:pt x="65" y="1268"/>
                  <a:pt x="77" y="1285"/>
                  <a:pt x="95" y="1308"/>
                </a:cubicBezTo>
                <a:cubicBezTo>
                  <a:pt x="105" y="1321"/>
                  <a:pt x="122" y="1348"/>
                  <a:pt x="122" y="1348"/>
                </a:cubicBezTo>
                <a:cubicBezTo>
                  <a:pt x="109" y="1388"/>
                  <a:pt x="90" y="1421"/>
                  <a:pt x="68" y="1457"/>
                </a:cubicBezTo>
                <a:cubicBezTo>
                  <a:pt x="56" y="1502"/>
                  <a:pt x="17" y="1529"/>
                  <a:pt x="0" y="1579"/>
                </a:cubicBezTo>
                <a:cubicBezTo>
                  <a:pt x="2" y="1597"/>
                  <a:pt x="1" y="1616"/>
                  <a:pt x="7" y="1633"/>
                </a:cubicBezTo>
                <a:cubicBezTo>
                  <a:pt x="35" y="1717"/>
                  <a:pt x="185" y="1698"/>
                  <a:pt x="237" y="1701"/>
                </a:cubicBezTo>
                <a:cubicBezTo>
                  <a:pt x="319" y="1732"/>
                  <a:pt x="373" y="1730"/>
                  <a:pt x="468" y="1734"/>
                </a:cubicBezTo>
                <a:cubicBezTo>
                  <a:pt x="670" y="1760"/>
                  <a:pt x="843" y="1752"/>
                  <a:pt x="1064" y="1755"/>
                </a:cubicBezTo>
                <a:cubicBezTo>
                  <a:pt x="1256" y="1773"/>
                  <a:pt x="1431" y="1773"/>
                  <a:pt x="1626" y="1768"/>
                </a:cubicBezTo>
                <a:cubicBezTo>
                  <a:pt x="1681" y="1741"/>
                  <a:pt x="1694" y="1732"/>
                  <a:pt x="1742" y="1694"/>
                </a:cubicBezTo>
                <a:cubicBezTo>
                  <a:pt x="1757" y="1628"/>
                  <a:pt x="1734" y="1705"/>
                  <a:pt x="1769" y="1646"/>
                </a:cubicBezTo>
                <a:cubicBezTo>
                  <a:pt x="1785" y="1619"/>
                  <a:pt x="1783" y="1578"/>
                  <a:pt x="1803" y="1552"/>
                </a:cubicBezTo>
                <a:cubicBezTo>
                  <a:pt x="1831" y="1516"/>
                  <a:pt x="1922" y="1486"/>
                  <a:pt x="1965" y="1477"/>
                </a:cubicBezTo>
                <a:cubicBezTo>
                  <a:pt x="2027" y="1436"/>
                  <a:pt x="2150" y="1447"/>
                  <a:pt x="2202" y="1443"/>
                </a:cubicBezTo>
                <a:cubicBezTo>
                  <a:pt x="2445" y="1453"/>
                  <a:pt x="2684" y="1465"/>
                  <a:pt x="2928" y="1470"/>
                </a:cubicBezTo>
                <a:cubicBezTo>
                  <a:pt x="3146" y="1493"/>
                  <a:pt x="2891" y="1468"/>
                  <a:pt x="3409" y="1484"/>
                </a:cubicBezTo>
                <a:cubicBezTo>
                  <a:pt x="3488" y="1486"/>
                  <a:pt x="3646" y="1497"/>
                  <a:pt x="3646" y="1497"/>
                </a:cubicBezTo>
                <a:cubicBezTo>
                  <a:pt x="3858" y="1529"/>
                  <a:pt x="4101" y="1496"/>
                  <a:pt x="4317" y="1491"/>
                </a:cubicBezTo>
                <a:cubicBezTo>
                  <a:pt x="4441" y="1465"/>
                  <a:pt x="4570" y="1427"/>
                  <a:pt x="4676" y="1355"/>
                </a:cubicBezTo>
                <a:cubicBezTo>
                  <a:pt x="4695" y="1342"/>
                  <a:pt x="4711" y="1326"/>
                  <a:pt x="4730" y="1314"/>
                </a:cubicBezTo>
                <a:cubicBezTo>
                  <a:pt x="4737" y="1310"/>
                  <a:pt x="4743" y="1305"/>
                  <a:pt x="4750" y="1301"/>
                </a:cubicBezTo>
                <a:cubicBezTo>
                  <a:pt x="4759" y="1265"/>
                  <a:pt x="4783" y="1230"/>
                  <a:pt x="4805" y="1199"/>
                </a:cubicBezTo>
                <a:cubicBezTo>
                  <a:pt x="4809" y="1185"/>
                  <a:pt x="4811" y="1171"/>
                  <a:pt x="4818" y="1158"/>
                </a:cubicBezTo>
                <a:cubicBezTo>
                  <a:pt x="4825" y="1145"/>
                  <a:pt x="4839" y="1138"/>
                  <a:pt x="4845" y="1125"/>
                </a:cubicBezTo>
                <a:cubicBezTo>
                  <a:pt x="4853" y="1108"/>
                  <a:pt x="4852" y="1088"/>
                  <a:pt x="4859" y="1070"/>
                </a:cubicBezTo>
                <a:cubicBezTo>
                  <a:pt x="4866" y="1053"/>
                  <a:pt x="4877" y="1039"/>
                  <a:pt x="4886" y="1023"/>
                </a:cubicBezTo>
                <a:cubicBezTo>
                  <a:pt x="4897" y="976"/>
                  <a:pt x="4905" y="929"/>
                  <a:pt x="4913" y="881"/>
                </a:cubicBezTo>
                <a:cubicBezTo>
                  <a:pt x="4908" y="781"/>
                  <a:pt x="4905" y="682"/>
                  <a:pt x="4899" y="582"/>
                </a:cubicBezTo>
                <a:cubicBezTo>
                  <a:pt x="4897" y="545"/>
                  <a:pt x="4888" y="509"/>
                  <a:pt x="4879" y="474"/>
                </a:cubicBezTo>
                <a:cubicBezTo>
                  <a:pt x="4839" y="314"/>
                  <a:pt x="4769" y="103"/>
                  <a:pt x="4601" y="34"/>
                </a:cubicBezTo>
                <a:cubicBezTo>
                  <a:pt x="4580" y="25"/>
                  <a:pt x="4562" y="10"/>
                  <a:pt x="4540" y="6"/>
                </a:cubicBezTo>
                <a:cubicBezTo>
                  <a:pt x="4511" y="1"/>
                  <a:pt x="4481" y="2"/>
                  <a:pt x="4452" y="0"/>
                </a:cubicBezTo>
                <a:cubicBezTo>
                  <a:pt x="4210" y="5"/>
                  <a:pt x="3975" y="19"/>
                  <a:pt x="3734" y="34"/>
                </a:cubicBezTo>
                <a:cubicBezTo>
                  <a:pt x="3635" y="55"/>
                  <a:pt x="3544" y="68"/>
                  <a:pt x="3443" y="74"/>
                </a:cubicBezTo>
                <a:cubicBezTo>
                  <a:pt x="3374" y="86"/>
                  <a:pt x="3308" y="108"/>
                  <a:pt x="3239" y="122"/>
                </a:cubicBezTo>
                <a:cubicBezTo>
                  <a:pt x="3192" y="154"/>
                  <a:pt x="3213" y="141"/>
                  <a:pt x="3178" y="162"/>
                </a:cubicBezTo>
                <a:cubicBezTo>
                  <a:pt x="3163" y="208"/>
                  <a:pt x="3193" y="199"/>
                  <a:pt x="3219" y="223"/>
                </a:cubicBezTo>
                <a:close/>
              </a:path>
            </a:pathLst>
          </a:custGeom>
          <a:noFill/>
          <a:ln w="9525">
            <a:solidFill>
              <a:schemeClr val="tx1"/>
            </a:solidFill>
            <a:round/>
            <a:headEnd/>
            <a:tailEnd/>
          </a:ln>
          <a:effectLst/>
        </p:spPr>
        <p:txBody>
          <a:bodyPr/>
          <a:lstStyle/>
          <a:p>
            <a:endParaRPr lang="en-US"/>
          </a:p>
        </p:txBody>
      </p:sp>
      <p:sp>
        <p:nvSpPr>
          <p:cNvPr id="1514501" name="Text Box 5"/>
          <p:cNvSpPr txBox="1">
            <a:spLocks noChangeArrowheads="1"/>
          </p:cNvSpPr>
          <p:nvPr/>
        </p:nvSpPr>
        <p:spPr bwMode="auto">
          <a:xfrm>
            <a:off x="6629400" y="1143000"/>
            <a:ext cx="1909763" cy="396875"/>
          </a:xfrm>
          <a:prstGeom prst="rect">
            <a:avLst/>
          </a:prstGeom>
          <a:noFill/>
          <a:ln w="9525">
            <a:noFill/>
            <a:miter lim="800000"/>
            <a:headEnd/>
            <a:tailEnd/>
          </a:ln>
          <a:effectLst/>
        </p:spPr>
        <p:txBody>
          <a:bodyPr wrap="none">
            <a:spAutoFit/>
          </a:bodyPr>
          <a:lstStyle/>
          <a:p>
            <a:r>
              <a:rPr lang="en-US"/>
              <a:t>Domain specific</a:t>
            </a:r>
          </a:p>
        </p:txBody>
      </p:sp>
      <p:sp>
        <p:nvSpPr>
          <p:cNvPr id="1514502" name="Freeform 6"/>
          <p:cNvSpPr>
            <a:spLocks/>
          </p:cNvSpPr>
          <p:nvPr/>
        </p:nvSpPr>
        <p:spPr bwMode="auto">
          <a:xfrm>
            <a:off x="592138" y="3905250"/>
            <a:ext cx="7988300" cy="1322388"/>
          </a:xfrm>
          <a:custGeom>
            <a:avLst/>
            <a:gdLst/>
            <a:ahLst/>
            <a:cxnLst>
              <a:cxn ang="0">
                <a:pos x="2371" y="13"/>
              </a:cxn>
              <a:cxn ang="0">
                <a:pos x="2155" y="41"/>
              </a:cxn>
              <a:cxn ang="0">
                <a:pos x="2094" y="95"/>
              </a:cxn>
              <a:cxn ang="0">
                <a:pos x="1978" y="237"/>
              </a:cxn>
              <a:cxn ang="0">
                <a:pos x="1897" y="278"/>
              </a:cxn>
              <a:cxn ang="0">
                <a:pos x="1640" y="217"/>
              </a:cxn>
              <a:cxn ang="0">
                <a:pos x="1443" y="169"/>
              </a:cxn>
              <a:cxn ang="0">
                <a:pos x="508" y="196"/>
              </a:cxn>
              <a:cxn ang="0">
                <a:pos x="244" y="257"/>
              </a:cxn>
              <a:cxn ang="0">
                <a:pos x="128" y="312"/>
              </a:cxn>
              <a:cxn ang="0">
                <a:pos x="0" y="488"/>
              </a:cxn>
              <a:cxn ang="0">
                <a:pos x="95" y="637"/>
              </a:cxn>
              <a:cxn ang="0">
                <a:pos x="372" y="813"/>
              </a:cxn>
              <a:cxn ang="0">
                <a:pos x="427" y="820"/>
              </a:cxn>
              <a:cxn ang="0">
                <a:pos x="603" y="833"/>
              </a:cxn>
              <a:cxn ang="0">
                <a:pos x="1043" y="806"/>
              </a:cxn>
              <a:cxn ang="0">
                <a:pos x="2744" y="793"/>
              </a:cxn>
              <a:cxn ang="0">
                <a:pos x="4343" y="813"/>
              </a:cxn>
              <a:cxn ang="0">
                <a:pos x="4540" y="820"/>
              </a:cxn>
              <a:cxn ang="0">
                <a:pos x="4838" y="813"/>
              </a:cxn>
              <a:cxn ang="0">
                <a:pos x="4879" y="799"/>
              </a:cxn>
              <a:cxn ang="0">
                <a:pos x="4906" y="779"/>
              </a:cxn>
              <a:cxn ang="0">
                <a:pos x="4947" y="752"/>
              </a:cxn>
              <a:cxn ang="0">
                <a:pos x="5001" y="691"/>
              </a:cxn>
              <a:cxn ang="0">
                <a:pos x="5028" y="623"/>
              </a:cxn>
              <a:cxn ang="0">
                <a:pos x="4994" y="379"/>
              </a:cxn>
              <a:cxn ang="0">
                <a:pos x="4926" y="149"/>
              </a:cxn>
              <a:cxn ang="0">
                <a:pos x="4872" y="54"/>
              </a:cxn>
              <a:cxn ang="0">
                <a:pos x="4797" y="41"/>
              </a:cxn>
              <a:cxn ang="0">
                <a:pos x="4486" y="13"/>
              </a:cxn>
              <a:cxn ang="0">
                <a:pos x="3734" y="41"/>
              </a:cxn>
              <a:cxn ang="0">
                <a:pos x="2846" y="13"/>
              </a:cxn>
              <a:cxn ang="0">
                <a:pos x="2548" y="47"/>
              </a:cxn>
              <a:cxn ang="0">
                <a:pos x="2371" y="13"/>
              </a:cxn>
            </a:cxnLst>
            <a:rect l="0" t="0" r="r" b="b"/>
            <a:pathLst>
              <a:path w="5032" h="833">
                <a:moveTo>
                  <a:pt x="2371" y="13"/>
                </a:moveTo>
                <a:cubicBezTo>
                  <a:pt x="2272" y="18"/>
                  <a:pt x="2234" y="20"/>
                  <a:pt x="2155" y="41"/>
                </a:cubicBezTo>
                <a:cubicBezTo>
                  <a:pt x="2130" y="65"/>
                  <a:pt x="2115" y="67"/>
                  <a:pt x="2094" y="95"/>
                </a:cubicBezTo>
                <a:cubicBezTo>
                  <a:pt x="2074" y="151"/>
                  <a:pt x="2036" y="218"/>
                  <a:pt x="1978" y="237"/>
                </a:cubicBezTo>
                <a:cubicBezTo>
                  <a:pt x="1959" y="267"/>
                  <a:pt x="1929" y="270"/>
                  <a:pt x="1897" y="278"/>
                </a:cubicBezTo>
                <a:cubicBezTo>
                  <a:pt x="1808" y="269"/>
                  <a:pt x="1728" y="233"/>
                  <a:pt x="1640" y="217"/>
                </a:cubicBezTo>
                <a:cubicBezTo>
                  <a:pt x="1578" y="192"/>
                  <a:pt x="1509" y="180"/>
                  <a:pt x="1443" y="169"/>
                </a:cubicBezTo>
                <a:cubicBezTo>
                  <a:pt x="1131" y="176"/>
                  <a:pt x="820" y="185"/>
                  <a:pt x="508" y="196"/>
                </a:cubicBezTo>
                <a:cubicBezTo>
                  <a:pt x="416" y="209"/>
                  <a:pt x="332" y="228"/>
                  <a:pt x="244" y="257"/>
                </a:cubicBezTo>
                <a:cubicBezTo>
                  <a:pt x="202" y="271"/>
                  <a:pt x="170" y="301"/>
                  <a:pt x="128" y="312"/>
                </a:cubicBezTo>
                <a:cubicBezTo>
                  <a:pt x="62" y="355"/>
                  <a:pt x="14" y="409"/>
                  <a:pt x="0" y="488"/>
                </a:cubicBezTo>
                <a:cubicBezTo>
                  <a:pt x="8" y="562"/>
                  <a:pt x="41" y="587"/>
                  <a:pt x="95" y="637"/>
                </a:cubicBezTo>
                <a:cubicBezTo>
                  <a:pt x="182" y="717"/>
                  <a:pt x="251" y="784"/>
                  <a:pt x="372" y="813"/>
                </a:cubicBezTo>
                <a:cubicBezTo>
                  <a:pt x="390" y="817"/>
                  <a:pt x="409" y="818"/>
                  <a:pt x="427" y="820"/>
                </a:cubicBezTo>
                <a:cubicBezTo>
                  <a:pt x="486" y="825"/>
                  <a:pt x="603" y="833"/>
                  <a:pt x="603" y="833"/>
                </a:cubicBezTo>
                <a:cubicBezTo>
                  <a:pt x="760" y="829"/>
                  <a:pt x="892" y="820"/>
                  <a:pt x="1043" y="806"/>
                </a:cubicBezTo>
                <a:cubicBezTo>
                  <a:pt x="1610" y="821"/>
                  <a:pt x="2176" y="801"/>
                  <a:pt x="2744" y="793"/>
                </a:cubicBezTo>
                <a:cubicBezTo>
                  <a:pt x="3277" y="800"/>
                  <a:pt x="3810" y="806"/>
                  <a:pt x="4343" y="813"/>
                </a:cubicBezTo>
                <a:cubicBezTo>
                  <a:pt x="4409" y="815"/>
                  <a:pt x="4474" y="820"/>
                  <a:pt x="4540" y="820"/>
                </a:cubicBezTo>
                <a:cubicBezTo>
                  <a:pt x="4639" y="820"/>
                  <a:pt x="4739" y="819"/>
                  <a:pt x="4838" y="813"/>
                </a:cubicBezTo>
                <a:cubicBezTo>
                  <a:pt x="4852" y="812"/>
                  <a:pt x="4879" y="799"/>
                  <a:pt x="4879" y="799"/>
                </a:cubicBezTo>
                <a:cubicBezTo>
                  <a:pt x="4888" y="792"/>
                  <a:pt x="4897" y="785"/>
                  <a:pt x="4906" y="779"/>
                </a:cubicBezTo>
                <a:cubicBezTo>
                  <a:pt x="4919" y="770"/>
                  <a:pt x="4947" y="752"/>
                  <a:pt x="4947" y="752"/>
                </a:cubicBezTo>
                <a:cubicBezTo>
                  <a:pt x="4962" y="729"/>
                  <a:pt x="5001" y="691"/>
                  <a:pt x="5001" y="691"/>
                </a:cubicBezTo>
                <a:cubicBezTo>
                  <a:pt x="5009" y="667"/>
                  <a:pt x="5016" y="646"/>
                  <a:pt x="5028" y="623"/>
                </a:cubicBezTo>
                <a:cubicBezTo>
                  <a:pt x="5023" y="506"/>
                  <a:pt x="5032" y="470"/>
                  <a:pt x="4994" y="379"/>
                </a:cubicBezTo>
                <a:cubicBezTo>
                  <a:pt x="4980" y="299"/>
                  <a:pt x="4951" y="225"/>
                  <a:pt x="4926" y="149"/>
                </a:cubicBezTo>
                <a:cubicBezTo>
                  <a:pt x="4917" y="123"/>
                  <a:pt x="4902" y="69"/>
                  <a:pt x="4872" y="54"/>
                </a:cubicBezTo>
                <a:cubicBezTo>
                  <a:pt x="4864" y="50"/>
                  <a:pt x="4802" y="42"/>
                  <a:pt x="4797" y="41"/>
                </a:cubicBezTo>
                <a:cubicBezTo>
                  <a:pt x="4719" y="0"/>
                  <a:pt x="4549" y="15"/>
                  <a:pt x="4486" y="13"/>
                </a:cubicBezTo>
                <a:cubicBezTo>
                  <a:pt x="4235" y="21"/>
                  <a:pt x="3985" y="35"/>
                  <a:pt x="3734" y="41"/>
                </a:cubicBezTo>
                <a:cubicBezTo>
                  <a:pt x="3438" y="33"/>
                  <a:pt x="3142" y="31"/>
                  <a:pt x="2846" y="13"/>
                </a:cubicBezTo>
                <a:cubicBezTo>
                  <a:pt x="2736" y="20"/>
                  <a:pt x="2660" y="42"/>
                  <a:pt x="2548" y="47"/>
                </a:cubicBezTo>
                <a:cubicBezTo>
                  <a:pt x="2355" y="41"/>
                  <a:pt x="2352" y="101"/>
                  <a:pt x="2371" y="13"/>
                </a:cubicBezTo>
                <a:close/>
              </a:path>
            </a:pathLst>
          </a:custGeom>
          <a:noFill/>
          <a:ln w="38100" cmpd="sng">
            <a:solidFill>
              <a:srgbClr val="993300"/>
            </a:solidFill>
            <a:round/>
            <a:headEnd/>
            <a:tailEnd/>
          </a:ln>
          <a:effectLst/>
        </p:spPr>
        <p:txBody>
          <a:bodyPr/>
          <a:lstStyle/>
          <a:p>
            <a:endParaRPr lang="en-US"/>
          </a:p>
        </p:txBody>
      </p:sp>
      <p:sp>
        <p:nvSpPr>
          <p:cNvPr id="1514503" name="Text Box 7"/>
          <p:cNvSpPr txBox="1">
            <a:spLocks noChangeArrowheads="1"/>
          </p:cNvSpPr>
          <p:nvPr/>
        </p:nvSpPr>
        <p:spPr bwMode="auto">
          <a:xfrm>
            <a:off x="7467600" y="5715000"/>
            <a:ext cx="1592263" cy="396875"/>
          </a:xfrm>
          <a:prstGeom prst="rect">
            <a:avLst/>
          </a:prstGeom>
          <a:noFill/>
          <a:ln w="9525">
            <a:noFill/>
            <a:miter lim="800000"/>
            <a:headEnd/>
            <a:tailEnd/>
          </a:ln>
          <a:effectLst/>
        </p:spPr>
        <p:txBody>
          <a:bodyPr wrap="none">
            <a:spAutoFit/>
          </a:bodyPr>
          <a:lstStyle/>
          <a:p>
            <a:r>
              <a:rPr lang="en-US">
                <a:solidFill>
                  <a:srgbClr val="993300"/>
                </a:solidFill>
              </a:rPr>
              <a:t>collaborative</a:t>
            </a:r>
          </a:p>
        </p:txBody>
      </p:sp>
      <p:sp>
        <p:nvSpPr>
          <p:cNvPr id="1514504" name="Line 8"/>
          <p:cNvSpPr>
            <a:spLocks noChangeShapeType="1"/>
          </p:cNvSpPr>
          <p:nvPr/>
        </p:nvSpPr>
        <p:spPr bwMode="auto">
          <a:xfrm flipH="1" flipV="1">
            <a:off x="8153400" y="5181600"/>
            <a:ext cx="304800" cy="685800"/>
          </a:xfrm>
          <a:prstGeom prst="line">
            <a:avLst/>
          </a:prstGeom>
          <a:noFill/>
          <a:ln w="9525">
            <a:solidFill>
              <a:schemeClr val="tx1"/>
            </a:solidFill>
            <a:round/>
            <a:headEnd/>
            <a:tailEnd type="triangle" w="med" len="med"/>
          </a:ln>
          <a:effectLst/>
        </p:spPr>
        <p:txBody>
          <a:bodyPr/>
          <a:lstStyle/>
          <a:p>
            <a:endParaRPr lang="en-US"/>
          </a:p>
        </p:txBody>
      </p:sp>
      <p:sp>
        <p:nvSpPr>
          <p:cNvPr id="1514505" name="Text Box 9"/>
          <p:cNvSpPr txBox="1">
            <a:spLocks noChangeArrowheads="1"/>
          </p:cNvSpPr>
          <p:nvPr/>
        </p:nvSpPr>
        <p:spPr bwMode="auto">
          <a:xfrm>
            <a:off x="381000" y="6324600"/>
            <a:ext cx="7212013" cy="396875"/>
          </a:xfrm>
          <a:prstGeom prst="rect">
            <a:avLst/>
          </a:prstGeom>
          <a:noFill/>
          <a:ln w="9525">
            <a:noFill/>
            <a:miter lim="800000"/>
            <a:headEnd/>
            <a:tailEnd/>
          </a:ln>
          <a:effectLst/>
        </p:spPr>
        <p:txBody>
          <a:bodyPr wrap="none">
            <a:spAutoFit/>
          </a:bodyPr>
          <a:lstStyle/>
          <a:p>
            <a:r>
              <a:rPr lang="en-US"/>
              <a:t>In this case, autolearn is set to no; so bayesian filter is not active. </a:t>
            </a:r>
          </a:p>
        </p:txBody>
      </p:sp>
      <p:sp>
        <p:nvSpPr>
          <p:cNvPr id="1514506" name="Line 10"/>
          <p:cNvSpPr>
            <a:spLocks noChangeShapeType="1"/>
          </p:cNvSpPr>
          <p:nvPr/>
        </p:nvSpPr>
        <p:spPr bwMode="auto">
          <a:xfrm flipH="1" flipV="1">
            <a:off x="2286000" y="5638800"/>
            <a:ext cx="914400" cy="7620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Rochchio</a:t>
            </a:r>
            <a:r>
              <a:rPr lang="en-US" dirty="0" smtClean="0"/>
              <a:t> Categorization</a:t>
            </a:r>
            <a:endParaRPr lang="en-US" dirty="0"/>
          </a:p>
        </p:txBody>
      </p:sp>
      <p:sp>
        <p:nvSpPr>
          <p:cNvPr id="3" name="Content Placeholder 2"/>
          <p:cNvSpPr>
            <a:spLocks noGrp="1"/>
          </p:cNvSpPr>
          <p:nvPr>
            <p:ph idx="1"/>
          </p:nvPr>
        </p:nvSpPr>
        <p:spPr/>
        <p:txBody>
          <a:bodyPr/>
          <a:lstStyle/>
          <a:p>
            <a:r>
              <a:rPr lang="en-US" dirty="0" smtClean="0"/>
              <a:t>Represent each document as a vector (using </a:t>
            </a:r>
            <a:r>
              <a:rPr lang="en-US" dirty="0" err="1" smtClean="0"/>
              <a:t>tf-idf</a:t>
            </a:r>
            <a:r>
              <a:rPr lang="en-US" dirty="0" smtClean="0"/>
              <a:t> weighting)</a:t>
            </a:r>
          </a:p>
          <a:p>
            <a:r>
              <a:rPr lang="en-US" dirty="0" smtClean="0"/>
              <a:t>Training: For each class C, compute the </a:t>
            </a:r>
            <a:r>
              <a:rPr lang="en-US" dirty="0" err="1" smtClean="0"/>
              <a:t>centroid</a:t>
            </a:r>
            <a:r>
              <a:rPr lang="en-US" dirty="0" smtClean="0"/>
              <a:t> of the class</a:t>
            </a:r>
          </a:p>
          <a:p>
            <a:r>
              <a:rPr lang="en-US" dirty="0" smtClean="0"/>
              <a:t>Classification: Given a new vector D, classify it into the class whose </a:t>
            </a:r>
            <a:r>
              <a:rPr lang="en-US" dirty="0" err="1" smtClean="0"/>
              <a:t>centroid</a:t>
            </a:r>
            <a:r>
              <a:rPr lang="en-US" dirty="0" smtClean="0"/>
              <a:t> it is closest to</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9618" name="Rectangle 2"/>
          <p:cNvSpPr>
            <a:spLocks noGrp="1" noChangeArrowheads="1"/>
          </p:cNvSpPr>
          <p:nvPr>
            <p:ph type="title"/>
          </p:nvPr>
        </p:nvSpPr>
        <p:spPr/>
        <p:txBody>
          <a:bodyPr/>
          <a:lstStyle/>
          <a:p>
            <a:r>
              <a:rPr lang="en-US"/>
              <a:t>General comments on Spam</a:t>
            </a:r>
          </a:p>
        </p:txBody>
      </p:sp>
      <p:sp>
        <p:nvSpPr>
          <p:cNvPr id="1519619" name="Rectangle 3"/>
          <p:cNvSpPr>
            <a:spLocks noGrp="1" noChangeArrowheads="1"/>
          </p:cNvSpPr>
          <p:nvPr>
            <p:ph type="body" idx="1"/>
          </p:nvPr>
        </p:nvSpPr>
        <p:spPr>
          <a:xfrm>
            <a:off x="685800" y="1828800"/>
            <a:ext cx="7772400" cy="4648200"/>
          </a:xfrm>
        </p:spPr>
        <p:txBody>
          <a:bodyPr/>
          <a:lstStyle/>
          <a:p>
            <a:pPr>
              <a:lnSpc>
                <a:spcPct val="80000"/>
              </a:lnSpc>
            </a:pPr>
            <a:r>
              <a:rPr lang="en-US" sz="1800"/>
              <a:t>Spam is a technical problem (we created it)</a:t>
            </a:r>
          </a:p>
          <a:p>
            <a:pPr>
              <a:lnSpc>
                <a:spcPct val="80000"/>
              </a:lnSpc>
            </a:pPr>
            <a:r>
              <a:rPr lang="en-US" sz="1800"/>
              <a:t>It has the “arms-race” character to it</a:t>
            </a:r>
          </a:p>
          <a:p>
            <a:pPr lvl="1">
              <a:lnSpc>
                <a:spcPct val="80000"/>
              </a:lnSpc>
            </a:pPr>
            <a:r>
              <a:rPr lang="en-US" sz="1600"/>
              <a:t>We can’t quite legislate against SPAM</a:t>
            </a:r>
          </a:p>
          <a:p>
            <a:pPr lvl="2">
              <a:lnSpc>
                <a:spcPct val="80000"/>
              </a:lnSpc>
            </a:pPr>
            <a:r>
              <a:rPr lang="en-US" sz="1400"/>
              <a:t>Most spam comes from outside national boundaries…</a:t>
            </a:r>
          </a:p>
          <a:p>
            <a:pPr>
              <a:lnSpc>
                <a:spcPct val="80000"/>
              </a:lnSpc>
            </a:pPr>
            <a:r>
              <a:rPr lang="en-US" sz="1800"/>
              <a:t>Need “technical” solutions</a:t>
            </a:r>
          </a:p>
          <a:p>
            <a:pPr lvl="1">
              <a:lnSpc>
                <a:spcPct val="80000"/>
              </a:lnSpc>
            </a:pPr>
            <a:r>
              <a:rPr lang="en-US" sz="1600"/>
              <a:t>To detect Spam (we mostly have a handle on it)</a:t>
            </a:r>
          </a:p>
          <a:p>
            <a:pPr lvl="1">
              <a:lnSpc>
                <a:spcPct val="80000"/>
              </a:lnSpc>
            </a:pPr>
            <a:r>
              <a:rPr lang="en-US" sz="1600"/>
              <a:t>To STOP spam generation (detecting spam after its gets sent still is taxing mail servers—by some estimates more than 66% of the mail relayed by AOL/Yahoo mailservers is SPAM</a:t>
            </a:r>
          </a:p>
          <a:p>
            <a:pPr lvl="2">
              <a:lnSpc>
                <a:spcPct val="80000"/>
              </a:lnSpc>
            </a:pPr>
            <a:r>
              <a:rPr lang="en-US" sz="1400"/>
              <a:t>Brother Gates suggest “monetary” cost</a:t>
            </a:r>
          </a:p>
          <a:p>
            <a:pPr lvl="3">
              <a:lnSpc>
                <a:spcPct val="80000"/>
              </a:lnSpc>
            </a:pPr>
            <a:r>
              <a:rPr lang="en-US" sz="1200"/>
              <a:t>Make every mailer pay for the mail they send</a:t>
            </a:r>
          </a:p>
          <a:p>
            <a:pPr lvl="4">
              <a:lnSpc>
                <a:spcPct val="80000"/>
              </a:lnSpc>
            </a:pPr>
            <a:r>
              <a:rPr lang="en-US" sz="1200"/>
              <a:t>Not necessarily in “stamps” but perhaps by agreeing to give some CPU cycles to work on some problem (e.g. finding primes; computing PI etc)</a:t>
            </a:r>
          </a:p>
          <a:p>
            <a:pPr lvl="4">
              <a:lnSpc>
                <a:spcPct val="80000"/>
              </a:lnSpc>
            </a:pPr>
            <a:r>
              <a:rPr lang="en-US" sz="1200"/>
              <a:t>The cost will be minuscule for normal users, but will multiply for spam mailers who send millions of mails.</a:t>
            </a:r>
          </a:p>
          <a:p>
            <a:pPr lvl="2">
              <a:lnSpc>
                <a:spcPct val="80000"/>
              </a:lnSpc>
            </a:pPr>
            <a:r>
              <a:rPr lang="en-US" sz="1400"/>
              <a:t>Other innovative ideas needed—we now have a conferences on Spam mail </a:t>
            </a:r>
          </a:p>
          <a:p>
            <a:pPr lvl="3">
              <a:lnSpc>
                <a:spcPct val="80000"/>
              </a:lnSpc>
            </a:pPr>
            <a:r>
              <a:rPr lang="en-US" sz="1200">
                <a:hlinkClick r:id="rId3"/>
              </a:rPr>
              <a:t>http://www.ceas.cc/</a:t>
            </a:r>
            <a:endParaRPr lang="en-US" sz="1200"/>
          </a:p>
          <a:p>
            <a:pPr lvl="2">
              <a:lnSpc>
                <a:spcPct val="80000"/>
              </a:lnSpc>
            </a:pPr>
            <a:endParaRPr lang="en-US" sz="1400"/>
          </a:p>
          <a:p>
            <a:pPr lvl="3">
              <a:lnSpc>
                <a:spcPct val="80000"/>
              </a:lnSpc>
            </a:pPr>
            <a:endParaRPr lang="en-US" sz="1200"/>
          </a:p>
          <a:p>
            <a:pPr lvl="3">
              <a:lnSpc>
                <a:spcPct val="80000"/>
              </a:lnSpc>
            </a:pPr>
            <a:endParaRPr lang="en-US" sz="1200"/>
          </a:p>
          <a:p>
            <a:pPr lvl="1">
              <a:lnSpc>
                <a:spcPct val="80000"/>
              </a:lnSpc>
            </a:pPr>
            <a:endParaRPr lang="en-US" sz="1600"/>
          </a:p>
        </p:txBody>
      </p:sp>
      <p:pic>
        <p:nvPicPr>
          <p:cNvPr id="1519624" name="Picture 8" descr="logo-rightsize"/>
          <p:cNvPicPr>
            <a:picLocks noChangeAspect="1" noChangeArrowheads="1"/>
          </p:cNvPicPr>
          <p:nvPr/>
        </p:nvPicPr>
        <p:blipFill>
          <a:blip r:embed="rId4" cstate="print"/>
          <a:srcRect/>
          <a:stretch>
            <a:fillRect/>
          </a:stretch>
        </p:blipFill>
        <p:spPr bwMode="auto">
          <a:xfrm>
            <a:off x="6477000" y="1676400"/>
            <a:ext cx="2038350" cy="1143000"/>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609600" y="304800"/>
            <a:ext cx="7772400" cy="1143000"/>
          </a:xfrm>
        </p:spPr>
        <p:txBody>
          <a:bodyPr/>
          <a:lstStyle/>
          <a:p>
            <a:pPr>
              <a:lnSpc>
                <a:spcPct val="90000"/>
              </a:lnSpc>
            </a:pPr>
            <a:r>
              <a:rPr lang="en-US" dirty="0" err="1" smtClean="0"/>
              <a:t>Rocchio</a:t>
            </a:r>
            <a:r>
              <a:rPr lang="en-US" dirty="0" smtClean="0"/>
              <a:t> </a:t>
            </a:r>
            <a:r>
              <a:rPr lang="en-US" dirty="0" smtClean="0"/>
              <a:t>for Relevance Feedback</a:t>
            </a:r>
            <a:endParaRPr lang="en-US" dirty="0"/>
          </a:p>
        </p:txBody>
      </p:sp>
      <p:sp>
        <p:nvSpPr>
          <p:cNvPr id="201731" name="Rectangle 3"/>
          <p:cNvSpPr>
            <a:spLocks noGrp="1" noChangeArrowheads="1"/>
          </p:cNvSpPr>
          <p:nvPr>
            <p:ph type="body" idx="1"/>
          </p:nvPr>
        </p:nvSpPr>
        <p:spPr>
          <a:xfrm>
            <a:off x="609600" y="2743200"/>
            <a:ext cx="7772400" cy="4114800"/>
          </a:xfrm>
        </p:spPr>
        <p:txBody>
          <a:bodyPr/>
          <a:lstStyle/>
          <a:p>
            <a:pPr>
              <a:lnSpc>
                <a:spcPct val="80000"/>
              </a:lnSpc>
            </a:pPr>
            <a:r>
              <a:rPr lang="en-US" sz="2400" dirty="0"/>
              <a:t>Main Idea:</a:t>
            </a:r>
          </a:p>
          <a:p>
            <a:pPr lvl="1">
              <a:lnSpc>
                <a:spcPct val="80000"/>
              </a:lnSpc>
            </a:pPr>
            <a:r>
              <a:rPr lang="en-US" sz="2200" dirty="0"/>
              <a:t>Modify existing query based on relevance </a:t>
            </a:r>
            <a:r>
              <a:rPr lang="en-US" sz="2200" dirty="0" err="1"/>
              <a:t>judgements</a:t>
            </a:r>
            <a:endParaRPr lang="en-US" sz="2200" dirty="0"/>
          </a:p>
          <a:p>
            <a:pPr lvl="2">
              <a:lnSpc>
                <a:spcPct val="80000"/>
              </a:lnSpc>
            </a:pPr>
            <a:r>
              <a:rPr lang="en-US" sz="2000" dirty="0"/>
              <a:t>Extract terms from relevant documents and add them to the query</a:t>
            </a:r>
          </a:p>
          <a:p>
            <a:pPr lvl="2">
              <a:lnSpc>
                <a:spcPct val="80000"/>
              </a:lnSpc>
            </a:pPr>
            <a:r>
              <a:rPr lang="en-US" sz="2000" dirty="0"/>
              <a:t>and/or re-weight the terms already in the query</a:t>
            </a:r>
          </a:p>
          <a:p>
            <a:pPr lvl="1">
              <a:lnSpc>
                <a:spcPct val="80000"/>
              </a:lnSpc>
            </a:pPr>
            <a:r>
              <a:rPr lang="en-US" sz="2200" dirty="0"/>
              <a:t>Two main approaches:</a:t>
            </a:r>
          </a:p>
          <a:p>
            <a:pPr lvl="2">
              <a:lnSpc>
                <a:spcPct val="80000"/>
              </a:lnSpc>
            </a:pPr>
            <a:r>
              <a:rPr lang="en-US" sz="2000" dirty="0"/>
              <a:t>Users select relevant documents</a:t>
            </a:r>
          </a:p>
          <a:p>
            <a:pPr lvl="3">
              <a:lnSpc>
                <a:spcPct val="80000"/>
              </a:lnSpc>
            </a:pPr>
            <a:r>
              <a:rPr lang="en-US" sz="1800" dirty="0"/>
              <a:t>Directly or indirectly (by pawing/clicking/staring etc)</a:t>
            </a:r>
          </a:p>
          <a:p>
            <a:pPr lvl="2">
              <a:lnSpc>
                <a:spcPct val="80000"/>
              </a:lnSpc>
            </a:pPr>
            <a:r>
              <a:rPr lang="en-US" sz="2000" dirty="0"/>
              <a:t>Automatic (</a:t>
            </a:r>
            <a:r>
              <a:rPr lang="en-US" sz="2000" dirty="0" err="1"/>
              <a:t>psuedo</a:t>
            </a:r>
            <a:r>
              <a:rPr lang="en-US" sz="2000" dirty="0"/>
              <a:t>-relevance feedback)</a:t>
            </a:r>
          </a:p>
          <a:p>
            <a:pPr lvl="3">
              <a:lnSpc>
                <a:spcPct val="80000"/>
              </a:lnSpc>
            </a:pPr>
            <a:r>
              <a:rPr lang="en-US" sz="1800" i="1" dirty="0"/>
              <a:t>Assume that the top-k documents </a:t>
            </a:r>
            <a:r>
              <a:rPr lang="en-US" sz="1800" b="1" i="1" dirty="0"/>
              <a:t>are</a:t>
            </a:r>
            <a:r>
              <a:rPr lang="en-US" sz="1800" b="1" dirty="0"/>
              <a:t> </a:t>
            </a:r>
            <a:r>
              <a:rPr lang="en-US" sz="1800" dirty="0"/>
              <a:t>the most relevant documents.. </a:t>
            </a:r>
            <a:endParaRPr lang="en-US" sz="1800" i="1" dirty="0"/>
          </a:p>
          <a:p>
            <a:pPr lvl="1">
              <a:lnSpc>
                <a:spcPct val="80000"/>
              </a:lnSpc>
            </a:pPr>
            <a:r>
              <a:rPr lang="en-US" sz="2200" dirty="0"/>
              <a:t>Users/system select terms from an automatically-generated list</a:t>
            </a:r>
          </a:p>
          <a:p>
            <a:pPr lvl="2">
              <a:lnSpc>
                <a:spcPct val="80000"/>
              </a:lnSpc>
            </a:pPr>
            <a:endParaRPr lang="en-US" sz="2000" dirty="0"/>
          </a:p>
        </p:txBody>
      </p:sp>
      <p:sp>
        <p:nvSpPr>
          <p:cNvPr id="4" name="TextBox 3"/>
          <p:cNvSpPr txBox="1"/>
          <p:nvPr/>
        </p:nvSpPr>
        <p:spPr>
          <a:xfrm>
            <a:off x="838200" y="1447800"/>
            <a:ext cx="6871368" cy="1015663"/>
          </a:xfrm>
          <a:prstGeom prst="rect">
            <a:avLst/>
          </a:prstGeom>
          <a:solidFill>
            <a:srgbClr val="FFFF00"/>
          </a:solidFill>
        </p:spPr>
        <p:txBody>
          <a:bodyPr wrap="none" rtlCol="0">
            <a:spAutoFit/>
          </a:bodyPr>
          <a:lstStyle/>
          <a:p>
            <a:r>
              <a:rPr lang="en-US" dirty="0" smtClean="0"/>
              <a:t>Given a set of relevant and irrelevant documents, </a:t>
            </a:r>
          </a:p>
          <a:p>
            <a:r>
              <a:rPr lang="en-US" dirty="0" smtClean="0"/>
              <a:t> </a:t>
            </a:r>
            <a:r>
              <a:rPr lang="en-US" dirty="0" smtClean="0"/>
              <a:t>  rather than classify a given document as relevant/irrelevant,</a:t>
            </a:r>
          </a:p>
          <a:p>
            <a:r>
              <a:rPr lang="en-US" dirty="0" smtClean="0"/>
              <a:t> </a:t>
            </a:r>
            <a:r>
              <a:rPr lang="en-US" dirty="0" smtClean="0"/>
              <a:t>  we want to </a:t>
            </a:r>
            <a:r>
              <a:rPr lang="en-US" i="1" dirty="0" smtClean="0"/>
              <a:t>retrieve </a:t>
            </a:r>
            <a:r>
              <a:rPr lang="en-US" dirty="0" smtClean="0"/>
              <a:t>more relevant documents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1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1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1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17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17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173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0173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01731">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0173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017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t>Relevance Feedback</a:t>
            </a:r>
          </a:p>
        </p:txBody>
      </p:sp>
      <p:sp>
        <p:nvSpPr>
          <p:cNvPr id="202755" name="Rectangle 3"/>
          <p:cNvSpPr>
            <a:spLocks noGrp="1" noChangeArrowheads="1"/>
          </p:cNvSpPr>
          <p:nvPr>
            <p:ph type="body" idx="1"/>
          </p:nvPr>
        </p:nvSpPr>
        <p:spPr/>
        <p:txBody>
          <a:bodyPr/>
          <a:lstStyle/>
          <a:p>
            <a:r>
              <a:rPr lang="en-US" sz="2400"/>
              <a:t>Usually do both:</a:t>
            </a:r>
          </a:p>
          <a:p>
            <a:pPr lvl="1"/>
            <a:r>
              <a:rPr lang="en-US" sz="2200"/>
              <a:t>expand query with new terms</a:t>
            </a:r>
          </a:p>
          <a:p>
            <a:pPr lvl="1"/>
            <a:r>
              <a:rPr lang="en-US" sz="2200"/>
              <a:t>re-weight terms in query</a:t>
            </a:r>
          </a:p>
          <a:p>
            <a:r>
              <a:rPr lang="en-US" sz="2400"/>
              <a:t>There are many variations</a:t>
            </a:r>
          </a:p>
          <a:p>
            <a:pPr lvl="1"/>
            <a:r>
              <a:rPr lang="en-US" sz="2200"/>
              <a:t>usually </a:t>
            </a:r>
            <a:r>
              <a:rPr lang="en-US" sz="2200">
                <a:solidFill>
                  <a:schemeClr val="tx2"/>
                </a:solidFill>
              </a:rPr>
              <a:t>positive weights</a:t>
            </a:r>
            <a:r>
              <a:rPr lang="en-US" sz="2200"/>
              <a:t> for terms from </a:t>
            </a:r>
            <a:r>
              <a:rPr lang="en-US" sz="2200">
                <a:solidFill>
                  <a:schemeClr val="tx2"/>
                </a:solidFill>
              </a:rPr>
              <a:t>relevant</a:t>
            </a:r>
            <a:r>
              <a:rPr lang="en-US" sz="2200"/>
              <a:t> docs</a:t>
            </a:r>
          </a:p>
          <a:p>
            <a:pPr lvl="1"/>
            <a:r>
              <a:rPr lang="en-US" sz="2200"/>
              <a:t>sometimes </a:t>
            </a:r>
            <a:r>
              <a:rPr lang="en-US" sz="2200">
                <a:solidFill>
                  <a:srgbClr val="FF3300"/>
                </a:solidFill>
              </a:rPr>
              <a:t>negative weights</a:t>
            </a:r>
            <a:r>
              <a:rPr lang="en-US" sz="2200"/>
              <a:t> for terms from </a:t>
            </a:r>
            <a:r>
              <a:rPr lang="en-US" sz="2200">
                <a:solidFill>
                  <a:srgbClr val="FF3300"/>
                </a:solidFill>
              </a:rPr>
              <a:t>non-relevant</a:t>
            </a:r>
            <a:r>
              <a:rPr lang="en-US" sz="2200"/>
              <a:t> docs</a:t>
            </a:r>
          </a:p>
          <a:p>
            <a:pPr lvl="1"/>
            <a:r>
              <a:rPr lang="en-US" sz="2200"/>
              <a:t>Remove terms </a:t>
            </a:r>
            <a:r>
              <a:rPr lang="en-US" sz="2200">
                <a:solidFill>
                  <a:srgbClr val="FF3300"/>
                </a:solidFill>
              </a:rPr>
              <a:t>ONLY</a:t>
            </a:r>
            <a:r>
              <a:rPr lang="en-US" sz="2200"/>
              <a:t> in </a:t>
            </a:r>
            <a:r>
              <a:rPr lang="en-US" sz="2200">
                <a:solidFill>
                  <a:srgbClr val="FF3300"/>
                </a:solidFill>
              </a:rPr>
              <a:t>non-relevant</a:t>
            </a:r>
            <a:r>
              <a:rPr lang="en-US" sz="2200"/>
              <a:t> documents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2930" name="Rectangle 2"/>
          <p:cNvSpPr>
            <a:spLocks noGrp="1" noChangeArrowheads="1"/>
          </p:cNvSpPr>
          <p:nvPr>
            <p:ph type="title"/>
          </p:nvPr>
        </p:nvSpPr>
        <p:spPr/>
        <p:txBody>
          <a:bodyPr/>
          <a:lstStyle/>
          <a:p>
            <a:r>
              <a:rPr lang="en-US" dirty="0"/>
              <a:t>Using Relevance Feedback (</a:t>
            </a:r>
            <a:r>
              <a:rPr lang="en-US" dirty="0" err="1"/>
              <a:t>Rocchio</a:t>
            </a:r>
            <a:r>
              <a:rPr lang="en-US" dirty="0"/>
              <a:t>)</a:t>
            </a:r>
          </a:p>
        </p:txBody>
      </p:sp>
      <p:sp>
        <p:nvSpPr>
          <p:cNvPr id="1532931" name="Rectangle 3"/>
          <p:cNvSpPr>
            <a:spLocks noGrp="1" noChangeArrowheads="1"/>
          </p:cNvSpPr>
          <p:nvPr>
            <p:ph type="body" idx="1"/>
          </p:nvPr>
        </p:nvSpPr>
        <p:spPr/>
        <p:txBody>
          <a:bodyPr/>
          <a:lstStyle/>
          <a:p>
            <a:pPr>
              <a:lnSpc>
                <a:spcPct val="90000"/>
              </a:lnSpc>
            </a:pPr>
            <a:r>
              <a:rPr lang="en-US" sz="2800"/>
              <a:t>Relevance feedback methods can be adapted for text categorization.</a:t>
            </a:r>
          </a:p>
          <a:p>
            <a:pPr>
              <a:lnSpc>
                <a:spcPct val="90000"/>
              </a:lnSpc>
            </a:pPr>
            <a:r>
              <a:rPr lang="en-US" sz="2800"/>
              <a:t>Use standard TF/IDF weighted vectors to represent text documents (normalized by maximum term frequency).</a:t>
            </a:r>
          </a:p>
          <a:p>
            <a:pPr>
              <a:lnSpc>
                <a:spcPct val="90000"/>
              </a:lnSpc>
            </a:pPr>
            <a:r>
              <a:rPr lang="en-US" sz="2800"/>
              <a:t>For each category, compute a </a:t>
            </a:r>
            <a:r>
              <a:rPr lang="en-US" sz="2800" i="1"/>
              <a:t>prototype</a:t>
            </a:r>
            <a:r>
              <a:rPr lang="en-US" sz="2800"/>
              <a:t> vector by summing the vectors of the training documents in the category.</a:t>
            </a:r>
          </a:p>
          <a:p>
            <a:pPr>
              <a:lnSpc>
                <a:spcPct val="90000"/>
              </a:lnSpc>
            </a:pPr>
            <a:r>
              <a:rPr lang="en-US" sz="2800"/>
              <a:t>Assign test documents to the category with the closest prototype vector based on cosine similarity.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CAEFF6"/>
      </a:lt1>
      <a:dk2>
        <a:srgbClr val="CC0099"/>
      </a:dk2>
      <a:lt2>
        <a:srgbClr val="000000"/>
      </a:lt2>
      <a:accent1>
        <a:srgbClr val="FF9900"/>
      </a:accent1>
      <a:accent2>
        <a:srgbClr val="00FFFF"/>
      </a:accent2>
      <a:accent3>
        <a:srgbClr val="E1F6FA"/>
      </a:accent3>
      <a:accent4>
        <a:srgbClr val="000000"/>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EBE0FC"/>
        </a:lt1>
        <a:dk2>
          <a:srgbClr val="000000"/>
        </a:dk2>
        <a:lt2>
          <a:srgbClr val="000000"/>
        </a:lt2>
        <a:accent1>
          <a:srgbClr val="FF9900"/>
        </a:accent1>
        <a:accent2>
          <a:srgbClr val="00FFFF"/>
        </a:accent2>
        <a:accent3>
          <a:srgbClr val="F3EDFD"/>
        </a:accent3>
        <a:accent4>
          <a:srgbClr val="000000"/>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E1FBF8"/>
        </a:lt1>
        <a:dk2>
          <a:srgbClr val="000000"/>
        </a:dk2>
        <a:lt2>
          <a:srgbClr val="000000"/>
        </a:lt2>
        <a:accent1>
          <a:srgbClr val="FF9900"/>
        </a:accent1>
        <a:accent2>
          <a:srgbClr val="00FFFF"/>
        </a:accent2>
        <a:accent3>
          <a:srgbClr val="EEFDFB"/>
        </a:accent3>
        <a:accent4>
          <a:srgbClr val="000000"/>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68035</TotalTime>
  <Words>5198</Words>
  <Application>Microsoft Office PowerPoint</Application>
  <PresentationFormat>On-screen Show (4:3)</PresentationFormat>
  <Paragraphs>709</Paragraphs>
  <Slides>60</Slides>
  <Notes>48</Notes>
  <HiddenSlides>24</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60</vt:i4>
      </vt:variant>
    </vt:vector>
  </HeadingPairs>
  <TitlesOfParts>
    <vt:vector size="64" baseType="lpstr">
      <vt:lpstr>Default Design</vt:lpstr>
      <vt:lpstr>Equation</vt:lpstr>
      <vt:lpstr>Photo Editor Photo</vt:lpstr>
      <vt:lpstr>Microsoft Photo Editor 3.0 Photo</vt:lpstr>
      <vt:lpstr>Slide 1</vt:lpstr>
      <vt:lpstr>Text Classification</vt:lpstr>
      <vt:lpstr>Classification Learning (aka supervised learning)</vt:lpstr>
      <vt:lpstr>Many uses of Text Classification</vt:lpstr>
      <vt:lpstr>Classification vs. Clustering</vt:lpstr>
      <vt:lpstr>Rochchio Categorization</vt:lpstr>
      <vt:lpstr>Rocchio for Relevance Feedback</vt:lpstr>
      <vt:lpstr>Relevance Feedback</vt:lpstr>
      <vt:lpstr>Using Relevance Feedback (Rocchio)</vt:lpstr>
      <vt:lpstr>Relevance Feedback for Vector Model</vt:lpstr>
      <vt:lpstr>Rocchio Method</vt:lpstr>
      <vt:lpstr>Rocchio/Vector Illustration</vt:lpstr>
      <vt:lpstr>Example Rocchio Calculation</vt:lpstr>
      <vt:lpstr>Rocchio Method</vt:lpstr>
      <vt:lpstr>Using Relevance Feedback</vt:lpstr>
      <vt:lpstr>K Nearest Neighbor for Text</vt:lpstr>
      <vt:lpstr>Why aren’t the “clustering” based methods enough?</vt:lpstr>
      <vt:lpstr>Slide 18</vt:lpstr>
      <vt:lpstr>Slide 19</vt:lpstr>
      <vt:lpstr>Slide 20</vt:lpstr>
      <vt:lpstr>Parametric vs. Non-Parametric Learners</vt:lpstr>
      <vt:lpstr>Nearest Neighbors and High-Dimensions..</vt:lpstr>
      <vt:lpstr>Slide 23</vt:lpstr>
      <vt:lpstr>Slide 24</vt:lpstr>
      <vt:lpstr>To add..</vt:lpstr>
      <vt:lpstr>Text Categorization</vt:lpstr>
      <vt:lpstr>Slide 27</vt:lpstr>
      <vt:lpstr>Slide 28</vt:lpstr>
      <vt:lpstr>NBC in terms of BAYES networks..</vt:lpstr>
      <vt:lpstr>Estimating the probabilities for NBC</vt:lpstr>
      <vt:lpstr>Slide 31</vt:lpstr>
      <vt:lpstr>The Many Splendors of Bias</vt:lpstr>
      <vt:lpstr>Biases</vt:lpstr>
      <vt:lpstr>Bias &amp; Learning cost</vt:lpstr>
      <vt:lpstr>Tastes Great/Less Filling</vt:lpstr>
      <vt:lpstr>Domain-knowledge &amp; Learning</vt:lpstr>
      <vt:lpstr>Need for Smoothing.. </vt:lpstr>
      <vt:lpstr>Using M-estimates to improve probablity estimates</vt:lpstr>
      <vt:lpstr>Applying NBC for Text Classification</vt:lpstr>
      <vt:lpstr>NBC with Unigram Model </vt:lpstr>
      <vt:lpstr>Multinomial vs. Bernouli Model</vt:lpstr>
      <vt:lpstr>11/1</vt:lpstr>
      <vt:lpstr>Text Naïve Bayes Algorithm (Train)</vt:lpstr>
      <vt:lpstr>Text Naïve Bayes Algorithm (Test)</vt:lpstr>
      <vt:lpstr>Feature Selection</vt:lpstr>
      <vt:lpstr>Feature-Selection approach</vt:lpstr>
      <vt:lpstr>Example of Mutual Information</vt:lpstr>
      <vt:lpstr>NBC with feature selection is better</vt:lpstr>
      <vt:lpstr>Slide 49</vt:lpstr>
      <vt:lpstr>Feature selection &amp; LSI</vt:lpstr>
      <vt:lpstr>MI based feature selection vs. LSI</vt:lpstr>
      <vt:lpstr>Experiments</vt:lpstr>
      <vt:lpstr>Precision/Recall Curves</vt:lpstr>
      <vt:lpstr>Sahami et. Al. spam filtering</vt:lpstr>
      <vt:lpstr>Slide 55</vt:lpstr>
      <vt:lpstr>Extensions to Naïve Bayes idea</vt:lpstr>
      <vt:lpstr>Current State of the Art in Spam Filtering </vt:lpstr>
      <vt:lpstr>A message caught by Spamassassin </vt:lpstr>
      <vt:lpstr>Example of SpamAssassin explanation </vt:lpstr>
      <vt:lpstr>General comments on Spam</vt:lpstr>
    </vt:vector>
  </TitlesOfParts>
  <Company>SUNY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dc:title>
  <dc:creator>SUNY Learning Network</dc:creator>
  <cp:lastModifiedBy>Rao</cp:lastModifiedBy>
  <cp:revision>1763</cp:revision>
  <cp:lastPrinted>2001-03-05T16:49:30Z</cp:lastPrinted>
  <dcterms:created xsi:type="dcterms:W3CDTF">1998-05-26T01:10:06Z</dcterms:created>
  <dcterms:modified xsi:type="dcterms:W3CDTF">2011-10-28T01:08:07Z</dcterms:modified>
</cp:coreProperties>
</file>