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2" r:id="rId2"/>
    <p:sldMasterId id="2147483653" r:id="rId3"/>
    <p:sldMasterId id="2147483708" r:id="rId4"/>
    <p:sldMasterId id="2147483710" r:id="rId5"/>
    <p:sldMasterId id="2147483712" r:id="rId6"/>
  </p:sldMasterIdLst>
  <p:notesMasterIdLst>
    <p:notesMasterId r:id="rId115"/>
  </p:notesMasterIdLst>
  <p:handoutMasterIdLst>
    <p:handoutMasterId r:id="rId116"/>
  </p:handoutMasterIdLst>
  <p:sldIdLst>
    <p:sldId id="939" r:id="rId7"/>
    <p:sldId id="950" r:id="rId8"/>
    <p:sldId id="951" r:id="rId9"/>
    <p:sldId id="992" r:id="rId10"/>
    <p:sldId id="940" r:id="rId11"/>
    <p:sldId id="941" r:id="rId12"/>
    <p:sldId id="942" r:id="rId13"/>
    <p:sldId id="943" r:id="rId14"/>
    <p:sldId id="944" r:id="rId15"/>
    <p:sldId id="945" r:id="rId16"/>
    <p:sldId id="946" r:id="rId17"/>
    <p:sldId id="993" r:id="rId18"/>
    <p:sldId id="947" r:id="rId19"/>
    <p:sldId id="948" r:id="rId20"/>
    <p:sldId id="949" r:id="rId21"/>
    <p:sldId id="872" r:id="rId22"/>
    <p:sldId id="921" r:id="rId23"/>
    <p:sldId id="953" r:id="rId24"/>
    <p:sldId id="877" r:id="rId25"/>
    <p:sldId id="996" r:id="rId26"/>
    <p:sldId id="995" r:id="rId27"/>
    <p:sldId id="994" r:id="rId28"/>
    <p:sldId id="777" r:id="rId29"/>
    <p:sldId id="671" r:id="rId30"/>
    <p:sldId id="701" r:id="rId31"/>
    <p:sldId id="702" r:id="rId32"/>
    <p:sldId id="958" r:id="rId33"/>
    <p:sldId id="704" r:id="rId34"/>
    <p:sldId id="738" r:id="rId35"/>
    <p:sldId id="980" r:id="rId36"/>
    <p:sldId id="873" r:id="rId37"/>
    <p:sldId id="755" r:id="rId38"/>
    <p:sldId id="874" r:id="rId39"/>
    <p:sldId id="982" r:id="rId40"/>
    <p:sldId id="983" r:id="rId41"/>
    <p:sldId id="975" r:id="rId42"/>
    <p:sldId id="783" r:id="rId43"/>
    <p:sldId id="834" r:id="rId44"/>
    <p:sldId id="746" r:id="rId45"/>
    <p:sldId id="745" r:id="rId46"/>
    <p:sldId id="923" r:id="rId47"/>
    <p:sldId id="748" r:id="rId48"/>
    <p:sldId id="932" r:id="rId49"/>
    <p:sldId id="933" r:id="rId50"/>
    <p:sldId id="934" r:id="rId51"/>
    <p:sldId id="890" r:id="rId52"/>
    <p:sldId id="749" r:id="rId53"/>
    <p:sldId id="984" r:id="rId54"/>
    <p:sldId id="750" r:id="rId55"/>
    <p:sldId id="985" r:id="rId56"/>
    <p:sldId id="751" r:id="rId57"/>
    <p:sldId id="752" r:id="rId58"/>
    <p:sldId id="837" r:id="rId59"/>
    <p:sldId id="979" r:id="rId60"/>
    <p:sldId id="954" r:id="rId61"/>
    <p:sldId id="974" r:id="rId62"/>
    <p:sldId id="955" r:id="rId63"/>
    <p:sldId id="956" r:id="rId64"/>
    <p:sldId id="957" r:id="rId65"/>
    <p:sldId id="753" r:id="rId66"/>
    <p:sldId id="987" r:id="rId67"/>
    <p:sldId id="891" r:id="rId68"/>
    <p:sldId id="959" r:id="rId69"/>
    <p:sldId id="960" r:id="rId70"/>
    <p:sldId id="961" r:id="rId71"/>
    <p:sldId id="962" r:id="rId72"/>
    <p:sldId id="747" r:id="rId73"/>
    <p:sldId id="963" r:id="rId74"/>
    <p:sldId id="964" r:id="rId75"/>
    <p:sldId id="965" r:id="rId76"/>
    <p:sldId id="966" r:id="rId77"/>
    <p:sldId id="967" r:id="rId78"/>
    <p:sldId id="988" r:id="rId79"/>
    <p:sldId id="833" r:id="rId80"/>
    <p:sldId id="1040" r:id="rId81"/>
    <p:sldId id="925" r:id="rId82"/>
    <p:sldId id="1041" r:id="rId83"/>
    <p:sldId id="1042" r:id="rId84"/>
    <p:sldId id="1043" r:id="rId85"/>
    <p:sldId id="977" r:id="rId86"/>
    <p:sldId id="1044" r:id="rId87"/>
    <p:sldId id="968" r:id="rId88"/>
    <p:sldId id="969" r:id="rId89"/>
    <p:sldId id="970" r:id="rId90"/>
    <p:sldId id="831" r:id="rId91"/>
    <p:sldId id="832" r:id="rId92"/>
    <p:sldId id="971" r:id="rId93"/>
    <p:sldId id="972" r:id="rId94"/>
    <p:sldId id="973" r:id="rId95"/>
    <p:sldId id="978" r:id="rId96"/>
    <p:sldId id="838" r:id="rId97"/>
    <p:sldId id="1045" r:id="rId98"/>
    <p:sldId id="990" r:id="rId99"/>
    <p:sldId id="991" r:id="rId100"/>
    <p:sldId id="997" r:id="rId101"/>
    <p:sldId id="998" r:id="rId102"/>
    <p:sldId id="1000" r:id="rId103"/>
    <p:sldId id="999" r:id="rId104"/>
    <p:sldId id="889" r:id="rId105"/>
    <p:sldId id="888" r:id="rId106"/>
    <p:sldId id="936" r:id="rId107"/>
    <p:sldId id="754" r:id="rId108"/>
    <p:sldId id="790" r:id="rId109"/>
    <p:sldId id="792" r:id="rId110"/>
    <p:sldId id="784" r:id="rId111"/>
    <p:sldId id="856" r:id="rId112"/>
    <p:sldId id="858" r:id="rId113"/>
    <p:sldId id="894" r:id="rId114"/>
  </p:sldIdLst>
  <p:sldSz cx="9144000" cy="6858000" type="screen4x3"/>
  <p:notesSz cx="7010400" cy="9236075"/>
  <p:custDataLst>
    <p:tags r:id="rId117"/>
  </p:custDataLst>
  <p:defaultTextStyle>
    <a:defPPr>
      <a:defRPr lang="en-US"/>
    </a:defPPr>
    <a:lvl1pPr algn="l" rtl="0" eaLnBrk="0" fontAlgn="base" hangingPunct="0">
      <a:spcBef>
        <a:spcPct val="0"/>
      </a:spcBef>
      <a:spcAft>
        <a:spcPct val="0"/>
      </a:spcAft>
      <a:defRPr sz="20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mn-cs"/>
      </a:defRPr>
    </a:lvl5pPr>
    <a:lvl6pPr marL="2286000" algn="l" defTabSz="914400" rtl="0" eaLnBrk="1" latinLnBrk="0" hangingPunct="1">
      <a:defRPr sz="2000" b="1" kern="1200">
        <a:solidFill>
          <a:schemeClr val="tx1"/>
        </a:solidFill>
        <a:latin typeface="Times New Roman" pitchFamily="18" charset="0"/>
        <a:ea typeface="+mn-ea"/>
        <a:cs typeface="+mn-cs"/>
      </a:defRPr>
    </a:lvl6pPr>
    <a:lvl7pPr marL="2743200" algn="l" defTabSz="914400" rtl="0" eaLnBrk="1" latinLnBrk="0" hangingPunct="1">
      <a:defRPr sz="2000" b="1" kern="1200">
        <a:solidFill>
          <a:schemeClr val="tx1"/>
        </a:solidFill>
        <a:latin typeface="Times New Roman" pitchFamily="18" charset="0"/>
        <a:ea typeface="+mn-ea"/>
        <a:cs typeface="+mn-cs"/>
      </a:defRPr>
    </a:lvl7pPr>
    <a:lvl8pPr marL="3200400" algn="l" defTabSz="914400" rtl="0" eaLnBrk="1" latinLnBrk="0" hangingPunct="1">
      <a:defRPr sz="2000" b="1" kern="1200">
        <a:solidFill>
          <a:schemeClr val="tx1"/>
        </a:solidFill>
        <a:latin typeface="Times New Roman" pitchFamily="18" charset="0"/>
        <a:ea typeface="+mn-ea"/>
        <a:cs typeface="+mn-cs"/>
      </a:defRPr>
    </a:lvl8pPr>
    <a:lvl9pPr marL="3657600" algn="l" defTabSz="914400" rtl="0" eaLnBrk="1" latinLnBrk="0" hangingPunct="1">
      <a:defRPr sz="20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CCFF"/>
    <a:srgbClr val="006600"/>
    <a:srgbClr val="FF0000"/>
    <a:srgbClr val="0000CC"/>
    <a:srgbClr val="FFFF99"/>
    <a:srgbClr val="FFFFFF"/>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949" autoAdjust="0"/>
    <p:restoredTop sz="94695" autoAdjust="0"/>
  </p:normalViewPr>
  <p:slideViewPr>
    <p:cSldViewPr>
      <p:cViewPr varScale="1">
        <p:scale>
          <a:sx n="141" d="100"/>
          <a:sy n="141" d="100"/>
        </p:scale>
        <p:origin x="-240" y="-7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75" d="100"/>
        <a:sy n="75" d="100"/>
      </p:scale>
      <p:origin x="0" y="5635"/>
    </p:cViewPr>
  </p:sorterViewPr>
  <p:notesViewPr>
    <p:cSldViewPr>
      <p:cViewPr varScale="1">
        <p:scale>
          <a:sx n="46" d="100"/>
          <a:sy n="46" d="100"/>
        </p:scale>
        <p:origin x="-1426" y="-62"/>
      </p:cViewPr>
      <p:guideLst>
        <p:guide orient="horz" pos="2909"/>
        <p:guide pos="220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ags" Target="tags/tag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82.xml"/><Relationship Id="rId2" Type="http://schemas.openxmlformats.org/officeDocument/2006/relationships/slide" Target="slides/slide35.xml"/><Relationship Id="rId1" Type="http://schemas.openxmlformats.org/officeDocument/2006/relationships/slide" Target="slides/slide34.xml"/><Relationship Id="rId6" Type="http://schemas.openxmlformats.org/officeDocument/2006/relationships/slide" Target="slides/slide91.xml"/><Relationship Id="rId5" Type="http://schemas.openxmlformats.org/officeDocument/2006/relationships/slide" Target="slides/slide84.xml"/><Relationship Id="rId4" Type="http://schemas.openxmlformats.org/officeDocument/2006/relationships/slide" Target="slides/slide83.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A0B12-EE26-4045-8AD6-292F5ED4DC1A}" type="doc">
      <dgm:prSet loTypeId="urn:microsoft.com/office/officeart/2005/8/layout/hProcess4" loCatId="process" qsTypeId="urn:microsoft.com/office/officeart/2005/8/quickstyle/simple1" qsCatId="simple" csTypeId="urn:microsoft.com/office/officeart/2005/8/colors/colorful1#3" csCatId="colorful" phldr="1"/>
      <dgm:spPr/>
    </dgm:pt>
    <dgm:pt modelId="{554BF9A3-0F2E-471E-B9ED-47ADC18F5B71}">
      <dgm:prSet phldrT="[Text]"/>
      <dgm:spPr/>
      <dgm:t>
        <a:bodyPr/>
        <a:lstStyle/>
        <a:p>
          <a:r>
            <a:rPr lang="en-US" dirty="0" err="1" smtClean="0"/>
            <a:t>Lucene</a:t>
          </a:r>
          <a:r>
            <a:rPr lang="en-US" dirty="0" smtClean="0"/>
            <a:t> Index</a:t>
          </a:r>
          <a:endParaRPr lang="en-US" dirty="0"/>
        </a:p>
      </dgm:t>
    </dgm:pt>
    <dgm:pt modelId="{542148DE-FC6F-471A-A715-6C045E58517D}" type="parTrans" cxnId="{6C3E72F1-325A-4D15-B5FD-7A0FA793B294}">
      <dgm:prSet/>
      <dgm:spPr/>
      <dgm:t>
        <a:bodyPr/>
        <a:lstStyle/>
        <a:p>
          <a:endParaRPr lang="en-US"/>
        </a:p>
      </dgm:t>
    </dgm:pt>
    <dgm:pt modelId="{7A3B7A85-E8A1-4C23-A07D-02998A15C0EF}" type="sibTrans" cxnId="{6C3E72F1-325A-4D15-B5FD-7A0FA793B294}">
      <dgm:prSet/>
      <dgm:spPr/>
      <dgm:t>
        <a:bodyPr/>
        <a:lstStyle/>
        <a:p>
          <a:endParaRPr lang="en-US"/>
        </a:p>
      </dgm:t>
    </dgm:pt>
    <dgm:pt modelId="{600FC322-409F-4B9E-8AD6-5DA80EB7089A}">
      <dgm:prSet phldrT="[Text]"/>
      <dgm:spPr/>
      <dgm:t>
        <a:bodyPr/>
        <a:lstStyle/>
        <a:p>
          <a:r>
            <a:rPr lang="en-US" dirty="0" smtClean="0"/>
            <a:t>Root Set</a:t>
          </a:r>
          <a:endParaRPr lang="en-US" dirty="0"/>
        </a:p>
      </dgm:t>
    </dgm:pt>
    <dgm:pt modelId="{8235601D-683C-4C94-BC53-F5553271C26C}" type="parTrans" cxnId="{61EFC765-F720-4E9E-A802-C04133C1DDEE}">
      <dgm:prSet/>
      <dgm:spPr/>
      <dgm:t>
        <a:bodyPr/>
        <a:lstStyle/>
        <a:p>
          <a:endParaRPr lang="en-US"/>
        </a:p>
      </dgm:t>
    </dgm:pt>
    <dgm:pt modelId="{CB188D74-40CC-409F-B93E-D43103181759}" type="sibTrans" cxnId="{61EFC765-F720-4E9E-A802-C04133C1DDEE}">
      <dgm:prSet/>
      <dgm:spPr/>
      <dgm:t>
        <a:bodyPr/>
        <a:lstStyle/>
        <a:p>
          <a:endParaRPr lang="en-US"/>
        </a:p>
      </dgm:t>
    </dgm:pt>
    <dgm:pt modelId="{1903619A-A913-4B69-950C-63353BC9B329}">
      <dgm:prSet phldrT="[Text]"/>
      <dgm:spPr/>
      <dgm:t>
        <a:bodyPr/>
        <a:lstStyle/>
        <a:p>
          <a:r>
            <a:rPr lang="en-US" dirty="0" smtClean="0"/>
            <a:t>Base Set</a:t>
          </a:r>
          <a:endParaRPr lang="en-US" dirty="0"/>
        </a:p>
      </dgm:t>
    </dgm:pt>
    <dgm:pt modelId="{C0DEAAF8-92F3-492C-A938-131BBB5816B2}" type="parTrans" cxnId="{A90AE31E-3F46-4218-A5BC-4B7234764816}">
      <dgm:prSet/>
      <dgm:spPr/>
      <dgm:t>
        <a:bodyPr/>
        <a:lstStyle/>
        <a:p>
          <a:endParaRPr lang="en-US"/>
        </a:p>
      </dgm:t>
    </dgm:pt>
    <dgm:pt modelId="{962A3EFB-4B73-4F5E-B942-5890B3CF2640}" type="sibTrans" cxnId="{A90AE31E-3F46-4218-A5BC-4B7234764816}">
      <dgm:prSet/>
      <dgm:spPr/>
      <dgm:t>
        <a:bodyPr/>
        <a:lstStyle/>
        <a:p>
          <a:endParaRPr lang="en-US"/>
        </a:p>
      </dgm:t>
    </dgm:pt>
    <dgm:pt modelId="{778B8B7B-4021-443D-B7F2-530A76673A22}">
      <dgm:prSet phldrT="[Text]"/>
      <dgm:spPr/>
      <dgm:t>
        <a:bodyPr/>
        <a:lstStyle/>
        <a:p>
          <a:r>
            <a:rPr lang="en-US" dirty="0" smtClean="0"/>
            <a:t>use your phase 1 code</a:t>
          </a:r>
          <a:endParaRPr lang="en-US" dirty="0"/>
        </a:p>
      </dgm:t>
    </dgm:pt>
    <dgm:pt modelId="{4040FF22-B3C5-45C0-9CFC-FF508C04CFAB}" type="parTrans" cxnId="{C79BE63A-4D75-4E21-8749-3757CC55C7A5}">
      <dgm:prSet/>
      <dgm:spPr/>
      <dgm:t>
        <a:bodyPr/>
        <a:lstStyle/>
        <a:p>
          <a:endParaRPr lang="en-US"/>
        </a:p>
      </dgm:t>
    </dgm:pt>
    <dgm:pt modelId="{9B292B91-5C62-46ED-BEFD-48193BFD486E}" type="sibTrans" cxnId="{C79BE63A-4D75-4E21-8749-3757CC55C7A5}">
      <dgm:prSet/>
      <dgm:spPr/>
      <dgm:t>
        <a:bodyPr/>
        <a:lstStyle/>
        <a:p>
          <a:endParaRPr lang="en-US"/>
        </a:p>
      </dgm:t>
    </dgm:pt>
    <dgm:pt modelId="{38CF6602-9710-4E57-92A2-8CA3D5F3BB28}">
      <dgm:prSet phldrT="[Text]"/>
      <dgm:spPr/>
      <dgm:t>
        <a:bodyPr/>
        <a:lstStyle/>
        <a:p>
          <a:r>
            <a:rPr lang="en-US" dirty="0" smtClean="0"/>
            <a:t>TF-IDF</a:t>
          </a:r>
          <a:endParaRPr lang="en-US" dirty="0"/>
        </a:p>
      </dgm:t>
    </dgm:pt>
    <dgm:pt modelId="{9D26C607-BEF9-4ACE-9E85-95F66738DC71}" type="parTrans" cxnId="{69018351-2C07-45CD-9D43-7D51BD979637}">
      <dgm:prSet/>
      <dgm:spPr/>
    </dgm:pt>
    <dgm:pt modelId="{E599B257-6706-417A-89C1-45BEF87BF391}" type="sibTrans" cxnId="{69018351-2C07-45CD-9D43-7D51BD979637}">
      <dgm:prSet/>
      <dgm:spPr/>
    </dgm:pt>
    <dgm:pt modelId="{C3AAE51E-9BA2-4A3A-BF3E-97158BF37D5F}">
      <dgm:prSet phldrT="[Text]"/>
      <dgm:spPr/>
      <dgm:t>
        <a:bodyPr/>
        <a:lstStyle/>
        <a:p>
          <a:r>
            <a:rPr lang="en-US" dirty="0" smtClean="0"/>
            <a:t>use </a:t>
          </a:r>
          <a:r>
            <a:rPr lang="en-US" dirty="0" err="1" smtClean="0"/>
            <a:t>LinkAnalysis</a:t>
          </a:r>
          <a:r>
            <a:rPr lang="en-US" dirty="0" smtClean="0"/>
            <a:t> to grow</a:t>
          </a:r>
          <a:endParaRPr lang="en-US" dirty="0"/>
        </a:p>
      </dgm:t>
    </dgm:pt>
    <dgm:pt modelId="{030F033D-BF99-43CC-B381-4C1F249379AE}" type="parTrans" cxnId="{9CF584D2-8158-4B4D-86C7-D3D2C914F811}">
      <dgm:prSet/>
      <dgm:spPr/>
    </dgm:pt>
    <dgm:pt modelId="{CEA3CBBE-43ED-4CD3-A582-6F762A683F19}" type="sibTrans" cxnId="{9CF584D2-8158-4B4D-86C7-D3D2C914F811}">
      <dgm:prSet/>
      <dgm:spPr/>
    </dgm:pt>
    <dgm:pt modelId="{E3A6DC90-3E3F-47A6-AAC0-9201422D29B9}">
      <dgm:prSet phldrT="[Text]"/>
      <dgm:spPr/>
      <dgm:t>
        <a:bodyPr/>
        <a:lstStyle/>
        <a:p>
          <a:r>
            <a:rPr lang="en-US" dirty="0" smtClean="0"/>
            <a:t>links, citations</a:t>
          </a:r>
          <a:endParaRPr lang="en-US" dirty="0"/>
        </a:p>
      </dgm:t>
    </dgm:pt>
    <dgm:pt modelId="{64D07B8B-0F40-4DE0-AEDD-5C9C80386576}" type="parTrans" cxnId="{A4006053-CE3D-4DD5-9D43-94E5818CC991}">
      <dgm:prSet/>
      <dgm:spPr/>
    </dgm:pt>
    <dgm:pt modelId="{E03610F4-D8B2-4171-995C-E4417FEFB327}" type="sibTrans" cxnId="{A4006053-CE3D-4DD5-9D43-94E5818CC991}">
      <dgm:prSet/>
      <dgm:spPr/>
    </dgm:pt>
    <dgm:pt modelId="{CCD9B3A9-D391-4054-8F9A-BBAF0CB90D52}">
      <dgm:prSet phldrT="[Text]"/>
      <dgm:spPr/>
      <dgm:t>
        <a:bodyPr/>
        <a:lstStyle/>
        <a:p>
          <a:r>
            <a:rPr lang="en-US" dirty="0" smtClean="0"/>
            <a:t>perform </a:t>
          </a:r>
          <a:r>
            <a:rPr lang="en-US" dirty="0" err="1" smtClean="0"/>
            <a:t>Auth</a:t>
          </a:r>
          <a:r>
            <a:rPr lang="en-US" dirty="0" smtClean="0"/>
            <a:t>/Hub computation</a:t>
          </a:r>
          <a:endParaRPr lang="en-US" dirty="0"/>
        </a:p>
      </dgm:t>
    </dgm:pt>
    <dgm:pt modelId="{307F5D1F-4478-4321-9B46-DB16B85D69AF}" type="parTrans" cxnId="{F5DD2C59-8913-4353-BABF-283E206DDBBE}">
      <dgm:prSet/>
      <dgm:spPr/>
    </dgm:pt>
    <dgm:pt modelId="{BFE195BE-F051-4455-8E2A-6AE7AA07357A}" type="sibTrans" cxnId="{F5DD2C59-8913-4353-BABF-283E206DDBBE}">
      <dgm:prSet/>
      <dgm:spPr/>
    </dgm:pt>
    <dgm:pt modelId="{B7F3A1A9-5255-40BD-A216-03351847F782}">
      <dgm:prSet phldrT="[Text]"/>
      <dgm:spPr/>
      <dgm:t>
        <a:bodyPr/>
        <a:lstStyle/>
        <a:p>
          <a:r>
            <a:rPr lang="en-US" dirty="0" smtClean="0"/>
            <a:t>rank</a:t>
          </a:r>
          <a:endParaRPr lang="en-US" dirty="0"/>
        </a:p>
      </dgm:t>
    </dgm:pt>
    <dgm:pt modelId="{0F5FC1CE-605B-4CE3-9E84-99E6300E6595}" type="parTrans" cxnId="{F4B4C6C8-4599-49A9-B9E5-E7B8715D400F}">
      <dgm:prSet/>
      <dgm:spPr/>
    </dgm:pt>
    <dgm:pt modelId="{B50B820B-9F50-4196-8644-FC706D90E91A}" type="sibTrans" cxnId="{F4B4C6C8-4599-49A9-B9E5-E7B8715D400F}">
      <dgm:prSet/>
      <dgm:spPr/>
    </dgm:pt>
    <dgm:pt modelId="{C766CA3E-7ECB-42C8-B656-CC12389363A8}">
      <dgm:prSet phldrT="[Text]"/>
      <dgm:spPr/>
      <dgm:t>
        <a:bodyPr/>
        <a:lstStyle/>
        <a:p>
          <a:r>
            <a:rPr lang="en-US" dirty="0" smtClean="0"/>
            <a:t>Final Results</a:t>
          </a:r>
          <a:endParaRPr lang="en-US" dirty="0"/>
        </a:p>
      </dgm:t>
    </dgm:pt>
    <dgm:pt modelId="{40DD4E1F-C370-4DC8-8090-3D8BEB0D51FB}" type="parTrans" cxnId="{CC3AB2CA-FC3A-4A3D-8249-C9BB14426D82}">
      <dgm:prSet/>
      <dgm:spPr/>
    </dgm:pt>
    <dgm:pt modelId="{5B753E00-1ECC-431B-B9B1-8A6FAF7C906C}" type="sibTrans" cxnId="{CC3AB2CA-FC3A-4A3D-8249-C9BB14426D82}">
      <dgm:prSet/>
      <dgm:spPr/>
    </dgm:pt>
    <dgm:pt modelId="{E13794EB-0B25-4FBD-B58E-BB11459A4386}" type="pres">
      <dgm:prSet presAssocID="{A67A0B12-EE26-4045-8AD6-292F5ED4DC1A}" presName="Name0" presStyleCnt="0">
        <dgm:presLayoutVars>
          <dgm:dir/>
          <dgm:animLvl val="lvl"/>
          <dgm:resizeHandles val="exact"/>
        </dgm:presLayoutVars>
      </dgm:prSet>
      <dgm:spPr/>
    </dgm:pt>
    <dgm:pt modelId="{19860132-4ED8-4C5F-BD48-725FC185D157}" type="pres">
      <dgm:prSet presAssocID="{A67A0B12-EE26-4045-8AD6-292F5ED4DC1A}" presName="tSp" presStyleCnt="0"/>
      <dgm:spPr/>
    </dgm:pt>
    <dgm:pt modelId="{D6FBBD70-8AF4-46F0-98D3-FBE2A00E9A8A}" type="pres">
      <dgm:prSet presAssocID="{A67A0B12-EE26-4045-8AD6-292F5ED4DC1A}" presName="bSp" presStyleCnt="0"/>
      <dgm:spPr/>
    </dgm:pt>
    <dgm:pt modelId="{998AADA9-46C9-46B7-83F4-6570C84EAF96}" type="pres">
      <dgm:prSet presAssocID="{A67A0B12-EE26-4045-8AD6-292F5ED4DC1A}" presName="process" presStyleCnt="0"/>
      <dgm:spPr/>
    </dgm:pt>
    <dgm:pt modelId="{F9FA9ADB-AA95-42AC-81BA-6C34B2AB0B5A}" type="pres">
      <dgm:prSet presAssocID="{554BF9A3-0F2E-471E-B9ED-47ADC18F5B71}" presName="composite1" presStyleCnt="0"/>
      <dgm:spPr/>
    </dgm:pt>
    <dgm:pt modelId="{846F697C-5B7F-4000-B8DC-C5AC1812F014}" type="pres">
      <dgm:prSet presAssocID="{554BF9A3-0F2E-471E-B9ED-47ADC18F5B71}" presName="dummyNode1" presStyleLbl="node1" presStyleIdx="0" presStyleCnt="4"/>
      <dgm:spPr/>
    </dgm:pt>
    <dgm:pt modelId="{9E1BCD1D-901E-4F74-A5E4-958C071E09E4}" type="pres">
      <dgm:prSet presAssocID="{554BF9A3-0F2E-471E-B9ED-47ADC18F5B71}" presName="childNode1" presStyleLbl="bgAcc1" presStyleIdx="0" presStyleCnt="4">
        <dgm:presLayoutVars>
          <dgm:bulletEnabled val="1"/>
        </dgm:presLayoutVars>
      </dgm:prSet>
      <dgm:spPr/>
      <dgm:t>
        <a:bodyPr/>
        <a:lstStyle/>
        <a:p>
          <a:endParaRPr lang="en-US"/>
        </a:p>
      </dgm:t>
    </dgm:pt>
    <dgm:pt modelId="{7A28EA76-98F4-4F9C-9E32-33C3BFEDE6F3}" type="pres">
      <dgm:prSet presAssocID="{554BF9A3-0F2E-471E-B9ED-47ADC18F5B71}" presName="childNode1tx" presStyleLbl="bgAcc1" presStyleIdx="0" presStyleCnt="4">
        <dgm:presLayoutVars>
          <dgm:bulletEnabled val="1"/>
        </dgm:presLayoutVars>
      </dgm:prSet>
      <dgm:spPr/>
      <dgm:t>
        <a:bodyPr/>
        <a:lstStyle/>
        <a:p>
          <a:endParaRPr lang="en-US"/>
        </a:p>
      </dgm:t>
    </dgm:pt>
    <dgm:pt modelId="{1841CDE4-60E9-4F32-ACAF-A67817EDABD8}" type="pres">
      <dgm:prSet presAssocID="{554BF9A3-0F2E-471E-B9ED-47ADC18F5B71}" presName="parentNode1" presStyleLbl="node1" presStyleIdx="0" presStyleCnt="4">
        <dgm:presLayoutVars>
          <dgm:chMax val="1"/>
          <dgm:bulletEnabled val="1"/>
        </dgm:presLayoutVars>
      </dgm:prSet>
      <dgm:spPr/>
      <dgm:t>
        <a:bodyPr/>
        <a:lstStyle/>
        <a:p>
          <a:endParaRPr lang="en-US"/>
        </a:p>
      </dgm:t>
    </dgm:pt>
    <dgm:pt modelId="{D44D8B4B-08EC-4094-8DCD-CFBE131062FB}" type="pres">
      <dgm:prSet presAssocID="{554BF9A3-0F2E-471E-B9ED-47ADC18F5B71}" presName="connSite1" presStyleCnt="0"/>
      <dgm:spPr/>
    </dgm:pt>
    <dgm:pt modelId="{0D75A7EA-5FC5-4D4B-AD05-72745999DC62}" type="pres">
      <dgm:prSet presAssocID="{7A3B7A85-E8A1-4C23-A07D-02998A15C0EF}" presName="Name9" presStyleLbl="sibTrans2D1" presStyleIdx="0" presStyleCnt="3"/>
      <dgm:spPr/>
      <dgm:t>
        <a:bodyPr/>
        <a:lstStyle/>
        <a:p>
          <a:endParaRPr lang="en-US"/>
        </a:p>
      </dgm:t>
    </dgm:pt>
    <dgm:pt modelId="{2FD7798C-4629-4B8C-B5BF-CB90594ACBD5}" type="pres">
      <dgm:prSet presAssocID="{600FC322-409F-4B9E-8AD6-5DA80EB7089A}" presName="composite2" presStyleCnt="0"/>
      <dgm:spPr/>
    </dgm:pt>
    <dgm:pt modelId="{8943F72D-DAAD-4E84-8440-63889F032777}" type="pres">
      <dgm:prSet presAssocID="{600FC322-409F-4B9E-8AD6-5DA80EB7089A}" presName="dummyNode2" presStyleLbl="node1" presStyleIdx="0" presStyleCnt="4"/>
      <dgm:spPr/>
    </dgm:pt>
    <dgm:pt modelId="{9B893BF3-0835-414A-B0C2-7DD57372CE4F}" type="pres">
      <dgm:prSet presAssocID="{600FC322-409F-4B9E-8AD6-5DA80EB7089A}" presName="childNode2" presStyleLbl="bgAcc1" presStyleIdx="1" presStyleCnt="4">
        <dgm:presLayoutVars>
          <dgm:bulletEnabled val="1"/>
        </dgm:presLayoutVars>
      </dgm:prSet>
      <dgm:spPr/>
      <dgm:t>
        <a:bodyPr/>
        <a:lstStyle/>
        <a:p>
          <a:endParaRPr lang="en-US"/>
        </a:p>
      </dgm:t>
    </dgm:pt>
    <dgm:pt modelId="{7BB6C3E3-E13A-4F15-8F49-A0A1BCB91C34}" type="pres">
      <dgm:prSet presAssocID="{600FC322-409F-4B9E-8AD6-5DA80EB7089A}" presName="childNode2tx" presStyleLbl="bgAcc1" presStyleIdx="1" presStyleCnt="4">
        <dgm:presLayoutVars>
          <dgm:bulletEnabled val="1"/>
        </dgm:presLayoutVars>
      </dgm:prSet>
      <dgm:spPr/>
      <dgm:t>
        <a:bodyPr/>
        <a:lstStyle/>
        <a:p>
          <a:endParaRPr lang="en-US"/>
        </a:p>
      </dgm:t>
    </dgm:pt>
    <dgm:pt modelId="{3F07AB6A-C5E5-4068-A31E-81E7F79AA639}" type="pres">
      <dgm:prSet presAssocID="{600FC322-409F-4B9E-8AD6-5DA80EB7089A}" presName="parentNode2" presStyleLbl="node1" presStyleIdx="1" presStyleCnt="4">
        <dgm:presLayoutVars>
          <dgm:chMax val="0"/>
          <dgm:bulletEnabled val="1"/>
        </dgm:presLayoutVars>
      </dgm:prSet>
      <dgm:spPr/>
      <dgm:t>
        <a:bodyPr/>
        <a:lstStyle/>
        <a:p>
          <a:endParaRPr lang="en-US"/>
        </a:p>
      </dgm:t>
    </dgm:pt>
    <dgm:pt modelId="{DFCB4E19-1C20-4669-B65D-CDA89AC53DE7}" type="pres">
      <dgm:prSet presAssocID="{600FC322-409F-4B9E-8AD6-5DA80EB7089A}" presName="connSite2" presStyleCnt="0"/>
      <dgm:spPr/>
    </dgm:pt>
    <dgm:pt modelId="{210A1442-4F0D-4695-8F4F-0324ED864EE0}" type="pres">
      <dgm:prSet presAssocID="{CB188D74-40CC-409F-B93E-D43103181759}" presName="Name18" presStyleLbl="sibTrans2D1" presStyleIdx="1" presStyleCnt="3"/>
      <dgm:spPr/>
      <dgm:t>
        <a:bodyPr/>
        <a:lstStyle/>
        <a:p>
          <a:endParaRPr lang="en-US"/>
        </a:p>
      </dgm:t>
    </dgm:pt>
    <dgm:pt modelId="{1539EB02-90D7-4621-92D7-319FD524B2B7}" type="pres">
      <dgm:prSet presAssocID="{1903619A-A913-4B69-950C-63353BC9B329}" presName="composite1" presStyleCnt="0"/>
      <dgm:spPr/>
    </dgm:pt>
    <dgm:pt modelId="{387959BA-C126-48AC-AE3D-6E0F90F15CB0}" type="pres">
      <dgm:prSet presAssocID="{1903619A-A913-4B69-950C-63353BC9B329}" presName="dummyNode1" presStyleLbl="node1" presStyleIdx="1" presStyleCnt="4"/>
      <dgm:spPr/>
    </dgm:pt>
    <dgm:pt modelId="{9AB94589-08F9-4B1D-BB33-C8DB707B89FC}" type="pres">
      <dgm:prSet presAssocID="{1903619A-A913-4B69-950C-63353BC9B329}" presName="childNode1" presStyleLbl="bgAcc1" presStyleIdx="2" presStyleCnt="4">
        <dgm:presLayoutVars>
          <dgm:bulletEnabled val="1"/>
        </dgm:presLayoutVars>
      </dgm:prSet>
      <dgm:spPr/>
      <dgm:t>
        <a:bodyPr/>
        <a:lstStyle/>
        <a:p>
          <a:endParaRPr lang="en-US"/>
        </a:p>
      </dgm:t>
    </dgm:pt>
    <dgm:pt modelId="{52ACE9F6-4EE1-465C-9210-FD6E3CCDC3A2}" type="pres">
      <dgm:prSet presAssocID="{1903619A-A913-4B69-950C-63353BC9B329}" presName="childNode1tx" presStyleLbl="bgAcc1" presStyleIdx="2" presStyleCnt="4">
        <dgm:presLayoutVars>
          <dgm:bulletEnabled val="1"/>
        </dgm:presLayoutVars>
      </dgm:prSet>
      <dgm:spPr/>
      <dgm:t>
        <a:bodyPr/>
        <a:lstStyle/>
        <a:p>
          <a:endParaRPr lang="en-US"/>
        </a:p>
      </dgm:t>
    </dgm:pt>
    <dgm:pt modelId="{6D0C2235-9F77-4FFC-806F-635FE3C787FF}" type="pres">
      <dgm:prSet presAssocID="{1903619A-A913-4B69-950C-63353BC9B329}" presName="parentNode1" presStyleLbl="node1" presStyleIdx="2" presStyleCnt="4">
        <dgm:presLayoutVars>
          <dgm:chMax val="1"/>
          <dgm:bulletEnabled val="1"/>
        </dgm:presLayoutVars>
      </dgm:prSet>
      <dgm:spPr/>
      <dgm:t>
        <a:bodyPr/>
        <a:lstStyle/>
        <a:p>
          <a:endParaRPr lang="en-US"/>
        </a:p>
      </dgm:t>
    </dgm:pt>
    <dgm:pt modelId="{E5D59C80-7E05-4741-A1A8-D986A9A24289}" type="pres">
      <dgm:prSet presAssocID="{1903619A-A913-4B69-950C-63353BC9B329}" presName="connSite1" presStyleCnt="0"/>
      <dgm:spPr/>
    </dgm:pt>
    <dgm:pt modelId="{DD34B759-3E7F-43A8-8259-7E1A003D0A95}" type="pres">
      <dgm:prSet presAssocID="{962A3EFB-4B73-4F5E-B942-5890B3CF2640}" presName="Name9" presStyleLbl="sibTrans2D1" presStyleIdx="2" presStyleCnt="3"/>
      <dgm:spPr/>
      <dgm:t>
        <a:bodyPr/>
        <a:lstStyle/>
        <a:p>
          <a:endParaRPr lang="en-US"/>
        </a:p>
      </dgm:t>
    </dgm:pt>
    <dgm:pt modelId="{054F343F-3734-49BD-B6A1-117E6CCA1B85}" type="pres">
      <dgm:prSet presAssocID="{C766CA3E-7ECB-42C8-B656-CC12389363A8}" presName="composite2" presStyleCnt="0"/>
      <dgm:spPr/>
    </dgm:pt>
    <dgm:pt modelId="{036AF59F-184B-4E8E-957F-7A2B4A75EDF1}" type="pres">
      <dgm:prSet presAssocID="{C766CA3E-7ECB-42C8-B656-CC12389363A8}" presName="dummyNode2" presStyleLbl="node1" presStyleIdx="2" presStyleCnt="4"/>
      <dgm:spPr/>
    </dgm:pt>
    <dgm:pt modelId="{B376D781-A5C9-4A1E-A2F9-9DB56E8011DC}" type="pres">
      <dgm:prSet presAssocID="{C766CA3E-7ECB-42C8-B656-CC12389363A8}" presName="childNode2" presStyleLbl="bgAcc1" presStyleIdx="3" presStyleCnt="4">
        <dgm:presLayoutVars>
          <dgm:bulletEnabled val="1"/>
        </dgm:presLayoutVars>
      </dgm:prSet>
      <dgm:spPr/>
    </dgm:pt>
    <dgm:pt modelId="{F345ACC2-F9B0-438E-B9A8-641CC2588DEC}" type="pres">
      <dgm:prSet presAssocID="{C766CA3E-7ECB-42C8-B656-CC12389363A8}" presName="childNode2tx" presStyleLbl="bgAcc1" presStyleIdx="3" presStyleCnt="4">
        <dgm:presLayoutVars>
          <dgm:bulletEnabled val="1"/>
        </dgm:presLayoutVars>
      </dgm:prSet>
      <dgm:spPr/>
    </dgm:pt>
    <dgm:pt modelId="{8F84A42D-E3C4-4FB8-AF70-A83A4AA7B1DD}" type="pres">
      <dgm:prSet presAssocID="{C766CA3E-7ECB-42C8-B656-CC12389363A8}" presName="parentNode2" presStyleLbl="node1" presStyleIdx="3" presStyleCnt="4">
        <dgm:presLayoutVars>
          <dgm:chMax val="0"/>
          <dgm:bulletEnabled val="1"/>
        </dgm:presLayoutVars>
      </dgm:prSet>
      <dgm:spPr/>
      <dgm:t>
        <a:bodyPr/>
        <a:lstStyle/>
        <a:p>
          <a:endParaRPr lang="en-US"/>
        </a:p>
      </dgm:t>
    </dgm:pt>
    <dgm:pt modelId="{FEFB2CF3-2970-4DF6-8B86-5425008404B6}" type="pres">
      <dgm:prSet presAssocID="{C766CA3E-7ECB-42C8-B656-CC12389363A8}" presName="connSite2" presStyleCnt="0"/>
      <dgm:spPr/>
    </dgm:pt>
  </dgm:ptLst>
  <dgm:cxnLst>
    <dgm:cxn modelId="{26A68A02-3016-4D00-9730-17BE13A49805}" type="presOf" srcId="{B7F3A1A9-5255-40BD-A216-03351847F782}" destId="{52ACE9F6-4EE1-465C-9210-FD6E3CCDC3A2}" srcOrd="1" destOrd="1" presId="urn:microsoft.com/office/officeart/2005/8/layout/hProcess4"/>
    <dgm:cxn modelId="{A4006053-CE3D-4DD5-9D43-94E5818CC991}" srcId="{600FC322-409F-4B9E-8AD6-5DA80EB7089A}" destId="{E3A6DC90-3E3F-47A6-AAC0-9201422D29B9}" srcOrd="1" destOrd="0" parTransId="{64D07B8B-0F40-4DE0-AEDD-5C9C80386576}" sibTransId="{E03610F4-D8B2-4171-995C-E4417FEFB327}"/>
    <dgm:cxn modelId="{C79BE63A-4D75-4E21-8749-3757CC55C7A5}" srcId="{554BF9A3-0F2E-471E-B9ED-47ADC18F5B71}" destId="{778B8B7B-4021-443D-B7F2-530A76673A22}" srcOrd="0" destOrd="0" parTransId="{4040FF22-B3C5-45C0-9CFC-FF508C04CFAB}" sibTransId="{9B292B91-5C62-46ED-BEFD-48193BFD486E}"/>
    <dgm:cxn modelId="{61EFC765-F720-4E9E-A802-C04133C1DDEE}" srcId="{A67A0B12-EE26-4045-8AD6-292F5ED4DC1A}" destId="{600FC322-409F-4B9E-8AD6-5DA80EB7089A}" srcOrd="1" destOrd="0" parTransId="{8235601D-683C-4C94-BC53-F5553271C26C}" sibTransId="{CB188D74-40CC-409F-B93E-D43103181759}"/>
    <dgm:cxn modelId="{810DB3C7-4C51-4E0F-95CB-0B219262D869}" type="presOf" srcId="{E3A6DC90-3E3F-47A6-AAC0-9201422D29B9}" destId="{7BB6C3E3-E13A-4F15-8F49-A0A1BCB91C34}" srcOrd="1" destOrd="1" presId="urn:microsoft.com/office/officeart/2005/8/layout/hProcess4"/>
    <dgm:cxn modelId="{4278F891-7547-4D3C-8D1B-FA8F58F7C059}" type="presOf" srcId="{CCD9B3A9-D391-4054-8F9A-BBAF0CB90D52}" destId="{9AB94589-08F9-4B1D-BB33-C8DB707B89FC}" srcOrd="0" destOrd="0" presId="urn:microsoft.com/office/officeart/2005/8/layout/hProcess4"/>
    <dgm:cxn modelId="{F5DD2C59-8913-4353-BABF-283E206DDBBE}" srcId="{1903619A-A913-4B69-950C-63353BC9B329}" destId="{CCD9B3A9-D391-4054-8F9A-BBAF0CB90D52}" srcOrd="0" destOrd="0" parTransId="{307F5D1F-4478-4321-9B46-DB16B85D69AF}" sibTransId="{BFE195BE-F051-4455-8E2A-6AE7AA07357A}"/>
    <dgm:cxn modelId="{6E2E212C-DC29-413F-89B2-9172A9D56198}" type="presOf" srcId="{B7F3A1A9-5255-40BD-A216-03351847F782}" destId="{9AB94589-08F9-4B1D-BB33-C8DB707B89FC}" srcOrd="0" destOrd="1" presId="urn:microsoft.com/office/officeart/2005/8/layout/hProcess4"/>
    <dgm:cxn modelId="{CC3AB2CA-FC3A-4A3D-8249-C9BB14426D82}" srcId="{A67A0B12-EE26-4045-8AD6-292F5ED4DC1A}" destId="{C766CA3E-7ECB-42C8-B656-CC12389363A8}" srcOrd="3" destOrd="0" parTransId="{40DD4E1F-C370-4DC8-8090-3D8BEB0D51FB}" sibTransId="{5B753E00-1ECC-431B-B9B1-8A6FAF7C906C}"/>
    <dgm:cxn modelId="{E6735780-7939-4F36-9BD9-6D67C2F191B0}" type="presOf" srcId="{600FC322-409F-4B9E-8AD6-5DA80EB7089A}" destId="{3F07AB6A-C5E5-4068-A31E-81E7F79AA639}" srcOrd="0" destOrd="0" presId="urn:microsoft.com/office/officeart/2005/8/layout/hProcess4"/>
    <dgm:cxn modelId="{9CF584D2-8158-4B4D-86C7-D3D2C914F811}" srcId="{600FC322-409F-4B9E-8AD6-5DA80EB7089A}" destId="{C3AAE51E-9BA2-4A3A-BF3E-97158BF37D5F}" srcOrd="0" destOrd="0" parTransId="{030F033D-BF99-43CC-B381-4C1F249379AE}" sibTransId="{CEA3CBBE-43ED-4CD3-A582-6F762A683F19}"/>
    <dgm:cxn modelId="{D8033A4B-4F6B-45B8-B733-2CBA06BC64C5}" type="presOf" srcId="{A67A0B12-EE26-4045-8AD6-292F5ED4DC1A}" destId="{E13794EB-0B25-4FBD-B58E-BB11459A4386}" srcOrd="0" destOrd="0" presId="urn:microsoft.com/office/officeart/2005/8/layout/hProcess4"/>
    <dgm:cxn modelId="{C2732432-0494-4FA8-8003-9B3D83737A09}" type="presOf" srcId="{C3AAE51E-9BA2-4A3A-BF3E-97158BF37D5F}" destId="{9B893BF3-0835-414A-B0C2-7DD57372CE4F}" srcOrd="0" destOrd="0" presId="urn:microsoft.com/office/officeart/2005/8/layout/hProcess4"/>
    <dgm:cxn modelId="{F4B4C6C8-4599-49A9-B9E5-E7B8715D400F}" srcId="{1903619A-A913-4B69-950C-63353BC9B329}" destId="{B7F3A1A9-5255-40BD-A216-03351847F782}" srcOrd="1" destOrd="0" parTransId="{0F5FC1CE-605B-4CE3-9E84-99E6300E6595}" sibTransId="{B50B820B-9F50-4196-8644-FC706D90E91A}"/>
    <dgm:cxn modelId="{18D898A7-9435-4364-A792-934FFDEEFF04}" type="presOf" srcId="{CB188D74-40CC-409F-B93E-D43103181759}" destId="{210A1442-4F0D-4695-8F4F-0324ED864EE0}" srcOrd="0" destOrd="0" presId="urn:microsoft.com/office/officeart/2005/8/layout/hProcess4"/>
    <dgm:cxn modelId="{69018351-2C07-45CD-9D43-7D51BD979637}" srcId="{554BF9A3-0F2E-471E-B9ED-47ADC18F5B71}" destId="{38CF6602-9710-4E57-92A2-8CA3D5F3BB28}" srcOrd="1" destOrd="0" parTransId="{9D26C607-BEF9-4ACE-9E85-95F66738DC71}" sibTransId="{E599B257-6706-417A-89C1-45BEF87BF391}"/>
    <dgm:cxn modelId="{B306CA12-8D93-48BB-A103-54C51A6B81F4}" type="presOf" srcId="{7A3B7A85-E8A1-4C23-A07D-02998A15C0EF}" destId="{0D75A7EA-5FC5-4D4B-AD05-72745999DC62}" srcOrd="0" destOrd="0" presId="urn:microsoft.com/office/officeart/2005/8/layout/hProcess4"/>
    <dgm:cxn modelId="{1C8EE176-F942-4CD8-BB27-99BB1D65E175}" type="presOf" srcId="{962A3EFB-4B73-4F5E-B942-5890B3CF2640}" destId="{DD34B759-3E7F-43A8-8259-7E1A003D0A95}" srcOrd="0" destOrd="0" presId="urn:microsoft.com/office/officeart/2005/8/layout/hProcess4"/>
    <dgm:cxn modelId="{57F19E3B-BE1F-4814-8790-FFD1BB059572}" type="presOf" srcId="{554BF9A3-0F2E-471E-B9ED-47ADC18F5B71}" destId="{1841CDE4-60E9-4F32-ACAF-A67817EDABD8}" srcOrd="0" destOrd="0" presId="urn:microsoft.com/office/officeart/2005/8/layout/hProcess4"/>
    <dgm:cxn modelId="{3B0F7834-455F-45CF-8046-733A9134F3B9}" type="presOf" srcId="{38CF6602-9710-4E57-92A2-8CA3D5F3BB28}" destId="{9E1BCD1D-901E-4F74-A5E4-958C071E09E4}" srcOrd="0" destOrd="1" presId="urn:microsoft.com/office/officeart/2005/8/layout/hProcess4"/>
    <dgm:cxn modelId="{6C3E72F1-325A-4D15-B5FD-7A0FA793B294}" srcId="{A67A0B12-EE26-4045-8AD6-292F5ED4DC1A}" destId="{554BF9A3-0F2E-471E-B9ED-47ADC18F5B71}" srcOrd="0" destOrd="0" parTransId="{542148DE-FC6F-471A-A715-6C045E58517D}" sibTransId="{7A3B7A85-E8A1-4C23-A07D-02998A15C0EF}"/>
    <dgm:cxn modelId="{8B2B84F5-D0CE-416D-B2A6-58072BAB15AE}" type="presOf" srcId="{38CF6602-9710-4E57-92A2-8CA3D5F3BB28}" destId="{7A28EA76-98F4-4F9C-9E32-33C3BFEDE6F3}" srcOrd="1" destOrd="1" presId="urn:microsoft.com/office/officeart/2005/8/layout/hProcess4"/>
    <dgm:cxn modelId="{A90AE31E-3F46-4218-A5BC-4B7234764816}" srcId="{A67A0B12-EE26-4045-8AD6-292F5ED4DC1A}" destId="{1903619A-A913-4B69-950C-63353BC9B329}" srcOrd="2" destOrd="0" parTransId="{C0DEAAF8-92F3-492C-A938-131BBB5816B2}" sibTransId="{962A3EFB-4B73-4F5E-B942-5890B3CF2640}"/>
    <dgm:cxn modelId="{F259DE29-CE42-475D-92B3-FC964811B716}" type="presOf" srcId="{E3A6DC90-3E3F-47A6-AAC0-9201422D29B9}" destId="{9B893BF3-0835-414A-B0C2-7DD57372CE4F}" srcOrd="0" destOrd="1" presId="urn:microsoft.com/office/officeart/2005/8/layout/hProcess4"/>
    <dgm:cxn modelId="{76B9A931-3F07-4FE2-8D71-D3421FFC803F}" type="presOf" srcId="{778B8B7B-4021-443D-B7F2-530A76673A22}" destId="{9E1BCD1D-901E-4F74-A5E4-958C071E09E4}" srcOrd="0" destOrd="0" presId="urn:microsoft.com/office/officeart/2005/8/layout/hProcess4"/>
    <dgm:cxn modelId="{966B7EA5-7352-43FE-9F9D-DA3C508C1D1A}" type="presOf" srcId="{778B8B7B-4021-443D-B7F2-530A76673A22}" destId="{7A28EA76-98F4-4F9C-9E32-33C3BFEDE6F3}" srcOrd="1" destOrd="0" presId="urn:microsoft.com/office/officeart/2005/8/layout/hProcess4"/>
    <dgm:cxn modelId="{90526D71-A395-44BA-9450-D3DFD75C1E85}" type="presOf" srcId="{C3AAE51E-9BA2-4A3A-BF3E-97158BF37D5F}" destId="{7BB6C3E3-E13A-4F15-8F49-A0A1BCB91C34}" srcOrd="1" destOrd="0" presId="urn:microsoft.com/office/officeart/2005/8/layout/hProcess4"/>
    <dgm:cxn modelId="{733EE22C-0D17-4918-8B0A-B96540A6CE18}" type="presOf" srcId="{C766CA3E-7ECB-42C8-B656-CC12389363A8}" destId="{8F84A42D-E3C4-4FB8-AF70-A83A4AA7B1DD}" srcOrd="0" destOrd="0" presId="urn:microsoft.com/office/officeart/2005/8/layout/hProcess4"/>
    <dgm:cxn modelId="{59123620-6E5E-44EE-8B55-2D78D306A52A}" type="presOf" srcId="{1903619A-A913-4B69-950C-63353BC9B329}" destId="{6D0C2235-9F77-4FFC-806F-635FE3C787FF}" srcOrd="0" destOrd="0" presId="urn:microsoft.com/office/officeart/2005/8/layout/hProcess4"/>
    <dgm:cxn modelId="{D5038689-971B-4F36-A6F7-F5C25903B368}" type="presOf" srcId="{CCD9B3A9-D391-4054-8F9A-BBAF0CB90D52}" destId="{52ACE9F6-4EE1-465C-9210-FD6E3CCDC3A2}" srcOrd="1" destOrd="0" presId="urn:microsoft.com/office/officeart/2005/8/layout/hProcess4"/>
    <dgm:cxn modelId="{5DE89134-B46B-4C74-98B4-2E95B495BDFB}" type="presParOf" srcId="{E13794EB-0B25-4FBD-B58E-BB11459A4386}" destId="{19860132-4ED8-4C5F-BD48-725FC185D157}" srcOrd="0" destOrd="0" presId="urn:microsoft.com/office/officeart/2005/8/layout/hProcess4"/>
    <dgm:cxn modelId="{E2C952DA-3624-41E7-82F7-DD0F109CC883}" type="presParOf" srcId="{E13794EB-0B25-4FBD-B58E-BB11459A4386}" destId="{D6FBBD70-8AF4-46F0-98D3-FBE2A00E9A8A}" srcOrd="1" destOrd="0" presId="urn:microsoft.com/office/officeart/2005/8/layout/hProcess4"/>
    <dgm:cxn modelId="{92FC3735-D20E-4A78-B997-7060C1A880E5}" type="presParOf" srcId="{E13794EB-0B25-4FBD-B58E-BB11459A4386}" destId="{998AADA9-46C9-46B7-83F4-6570C84EAF96}" srcOrd="2" destOrd="0" presId="urn:microsoft.com/office/officeart/2005/8/layout/hProcess4"/>
    <dgm:cxn modelId="{FFE0B787-DD72-42A0-83FA-C127C82105D8}" type="presParOf" srcId="{998AADA9-46C9-46B7-83F4-6570C84EAF96}" destId="{F9FA9ADB-AA95-42AC-81BA-6C34B2AB0B5A}" srcOrd="0" destOrd="0" presId="urn:microsoft.com/office/officeart/2005/8/layout/hProcess4"/>
    <dgm:cxn modelId="{03C7D71F-73F6-4ACF-BAC8-CA15D6954DC7}" type="presParOf" srcId="{F9FA9ADB-AA95-42AC-81BA-6C34B2AB0B5A}" destId="{846F697C-5B7F-4000-B8DC-C5AC1812F014}" srcOrd="0" destOrd="0" presId="urn:microsoft.com/office/officeart/2005/8/layout/hProcess4"/>
    <dgm:cxn modelId="{2492F152-6D5D-4AE6-BB7C-EF9DCE61D8D5}" type="presParOf" srcId="{F9FA9ADB-AA95-42AC-81BA-6C34B2AB0B5A}" destId="{9E1BCD1D-901E-4F74-A5E4-958C071E09E4}" srcOrd="1" destOrd="0" presId="urn:microsoft.com/office/officeart/2005/8/layout/hProcess4"/>
    <dgm:cxn modelId="{D20E6762-9937-4D00-BA56-8B738A8FAFFB}" type="presParOf" srcId="{F9FA9ADB-AA95-42AC-81BA-6C34B2AB0B5A}" destId="{7A28EA76-98F4-4F9C-9E32-33C3BFEDE6F3}" srcOrd="2" destOrd="0" presId="urn:microsoft.com/office/officeart/2005/8/layout/hProcess4"/>
    <dgm:cxn modelId="{59944AB1-9DCC-4A6A-B24B-E060035CFAA2}" type="presParOf" srcId="{F9FA9ADB-AA95-42AC-81BA-6C34B2AB0B5A}" destId="{1841CDE4-60E9-4F32-ACAF-A67817EDABD8}" srcOrd="3" destOrd="0" presId="urn:microsoft.com/office/officeart/2005/8/layout/hProcess4"/>
    <dgm:cxn modelId="{967981A2-34D3-477D-B8BE-057AB9C8967E}" type="presParOf" srcId="{F9FA9ADB-AA95-42AC-81BA-6C34B2AB0B5A}" destId="{D44D8B4B-08EC-4094-8DCD-CFBE131062FB}" srcOrd="4" destOrd="0" presId="urn:microsoft.com/office/officeart/2005/8/layout/hProcess4"/>
    <dgm:cxn modelId="{3C73BDAC-EA37-4CBC-8804-5145925A2922}" type="presParOf" srcId="{998AADA9-46C9-46B7-83F4-6570C84EAF96}" destId="{0D75A7EA-5FC5-4D4B-AD05-72745999DC62}" srcOrd="1" destOrd="0" presId="urn:microsoft.com/office/officeart/2005/8/layout/hProcess4"/>
    <dgm:cxn modelId="{41D0BF99-38EE-4957-B0EB-1988AABA9165}" type="presParOf" srcId="{998AADA9-46C9-46B7-83F4-6570C84EAF96}" destId="{2FD7798C-4629-4B8C-B5BF-CB90594ACBD5}" srcOrd="2" destOrd="0" presId="urn:microsoft.com/office/officeart/2005/8/layout/hProcess4"/>
    <dgm:cxn modelId="{2ECB5392-71D3-456A-9CFA-307D9B99EC9C}" type="presParOf" srcId="{2FD7798C-4629-4B8C-B5BF-CB90594ACBD5}" destId="{8943F72D-DAAD-4E84-8440-63889F032777}" srcOrd="0" destOrd="0" presId="urn:microsoft.com/office/officeart/2005/8/layout/hProcess4"/>
    <dgm:cxn modelId="{4A13B478-5C8F-42DA-9A24-8E97989E4FA7}" type="presParOf" srcId="{2FD7798C-4629-4B8C-B5BF-CB90594ACBD5}" destId="{9B893BF3-0835-414A-B0C2-7DD57372CE4F}" srcOrd="1" destOrd="0" presId="urn:microsoft.com/office/officeart/2005/8/layout/hProcess4"/>
    <dgm:cxn modelId="{715C5172-E628-484E-81A5-17A746846D44}" type="presParOf" srcId="{2FD7798C-4629-4B8C-B5BF-CB90594ACBD5}" destId="{7BB6C3E3-E13A-4F15-8F49-A0A1BCB91C34}" srcOrd="2" destOrd="0" presId="urn:microsoft.com/office/officeart/2005/8/layout/hProcess4"/>
    <dgm:cxn modelId="{0BBD5A3A-E744-4FEB-885D-16E591A4FBE1}" type="presParOf" srcId="{2FD7798C-4629-4B8C-B5BF-CB90594ACBD5}" destId="{3F07AB6A-C5E5-4068-A31E-81E7F79AA639}" srcOrd="3" destOrd="0" presId="urn:microsoft.com/office/officeart/2005/8/layout/hProcess4"/>
    <dgm:cxn modelId="{891A1B39-CCCD-40E9-9BEB-53F0DB7E01AF}" type="presParOf" srcId="{2FD7798C-4629-4B8C-B5BF-CB90594ACBD5}" destId="{DFCB4E19-1C20-4669-B65D-CDA89AC53DE7}" srcOrd="4" destOrd="0" presId="urn:microsoft.com/office/officeart/2005/8/layout/hProcess4"/>
    <dgm:cxn modelId="{A6AD49E0-E709-4275-9B50-037DE439B2AF}" type="presParOf" srcId="{998AADA9-46C9-46B7-83F4-6570C84EAF96}" destId="{210A1442-4F0D-4695-8F4F-0324ED864EE0}" srcOrd="3" destOrd="0" presId="urn:microsoft.com/office/officeart/2005/8/layout/hProcess4"/>
    <dgm:cxn modelId="{6AAB2D00-5212-4695-B8B1-E12345C84A13}" type="presParOf" srcId="{998AADA9-46C9-46B7-83F4-6570C84EAF96}" destId="{1539EB02-90D7-4621-92D7-319FD524B2B7}" srcOrd="4" destOrd="0" presId="urn:microsoft.com/office/officeart/2005/8/layout/hProcess4"/>
    <dgm:cxn modelId="{DBB8BC02-4EDB-4937-9952-95E3E138DEBA}" type="presParOf" srcId="{1539EB02-90D7-4621-92D7-319FD524B2B7}" destId="{387959BA-C126-48AC-AE3D-6E0F90F15CB0}" srcOrd="0" destOrd="0" presId="urn:microsoft.com/office/officeart/2005/8/layout/hProcess4"/>
    <dgm:cxn modelId="{82976C7B-B1F4-48FC-8C1C-C1F0AA13FD8D}" type="presParOf" srcId="{1539EB02-90D7-4621-92D7-319FD524B2B7}" destId="{9AB94589-08F9-4B1D-BB33-C8DB707B89FC}" srcOrd="1" destOrd="0" presId="urn:microsoft.com/office/officeart/2005/8/layout/hProcess4"/>
    <dgm:cxn modelId="{2646F00E-AD71-4CF2-B6AC-C56F4AB1C3C9}" type="presParOf" srcId="{1539EB02-90D7-4621-92D7-319FD524B2B7}" destId="{52ACE9F6-4EE1-465C-9210-FD6E3CCDC3A2}" srcOrd="2" destOrd="0" presId="urn:microsoft.com/office/officeart/2005/8/layout/hProcess4"/>
    <dgm:cxn modelId="{BD659228-D17B-4ABE-B66B-DC3D93061E09}" type="presParOf" srcId="{1539EB02-90D7-4621-92D7-319FD524B2B7}" destId="{6D0C2235-9F77-4FFC-806F-635FE3C787FF}" srcOrd="3" destOrd="0" presId="urn:microsoft.com/office/officeart/2005/8/layout/hProcess4"/>
    <dgm:cxn modelId="{CF41110C-4E71-4C07-89EA-5F909E573EA2}" type="presParOf" srcId="{1539EB02-90D7-4621-92D7-319FD524B2B7}" destId="{E5D59C80-7E05-4741-A1A8-D986A9A24289}" srcOrd="4" destOrd="0" presId="urn:microsoft.com/office/officeart/2005/8/layout/hProcess4"/>
    <dgm:cxn modelId="{91545D3C-1B3B-44A9-81A4-F06C2D5C702C}" type="presParOf" srcId="{998AADA9-46C9-46B7-83F4-6570C84EAF96}" destId="{DD34B759-3E7F-43A8-8259-7E1A003D0A95}" srcOrd="5" destOrd="0" presId="urn:microsoft.com/office/officeart/2005/8/layout/hProcess4"/>
    <dgm:cxn modelId="{957BA89A-A5CE-4788-BD9F-437B4AA84B64}" type="presParOf" srcId="{998AADA9-46C9-46B7-83F4-6570C84EAF96}" destId="{054F343F-3734-49BD-B6A1-117E6CCA1B85}" srcOrd="6" destOrd="0" presId="urn:microsoft.com/office/officeart/2005/8/layout/hProcess4"/>
    <dgm:cxn modelId="{B99D97BD-DFE8-48DD-86A5-9446D27E8BD6}" type="presParOf" srcId="{054F343F-3734-49BD-B6A1-117E6CCA1B85}" destId="{036AF59F-184B-4E8E-957F-7A2B4A75EDF1}" srcOrd="0" destOrd="0" presId="urn:microsoft.com/office/officeart/2005/8/layout/hProcess4"/>
    <dgm:cxn modelId="{39179C4E-1F47-469F-B887-E5B2A4AA276D}" type="presParOf" srcId="{054F343F-3734-49BD-B6A1-117E6CCA1B85}" destId="{B376D781-A5C9-4A1E-A2F9-9DB56E8011DC}" srcOrd="1" destOrd="0" presId="urn:microsoft.com/office/officeart/2005/8/layout/hProcess4"/>
    <dgm:cxn modelId="{F2F0A12E-D83C-45D2-9AF2-A4CF04140C69}" type="presParOf" srcId="{054F343F-3734-49BD-B6A1-117E6CCA1B85}" destId="{F345ACC2-F9B0-438E-B9A8-641CC2588DEC}" srcOrd="2" destOrd="0" presId="urn:microsoft.com/office/officeart/2005/8/layout/hProcess4"/>
    <dgm:cxn modelId="{6D328CE0-22DA-4253-B545-1EBA8339411A}" type="presParOf" srcId="{054F343F-3734-49BD-B6A1-117E6CCA1B85}" destId="{8F84A42D-E3C4-4FB8-AF70-A83A4AA7B1DD}" srcOrd="3" destOrd="0" presId="urn:microsoft.com/office/officeart/2005/8/layout/hProcess4"/>
    <dgm:cxn modelId="{AB6A8F0A-0D3C-4C13-9B36-01B513F8DD0C}" type="presParOf" srcId="{054F343F-3734-49BD-B6A1-117E6CCA1B85}" destId="{FEFB2CF3-2970-4DF6-8B86-5425008404B6}"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DED53-B4A8-40E0-8F61-607EFE2E2329}" type="doc">
      <dgm:prSet loTypeId="urn:microsoft.com/office/officeart/2005/8/layout/equation1" loCatId="process" qsTypeId="urn:microsoft.com/office/officeart/2005/8/quickstyle/simple4" qsCatId="simple" csTypeId="urn:microsoft.com/office/officeart/2005/8/colors/colorful1#4" csCatId="colorful" phldr="1"/>
      <dgm:spPr/>
    </dgm:pt>
    <dgm:pt modelId="{213E6729-98DF-4BBE-8421-4F9947D4FA9A}">
      <dgm:prSet phldrT="[Text]"/>
      <dgm:spPr/>
      <dgm:t>
        <a:bodyPr/>
        <a:lstStyle/>
        <a:p>
          <a:r>
            <a:rPr lang="en-US" dirty="0" err="1" smtClean="0"/>
            <a:t>Precomputed</a:t>
          </a:r>
          <a:r>
            <a:rPr lang="en-US" dirty="0" smtClean="0"/>
            <a:t> PageRank</a:t>
          </a:r>
          <a:endParaRPr lang="en-US" dirty="0"/>
        </a:p>
      </dgm:t>
    </dgm:pt>
    <dgm:pt modelId="{C02A2056-BB9D-46D0-8C40-672B289F1091}" type="parTrans" cxnId="{29AADF16-0BDA-4105-877F-444312E17F54}">
      <dgm:prSet/>
      <dgm:spPr/>
      <dgm:t>
        <a:bodyPr/>
        <a:lstStyle/>
        <a:p>
          <a:endParaRPr lang="en-US"/>
        </a:p>
      </dgm:t>
    </dgm:pt>
    <dgm:pt modelId="{F9E6C6F3-BE8F-4098-B4C9-C8D78DF6D061}" type="sibTrans" cxnId="{29AADF16-0BDA-4105-877F-444312E17F54}">
      <dgm:prSet/>
      <dgm:spPr/>
      <dgm:t>
        <a:bodyPr/>
        <a:lstStyle/>
        <a:p>
          <a:endParaRPr lang="en-US"/>
        </a:p>
      </dgm:t>
    </dgm:pt>
    <dgm:pt modelId="{64387DE2-5628-45C5-9D3F-756943A3B863}">
      <dgm:prSet phldrT="[Text]"/>
      <dgm:spPr/>
      <dgm:t>
        <a:bodyPr/>
        <a:lstStyle/>
        <a:p>
          <a:r>
            <a:rPr lang="en-US" dirty="0" smtClean="0"/>
            <a:t>Vector Similarity</a:t>
          </a:r>
          <a:endParaRPr lang="en-US" dirty="0"/>
        </a:p>
      </dgm:t>
    </dgm:pt>
    <dgm:pt modelId="{47C2E026-58C7-4D81-A42B-2CCE6D03B1D6}" type="parTrans" cxnId="{03145C31-43EA-46FA-8A78-4FFB0E9D98ED}">
      <dgm:prSet/>
      <dgm:spPr/>
      <dgm:t>
        <a:bodyPr/>
        <a:lstStyle/>
        <a:p>
          <a:endParaRPr lang="en-US"/>
        </a:p>
      </dgm:t>
    </dgm:pt>
    <dgm:pt modelId="{3E238D88-9A63-4533-84A0-03ABAC9C452D}" type="sibTrans" cxnId="{03145C31-43EA-46FA-8A78-4FFB0E9D98ED}">
      <dgm:prSet/>
      <dgm:spPr/>
      <dgm:t>
        <a:bodyPr/>
        <a:lstStyle/>
        <a:p>
          <a:endParaRPr lang="en-US"/>
        </a:p>
      </dgm:t>
    </dgm:pt>
    <dgm:pt modelId="{7AC19196-EFA8-4820-989D-8E664894CA43}">
      <dgm:prSet phldrT="[Text]"/>
      <dgm:spPr/>
      <dgm:t>
        <a:bodyPr/>
        <a:lstStyle/>
        <a:p>
          <a:r>
            <a:rPr lang="en-US" dirty="0" smtClean="0"/>
            <a:t>Final Results</a:t>
          </a:r>
          <a:endParaRPr lang="en-US" dirty="0"/>
        </a:p>
      </dgm:t>
    </dgm:pt>
    <dgm:pt modelId="{ADBA380A-6F96-4B13-8160-5D754D3FBD41}" type="parTrans" cxnId="{23E9E1F8-48DF-4F97-B178-8B4F87AC7F00}">
      <dgm:prSet/>
      <dgm:spPr/>
      <dgm:t>
        <a:bodyPr/>
        <a:lstStyle/>
        <a:p>
          <a:endParaRPr lang="en-US"/>
        </a:p>
      </dgm:t>
    </dgm:pt>
    <dgm:pt modelId="{539E6B13-FAE2-4B0B-98FE-362C0A7F8098}" type="sibTrans" cxnId="{23E9E1F8-48DF-4F97-B178-8B4F87AC7F00}">
      <dgm:prSet/>
      <dgm:spPr/>
      <dgm:t>
        <a:bodyPr/>
        <a:lstStyle/>
        <a:p>
          <a:endParaRPr lang="en-US"/>
        </a:p>
      </dgm:t>
    </dgm:pt>
    <dgm:pt modelId="{501A0990-4E3B-4EA1-B7B6-D468AB0048CE}" type="pres">
      <dgm:prSet presAssocID="{171DED53-B4A8-40E0-8F61-607EFE2E2329}" presName="linearFlow" presStyleCnt="0">
        <dgm:presLayoutVars>
          <dgm:dir/>
          <dgm:resizeHandles val="exact"/>
        </dgm:presLayoutVars>
      </dgm:prSet>
      <dgm:spPr/>
    </dgm:pt>
    <dgm:pt modelId="{04754C9E-ED24-4AE3-8A34-45910E74CE03}" type="pres">
      <dgm:prSet presAssocID="{213E6729-98DF-4BBE-8421-4F9947D4FA9A}" presName="node" presStyleLbl="node1" presStyleIdx="0" presStyleCnt="3" custLinFactX="-48034" custLinFactNeighborX="-100000" custLinFactNeighborY="-1845">
        <dgm:presLayoutVars>
          <dgm:bulletEnabled val="1"/>
        </dgm:presLayoutVars>
      </dgm:prSet>
      <dgm:spPr/>
      <dgm:t>
        <a:bodyPr/>
        <a:lstStyle/>
        <a:p>
          <a:endParaRPr lang="en-US"/>
        </a:p>
      </dgm:t>
    </dgm:pt>
    <dgm:pt modelId="{E4A3C444-3078-4032-A8AB-915113AB4B1E}" type="pres">
      <dgm:prSet presAssocID="{F9E6C6F3-BE8F-4098-B4C9-C8D78DF6D061}" presName="spacerL" presStyleCnt="0"/>
      <dgm:spPr/>
    </dgm:pt>
    <dgm:pt modelId="{B49F0CD7-DE4B-4BE1-B2F6-7A88AA1E2115}" type="pres">
      <dgm:prSet presAssocID="{F9E6C6F3-BE8F-4098-B4C9-C8D78DF6D061}" presName="sibTrans" presStyleLbl="sibTrans2D1" presStyleIdx="0" presStyleCnt="2" custLinFactX="-68277" custLinFactNeighborX="-100000" custLinFactNeighborY="-3002"/>
      <dgm:spPr/>
      <dgm:t>
        <a:bodyPr/>
        <a:lstStyle/>
        <a:p>
          <a:endParaRPr lang="en-US"/>
        </a:p>
      </dgm:t>
    </dgm:pt>
    <dgm:pt modelId="{DBE8D1DA-FB6A-4796-BC2D-72D2B7BE8D49}" type="pres">
      <dgm:prSet presAssocID="{F9E6C6F3-BE8F-4098-B4C9-C8D78DF6D061}" presName="spacerR" presStyleCnt="0"/>
      <dgm:spPr/>
    </dgm:pt>
    <dgm:pt modelId="{DC1D86FF-54E2-42E7-BDE6-95FC2D230C28}" type="pres">
      <dgm:prSet presAssocID="{64387DE2-5628-45C5-9D3F-756943A3B863}" presName="node" presStyleLbl="node1" presStyleIdx="1" presStyleCnt="3" custLinFactX="45236" custLinFactNeighborX="100000" custLinFactNeighborY="-848">
        <dgm:presLayoutVars>
          <dgm:bulletEnabled val="1"/>
        </dgm:presLayoutVars>
      </dgm:prSet>
      <dgm:spPr/>
      <dgm:t>
        <a:bodyPr/>
        <a:lstStyle/>
        <a:p>
          <a:endParaRPr lang="en-US"/>
        </a:p>
      </dgm:t>
    </dgm:pt>
    <dgm:pt modelId="{082FE28A-BE65-4121-969D-616BE16E9DE8}" type="pres">
      <dgm:prSet presAssocID="{3E238D88-9A63-4533-84A0-03ABAC9C452D}" presName="spacerL" presStyleCnt="0"/>
      <dgm:spPr/>
    </dgm:pt>
    <dgm:pt modelId="{2C8EDD04-65E6-481F-9AD9-C69EC894D18E}" type="pres">
      <dgm:prSet presAssocID="{3E238D88-9A63-4533-84A0-03ABAC9C452D}" presName="sibTrans" presStyleLbl="sibTrans2D1" presStyleIdx="1" presStyleCnt="2" custLinFactX="57483" custLinFactNeighborX="100000" custLinFactNeighborY="-1463"/>
      <dgm:spPr/>
      <dgm:t>
        <a:bodyPr/>
        <a:lstStyle/>
        <a:p>
          <a:endParaRPr lang="en-US"/>
        </a:p>
      </dgm:t>
    </dgm:pt>
    <dgm:pt modelId="{913F76C9-DA1D-4C17-9803-30A58F7D0784}" type="pres">
      <dgm:prSet presAssocID="{3E238D88-9A63-4533-84A0-03ABAC9C452D}" presName="spacerR" presStyleCnt="0"/>
      <dgm:spPr/>
    </dgm:pt>
    <dgm:pt modelId="{6E8ED6F0-3D72-4C12-94E7-22C97D4F0A12}" type="pres">
      <dgm:prSet presAssocID="{7AC19196-EFA8-4820-989D-8E664894CA43}" presName="node" presStyleLbl="node1" presStyleIdx="2" presStyleCnt="3" custLinFactX="25173" custLinFactNeighborX="100000" custLinFactNeighborY="-1741">
        <dgm:presLayoutVars>
          <dgm:bulletEnabled val="1"/>
        </dgm:presLayoutVars>
      </dgm:prSet>
      <dgm:spPr/>
      <dgm:t>
        <a:bodyPr/>
        <a:lstStyle/>
        <a:p>
          <a:endParaRPr lang="en-US"/>
        </a:p>
      </dgm:t>
    </dgm:pt>
  </dgm:ptLst>
  <dgm:cxnLst>
    <dgm:cxn modelId="{E6611210-06F3-457E-BBA7-41786C67EE2A}" type="presOf" srcId="{F9E6C6F3-BE8F-4098-B4C9-C8D78DF6D061}" destId="{B49F0CD7-DE4B-4BE1-B2F6-7A88AA1E2115}" srcOrd="0" destOrd="0" presId="urn:microsoft.com/office/officeart/2005/8/layout/equation1"/>
    <dgm:cxn modelId="{74BCF958-1DC0-4DB7-91FE-12F13C9CCA16}" type="presOf" srcId="{213E6729-98DF-4BBE-8421-4F9947D4FA9A}" destId="{04754C9E-ED24-4AE3-8A34-45910E74CE03}" srcOrd="0" destOrd="0" presId="urn:microsoft.com/office/officeart/2005/8/layout/equation1"/>
    <dgm:cxn modelId="{4C4F12B0-A4EF-4670-9CB8-969C26EA3F1E}" type="presOf" srcId="{3E238D88-9A63-4533-84A0-03ABAC9C452D}" destId="{2C8EDD04-65E6-481F-9AD9-C69EC894D18E}" srcOrd="0" destOrd="0" presId="urn:microsoft.com/office/officeart/2005/8/layout/equation1"/>
    <dgm:cxn modelId="{BE2BA10B-5679-48FA-8AE5-60368867EC60}" type="presOf" srcId="{171DED53-B4A8-40E0-8F61-607EFE2E2329}" destId="{501A0990-4E3B-4EA1-B7B6-D468AB0048CE}" srcOrd="0" destOrd="0" presId="urn:microsoft.com/office/officeart/2005/8/layout/equation1"/>
    <dgm:cxn modelId="{23E9E1F8-48DF-4F97-B178-8B4F87AC7F00}" srcId="{171DED53-B4A8-40E0-8F61-607EFE2E2329}" destId="{7AC19196-EFA8-4820-989D-8E664894CA43}" srcOrd="2" destOrd="0" parTransId="{ADBA380A-6F96-4B13-8160-5D754D3FBD41}" sibTransId="{539E6B13-FAE2-4B0B-98FE-362C0A7F8098}"/>
    <dgm:cxn modelId="{2B2CA61A-72C1-4DBE-A878-A9E355918CFC}" type="presOf" srcId="{7AC19196-EFA8-4820-989D-8E664894CA43}" destId="{6E8ED6F0-3D72-4C12-94E7-22C97D4F0A12}" srcOrd="0" destOrd="0" presId="urn:microsoft.com/office/officeart/2005/8/layout/equation1"/>
    <dgm:cxn modelId="{03145C31-43EA-46FA-8A78-4FFB0E9D98ED}" srcId="{171DED53-B4A8-40E0-8F61-607EFE2E2329}" destId="{64387DE2-5628-45C5-9D3F-756943A3B863}" srcOrd="1" destOrd="0" parTransId="{47C2E026-58C7-4D81-A42B-2CCE6D03B1D6}" sibTransId="{3E238D88-9A63-4533-84A0-03ABAC9C452D}"/>
    <dgm:cxn modelId="{4D05E6EA-A316-4A76-8484-C8B77D6A3982}" type="presOf" srcId="{64387DE2-5628-45C5-9D3F-756943A3B863}" destId="{DC1D86FF-54E2-42E7-BDE6-95FC2D230C28}" srcOrd="0" destOrd="0" presId="urn:microsoft.com/office/officeart/2005/8/layout/equation1"/>
    <dgm:cxn modelId="{29AADF16-0BDA-4105-877F-444312E17F54}" srcId="{171DED53-B4A8-40E0-8F61-607EFE2E2329}" destId="{213E6729-98DF-4BBE-8421-4F9947D4FA9A}" srcOrd="0" destOrd="0" parTransId="{C02A2056-BB9D-46D0-8C40-672B289F1091}" sibTransId="{F9E6C6F3-BE8F-4098-B4C9-C8D78DF6D061}"/>
    <dgm:cxn modelId="{CD884581-9FD1-471D-A3D6-2C18D3E3C09D}" type="presParOf" srcId="{501A0990-4E3B-4EA1-B7B6-D468AB0048CE}" destId="{04754C9E-ED24-4AE3-8A34-45910E74CE03}" srcOrd="0" destOrd="0" presId="urn:microsoft.com/office/officeart/2005/8/layout/equation1"/>
    <dgm:cxn modelId="{E5B77E78-8709-4D1D-B6DC-DA02E984BBBA}" type="presParOf" srcId="{501A0990-4E3B-4EA1-B7B6-D468AB0048CE}" destId="{E4A3C444-3078-4032-A8AB-915113AB4B1E}" srcOrd="1" destOrd="0" presId="urn:microsoft.com/office/officeart/2005/8/layout/equation1"/>
    <dgm:cxn modelId="{BE04F3BE-1685-461B-9418-853E240B0982}" type="presParOf" srcId="{501A0990-4E3B-4EA1-B7B6-D468AB0048CE}" destId="{B49F0CD7-DE4B-4BE1-B2F6-7A88AA1E2115}" srcOrd="2" destOrd="0" presId="urn:microsoft.com/office/officeart/2005/8/layout/equation1"/>
    <dgm:cxn modelId="{AB545CB8-19DD-4964-8C83-17C6EFE8FF19}" type="presParOf" srcId="{501A0990-4E3B-4EA1-B7B6-D468AB0048CE}" destId="{DBE8D1DA-FB6A-4796-BC2D-72D2B7BE8D49}" srcOrd="3" destOrd="0" presId="urn:microsoft.com/office/officeart/2005/8/layout/equation1"/>
    <dgm:cxn modelId="{C236DBCD-F455-4982-B72F-512967593F99}" type="presParOf" srcId="{501A0990-4E3B-4EA1-B7B6-D468AB0048CE}" destId="{DC1D86FF-54E2-42E7-BDE6-95FC2D230C28}" srcOrd="4" destOrd="0" presId="urn:microsoft.com/office/officeart/2005/8/layout/equation1"/>
    <dgm:cxn modelId="{E1154680-C616-417D-9C3D-C27A035E50B2}" type="presParOf" srcId="{501A0990-4E3B-4EA1-B7B6-D468AB0048CE}" destId="{082FE28A-BE65-4121-969D-616BE16E9DE8}" srcOrd="5" destOrd="0" presId="urn:microsoft.com/office/officeart/2005/8/layout/equation1"/>
    <dgm:cxn modelId="{2B07BBA6-0D47-4763-9BF3-74ECA652B5AD}" type="presParOf" srcId="{501A0990-4E3B-4EA1-B7B6-D468AB0048CE}" destId="{2C8EDD04-65E6-481F-9AD9-C69EC894D18E}" srcOrd="6" destOrd="0" presId="urn:microsoft.com/office/officeart/2005/8/layout/equation1"/>
    <dgm:cxn modelId="{2B31DC65-32EA-4C5D-98DB-DD8172CED46F}" type="presParOf" srcId="{501A0990-4E3B-4EA1-B7B6-D468AB0048CE}" destId="{913F76C9-DA1D-4C17-9803-30A58F7D0784}" srcOrd="7" destOrd="0" presId="urn:microsoft.com/office/officeart/2005/8/layout/equation1"/>
    <dgm:cxn modelId="{2E12151B-8330-4ED5-BC31-5FBDDBA54EBA}" type="presParOf" srcId="{501A0990-4E3B-4EA1-B7B6-D468AB0048CE}" destId="{6E8ED6F0-3D72-4C12-94E7-22C97D4F0A12}"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1BCD1D-901E-4F74-A5E4-958C071E09E4}">
      <dsp:nvSpPr>
        <dsp:cNvPr id="0" name=""/>
        <dsp:cNvSpPr/>
      </dsp:nvSpPr>
      <dsp:spPr>
        <a:xfrm>
          <a:off x="990"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use your phase 1 code</a:t>
          </a:r>
          <a:endParaRPr lang="en-US" sz="1600" kern="1200" dirty="0"/>
        </a:p>
        <a:p>
          <a:pPr marL="171450" lvl="1" indent="-171450" algn="l" defTabSz="711200">
            <a:lnSpc>
              <a:spcPct val="90000"/>
            </a:lnSpc>
            <a:spcBef>
              <a:spcPct val="0"/>
            </a:spcBef>
            <a:spcAft>
              <a:spcPct val="15000"/>
            </a:spcAft>
            <a:buChar char="••"/>
          </a:pPr>
          <a:r>
            <a:rPr lang="en-US" sz="1600" kern="1200" dirty="0" smtClean="0"/>
            <a:t>TF-IDF</a:t>
          </a:r>
          <a:endParaRPr lang="en-US" sz="1600" kern="1200" dirty="0"/>
        </a:p>
      </dsp:txBody>
      <dsp:txXfrm>
        <a:off x="990" y="1571026"/>
        <a:ext cx="1677892" cy="1087358"/>
      </dsp:txXfrm>
    </dsp:sp>
    <dsp:sp modelId="{0D75A7EA-5FC5-4D4B-AD05-72745999DC62}">
      <dsp:nvSpPr>
        <dsp:cNvPr id="0" name=""/>
        <dsp:cNvSpPr/>
      </dsp:nvSpPr>
      <dsp:spPr>
        <a:xfrm>
          <a:off x="950326" y="1923632"/>
          <a:ext cx="1816423" cy="1816423"/>
        </a:xfrm>
        <a:prstGeom prst="leftCircularArrow">
          <a:avLst>
            <a:gd name="adj1" fmla="val 2969"/>
            <a:gd name="adj2" fmla="val 363730"/>
            <a:gd name="adj3" fmla="val 2139241"/>
            <a:gd name="adj4" fmla="val 9024489"/>
            <a:gd name="adj5" fmla="val 346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41CDE4-60E9-4F32-ACAF-A67817EDABD8}">
      <dsp:nvSpPr>
        <dsp:cNvPr id="0" name=""/>
        <dsp:cNvSpPr/>
      </dsp:nvSpPr>
      <dsp:spPr>
        <a:xfrm>
          <a:off x="373855" y="2658384"/>
          <a:ext cx="1491460" cy="5931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t>Lucene</a:t>
          </a:r>
          <a:r>
            <a:rPr lang="en-US" sz="2000" kern="1200" dirty="0" smtClean="0"/>
            <a:t> Index</a:t>
          </a:r>
          <a:endParaRPr lang="en-US" sz="2000" kern="1200" dirty="0"/>
        </a:p>
      </dsp:txBody>
      <dsp:txXfrm>
        <a:off x="373855" y="2658384"/>
        <a:ext cx="1491460" cy="593104"/>
      </dsp:txXfrm>
    </dsp:sp>
    <dsp:sp modelId="{9B893BF3-0835-414A-B0C2-7DD57372CE4F}">
      <dsp:nvSpPr>
        <dsp:cNvPr id="0" name=""/>
        <dsp:cNvSpPr/>
      </dsp:nvSpPr>
      <dsp:spPr>
        <a:xfrm>
          <a:off x="2122088"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use </a:t>
          </a:r>
          <a:r>
            <a:rPr lang="en-US" sz="1600" kern="1200" dirty="0" err="1" smtClean="0"/>
            <a:t>LinkAnalysis</a:t>
          </a:r>
          <a:r>
            <a:rPr lang="en-US" sz="1600" kern="1200" dirty="0" smtClean="0"/>
            <a:t> to grow</a:t>
          </a:r>
          <a:endParaRPr lang="en-US" sz="1600" kern="1200" dirty="0"/>
        </a:p>
        <a:p>
          <a:pPr marL="171450" lvl="1" indent="-171450" algn="l" defTabSz="711200">
            <a:lnSpc>
              <a:spcPct val="90000"/>
            </a:lnSpc>
            <a:spcBef>
              <a:spcPct val="0"/>
            </a:spcBef>
            <a:spcAft>
              <a:spcPct val="15000"/>
            </a:spcAft>
            <a:buChar char="••"/>
          </a:pPr>
          <a:r>
            <a:rPr lang="en-US" sz="1600" kern="1200" dirty="0" smtClean="0"/>
            <a:t>links, citations</a:t>
          </a:r>
          <a:endParaRPr lang="en-US" sz="1600" kern="1200" dirty="0"/>
        </a:p>
      </dsp:txBody>
      <dsp:txXfrm>
        <a:off x="2122088" y="1867578"/>
        <a:ext cx="1677892" cy="1087358"/>
      </dsp:txXfrm>
    </dsp:sp>
    <dsp:sp modelId="{210A1442-4F0D-4695-8F4F-0324ED864EE0}">
      <dsp:nvSpPr>
        <dsp:cNvPr id="0" name=""/>
        <dsp:cNvSpPr/>
      </dsp:nvSpPr>
      <dsp:spPr>
        <a:xfrm>
          <a:off x="3057442" y="731644"/>
          <a:ext cx="2030821" cy="2030821"/>
        </a:xfrm>
        <a:prstGeom prst="circularArrow">
          <a:avLst>
            <a:gd name="adj1" fmla="val 2655"/>
            <a:gd name="adj2" fmla="val 322955"/>
            <a:gd name="adj3" fmla="val 19501534"/>
            <a:gd name="adj4" fmla="val 12575511"/>
            <a:gd name="adj5" fmla="val 309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07AB6A-C5E5-4068-A31E-81E7F79AA639}">
      <dsp:nvSpPr>
        <dsp:cNvPr id="0" name=""/>
        <dsp:cNvSpPr/>
      </dsp:nvSpPr>
      <dsp:spPr>
        <a:xfrm>
          <a:off x="2494953" y="1274474"/>
          <a:ext cx="1491460" cy="5931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Root Set</a:t>
          </a:r>
          <a:endParaRPr lang="en-US" sz="2000" kern="1200" dirty="0"/>
        </a:p>
      </dsp:txBody>
      <dsp:txXfrm>
        <a:off x="2494953" y="1274474"/>
        <a:ext cx="1491460" cy="593104"/>
      </dsp:txXfrm>
    </dsp:sp>
    <dsp:sp modelId="{9AB94589-08F9-4B1D-BB33-C8DB707B89FC}">
      <dsp:nvSpPr>
        <dsp:cNvPr id="0" name=""/>
        <dsp:cNvSpPr/>
      </dsp:nvSpPr>
      <dsp:spPr>
        <a:xfrm>
          <a:off x="4243186"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perform </a:t>
          </a:r>
          <a:r>
            <a:rPr lang="en-US" sz="1600" kern="1200" dirty="0" err="1" smtClean="0"/>
            <a:t>Auth</a:t>
          </a:r>
          <a:r>
            <a:rPr lang="en-US" sz="1600" kern="1200" dirty="0" smtClean="0"/>
            <a:t>/Hub computation</a:t>
          </a:r>
          <a:endParaRPr lang="en-US" sz="1600" kern="1200" dirty="0"/>
        </a:p>
        <a:p>
          <a:pPr marL="171450" lvl="1" indent="-171450" algn="l" defTabSz="711200">
            <a:lnSpc>
              <a:spcPct val="90000"/>
            </a:lnSpc>
            <a:spcBef>
              <a:spcPct val="0"/>
            </a:spcBef>
            <a:spcAft>
              <a:spcPct val="15000"/>
            </a:spcAft>
            <a:buChar char="••"/>
          </a:pPr>
          <a:r>
            <a:rPr lang="en-US" sz="1600" kern="1200" dirty="0" smtClean="0"/>
            <a:t>rank</a:t>
          </a:r>
          <a:endParaRPr lang="en-US" sz="1600" kern="1200" dirty="0"/>
        </a:p>
      </dsp:txBody>
      <dsp:txXfrm>
        <a:off x="4243186" y="1571026"/>
        <a:ext cx="1677892" cy="1087358"/>
      </dsp:txXfrm>
    </dsp:sp>
    <dsp:sp modelId="{DD34B759-3E7F-43A8-8259-7E1A003D0A95}">
      <dsp:nvSpPr>
        <dsp:cNvPr id="0" name=""/>
        <dsp:cNvSpPr/>
      </dsp:nvSpPr>
      <dsp:spPr>
        <a:xfrm>
          <a:off x="5192522" y="1923632"/>
          <a:ext cx="1816423" cy="1816423"/>
        </a:xfrm>
        <a:prstGeom prst="leftCircularArrow">
          <a:avLst>
            <a:gd name="adj1" fmla="val 2969"/>
            <a:gd name="adj2" fmla="val 363730"/>
            <a:gd name="adj3" fmla="val 2139241"/>
            <a:gd name="adj4" fmla="val 9024489"/>
            <a:gd name="adj5" fmla="val 346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0C2235-9F77-4FFC-806F-635FE3C787FF}">
      <dsp:nvSpPr>
        <dsp:cNvPr id="0" name=""/>
        <dsp:cNvSpPr/>
      </dsp:nvSpPr>
      <dsp:spPr>
        <a:xfrm>
          <a:off x="4616051" y="2658384"/>
          <a:ext cx="1491460" cy="5931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Base Set</a:t>
          </a:r>
          <a:endParaRPr lang="en-US" sz="2000" kern="1200" dirty="0"/>
        </a:p>
      </dsp:txBody>
      <dsp:txXfrm>
        <a:off x="4616051" y="2658384"/>
        <a:ext cx="1491460" cy="593104"/>
      </dsp:txXfrm>
    </dsp:sp>
    <dsp:sp modelId="{B376D781-A5C9-4A1E-A2F9-9DB56E8011DC}">
      <dsp:nvSpPr>
        <dsp:cNvPr id="0" name=""/>
        <dsp:cNvSpPr/>
      </dsp:nvSpPr>
      <dsp:spPr>
        <a:xfrm>
          <a:off x="6364284" y="1571026"/>
          <a:ext cx="1677892" cy="138391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4A42D-E3C4-4FB8-AF70-A83A4AA7B1DD}">
      <dsp:nvSpPr>
        <dsp:cNvPr id="0" name=""/>
        <dsp:cNvSpPr/>
      </dsp:nvSpPr>
      <dsp:spPr>
        <a:xfrm>
          <a:off x="6737149" y="1274474"/>
          <a:ext cx="1491460" cy="5931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Final Results</a:t>
          </a:r>
          <a:endParaRPr lang="en-US" sz="2000" kern="1200" dirty="0"/>
        </a:p>
      </dsp:txBody>
      <dsp:txXfrm>
        <a:off x="6737149" y="1274474"/>
        <a:ext cx="1491460" cy="5931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754C9E-ED24-4AE3-8A34-45910E74CE03}">
      <dsp:nvSpPr>
        <dsp:cNvPr id="0" name=""/>
        <dsp:cNvSpPr/>
      </dsp:nvSpPr>
      <dsp:spPr>
        <a:xfrm>
          <a:off x="0" y="0"/>
          <a:ext cx="1446354" cy="144635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err="1" smtClean="0"/>
            <a:t>Precomputed</a:t>
          </a:r>
          <a:r>
            <a:rPr lang="en-US" sz="1400" kern="1200" dirty="0" smtClean="0"/>
            <a:t> PageRank</a:t>
          </a:r>
          <a:endParaRPr lang="en-US" sz="1400" kern="1200" dirty="0"/>
        </a:p>
      </dsp:txBody>
      <dsp:txXfrm>
        <a:off x="0" y="0"/>
        <a:ext cx="1446354" cy="1446354"/>
      </dsp:txXfrm>
    </dsp:sp>
    <dsp:sp modelId="{B49F0CD7-DE4B-4BE1-B2F6-7A88AA1E2115}">
      <dsp:nvSpPr>
        <dsp:cNvPr id="0" name=""/>
        <dsp:cNvSpPr/>
      </dsp:nvSpPr>
      <dsp:spPr>
        <a:xfrm>
          <a:off x="1432766" y="279273"/>
          <a:ext cx="838885" cy="838885"/>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432766" y="279273"/>
        <a:ext cx="838885" cy="838885"/>
      </dsp:txXfrm>
    </dsp:sp>
    <dsp:sp modelId="{DC1D86FF-54E2-42E7-BDE6-95FC2D230C28}">
      <dsp:nvSpPr>
        <dsp:cNvPr id="0" name=""/>
        <dsp:cNvSpPr/>
      </dsp:nvSpPr>
      <dsp:spPr>
        <a:xfrm>
          <a:off x="3851023" y="0"/>
          <a:ext cx="1446354" cy="144635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Vector Similarity</a:t>
          </a:r>
          <a:endParaRPr lang="en-US" sz="1400" kern="1200" dirty="0"/>
        </a:p>
      </dsp:txBody>
      <dsp:txXfrm>
        <a:off x="3851023" y="0"/>
        <a:ext cx="1446354" cy="1446354"/>
      </dsp:txXfrm>
    </dsp:sp>
    <dsp:sp modelId="{2C8EDD04-65E6-481F-9AD9-C69EC894D18E}">
      <dsp:nvSpPr>
        <dsp:cNvPr id="0" name=""/>
        <dsp:cNvSpPr/>
      </dsp:nvSpPr>
      <dsp:spPr>
        <a:xfrm>
          <a:off x="5242765" y="292184"/>
          <a:ext cx="838885" cy="838885"/>
        </a:xfrm>
        <a:prstGeom prst="mathEqual">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242765" y="292184"/>
        <a:ext cx="838885" cy="838885"/>
      </dsp:txXfrm>
    </dsp:sp>
    <dsp:sp modelId="{6E8ED6F0-3D72-4C12-94E7-22C97D4F0A12}">
      <dsp:nvSpPr>
        <dsp:cNvPr id="0" name=""/>
        <dsp:cNvSpPr/>
      </dsp:nvSpPr>
      <dsp:spPr>
        <a:xfrm>
          <a:off x="6080969" y="0"/>
          <a:ext cx="1446354" cy="144635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Final Results</a:t>
          </a:r>
          <a:endParaRPr lang="en-US" sz="1400" kern="1200" dirty="0"/>
        </a:p>
      </dsp:txBody>
      <dsp:txXfrm>
        <a:off x="6080969" y="0"/>
        <a:ext cx="1446354" cy="14463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674" name="Rectangle 2"/>
          <p:cNvSpPr>
            <a:spLocks noGrp="1" noChangeArrowheads="1"/>
          </p:cNvSpPr>
          <p:nvPr>
            <p:ph type="hdr" sz="quarter"/>
          </p:nvPr>
        </p:nvSpPr>
        <p:spPr bwMode="auto">
          <a:xfrm>
            <a:off x="0" y="0"/>
            <a:ext cx="3038649"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n-US"/>
          </a:p>
        </p:txBody>
      </p:sp>
      <p:sp>
        <p:nvSpPr>
          <p:cNvPr id="540675" name="Rectangle 3"/>
          <p:cNvSpPr>
            <a:spLocks noGrp="1" noChangeArrowheads="1"/>
          </p:cNvSpPr>
          <p:nvPr>
            <p:ph type="dt" sz="quarter" idx="1"/>
          </p:nvPr>
        </p:nvSpPr>
        <p:spPr bwMode="auto">
          <a:xfrm>
            <a:off x="3973369" y="0"/>
            <a:ext cx="3037031"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n-US"/>
          </a:p>
        </p:txBody>
      </p:sp>
      <p:sp>
        <p:nvSpPr>
          <p:cNvPr id="540676" name="Rectangle 4"/>
          <p:cNvSpPr>
            <a:spLocks noGrp="1" noChangeArrowheads="1"/>
          </p:cNvSpPr>
          <p:nvPr>
            <p:ph type="ftr" sz="quarter" idx="2"/>
          </p:nvPr>
        </p:nvSpPr>
        <p:spPr bwMode="auto">
          <a:xfrm>
            <a:off x="0" y="8773957"/>
            <a:ext cx="3038649" cy="462119"/>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n-US"/>
          </a:p>
        </p:txBody>
      </p:sp>
      <p:sp>
        <p:nvSpPr>
          <p:cNvPr id="540677" name="Rectangle 5"/>
          <p:cNvSpPr>
            <a:spLocks noGrp="1" noChangeArrowheads="1"/>
          </p:cNvSpPr>
          <p:nvPr>
            <p:ph type="sldNum" sz="quarter" idx="3"/>
          </p:nvPr>
        </p:nvSpPr>
        <p:spPr bwMode="auto">
          <a:xfrm>
            <a:off x="3973369" y="8773957"/>
            <a:ext cx="3037031" cy="462119"/>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873A14E5-171F-4F25-AF74-59ECFF6C494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0994" name="Rectangle 2"/>
          <p:cNvSpPr>
            <a:spLocks noGrp="1" noChangeArrowheads="1"/>
          </p:cNvSpPr>
          <p:nvPr>
            <p:ph type="hdr" sz="quarter"/>
          </p:nvPr>
        </p:nvSpPr>
        <p:spPr bwMode="auto">
          <a:xfrm>
            <a:off x="0" y="0"/>
            <a:ext cx="3038649"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n-US"/>
          </a:p>
        </p:txBody>
      </p:sp>
      <p:sp>
        <p:nvSpPr>
          <p:cNvPr id="340995" name="Rectangle 3"/>
          <p:cNvSpPr>
            <a:spLocks noGrp="1" noChangeArrowheads="1"/>
          </p:cNvSpPr>
          <p:nvPr>
            <p:ph type="dt" idx="1"/>
          </p:nvPr>
        </p:nvSpPr>
        <p:spPr bwMode="auto">
          <a:xfrm>
            <a:off x="3973369" y="0"/>
            <a:ext cx="3037031"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n-US"/>
          </a:p>
        </p:txBody>
      </p:sp>
      <p:sp>
        <p:nvSpPr>
          <p:cNvPr id="340996"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ffectLst/>
        </p:spPr>
      </p:sp>
      <p:sp>
        <p:nvSpPr>
          <p:cNvPr id="340997" name="Rectangle 5"/>
          <p:cNvSpPr>
            <a:spLocks noGrp="1" noChangeArrowheads="1"/>
          </p:cNvSpPr>
          <p:nvPr>
            <p:ph type="body" sz="quarter" idx="3"/>
          </p:nvPr>
        </p:nvSpPr>
        <p:spPr bwMode="auto">
          <a:xfrm>
            <a:off x="934721" y="4387767"/>
            <a:ext cx="5140960" cy="4155919"/>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0998" name="Rectangle 6"/>
          <p:cNvSpPr>
            <a:spLocks noGrp="1" noChangeArrowheads="1"/>
          </p:cNvSpPr>
          <p:nvPr>
            <p:ph type="ftr" sz="quarter" idx="4"/>
          </p:nvPr>
        </p:nvSpPr>
        <p:spPr bwMode="auto">
          <a:xfrm>
            <a:off x="0" y="8773957"/>
            <a:ext cx="3038649" cy="462119"/>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n-US"/>
          </a:p>
        </p:txBody>
      </p:sp>
      <p:sp>
        <p:nvSpPr>
          <p:cNvPr id="340999" name="Rectangle 7"/>
          <p:cNvSpPr>
            <a:spLocks noGrp="1" noChangeArrowheads="1"/>
          </p:cNvSpPr>
          <p:nvPr>
            <p:ph type="sldNum" sz="quarter" idx="5"/>
          </p:nvPr>
        </p:nvSpPr>
        <p:spPr bwMode="auto">
          <a:xfrm>
            <a:off x="3973369" y="8773957"/>
            <a:ext cx="3037031" cy="462119"/>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DC72BF3A-2103-4E73-AC4E-145C3C9473E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BF99E-D95E-4D9B-8901-E8D5D082D4CB}" type="slidenum">
              <a:rPr lang="en-US"/>
              <a:pPr/>
              <a:t>1</a:t>
            </a:fld>
            <a:endParaRPr lang="en-US"/>
          </a:p>
        </p:txBody>
      </p:sp>
      <p:sp>
        <p:nvSpPr>
          <p:cNvPr id="1092610" name="Rectangle 2"/>
          <p:cNvSpPr>
            <a:spLocks noGrp="1" noRot="1" noChangeAspect="1" noChangeArrowheads="1" noTextEdit="1"/>
          </p:cNvSpPr>
          <p:nvPr>
            <p:ph type="sldImg"/>
          </p:nvPr>
        </p:nvSpPr>
        <p:spPr>
          <a:ln/>
        </p:spPr>
      </p:sp>
      <p:sp>
        <p:nvSpPr>
          <p:cNvPr id="109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3FD76-47CD-45A9-AF73-04518FC9CFC0}" type="slidenum">
              <a:rPr lang="en-US"/>
              <a:pPr/>
              <a:t>11</a:t>
            </a:fld>
            <a:endParaRPr lang="en-US"/>
          </a:p>
        </p:txBody>
      </p:sp>
      <p:sp>
        <p:nvSpPr>
          <p:cNvPr id="968706" name="Rectangle 2"/>
          <p:cNvSpPr>
            <a:spLocks noGrp="1" noRot="1" noChangeAspect="1" noChangeArrowheads="1" noTextEdit="1"/>
          </p:cNvSpPr>
          <p:nvPr>
            <p:ph type="sldImg"/>
          </p:nvPr>
        </p:nvSpPr>
        <p:spPr>
          <a:ln/>
        </p:spPr>
      </p:sp>
      <p:sp>
        <p:nvSpPr>
          <p:cNvPr id="96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6681A-119F-463D-BAEB-8ECCB02F64EE}" type="slidenum">
              <a:rPr lang="en-US"/>
              <a:pPr/>
              <a:t>13</a:t>
            </a:fld>
            <a:endParaRPr lang="en-US"/>
          </a:p>
        </p:txBody>
      </p:sp>
      <p:sp>
        <p:nvSpPr>
          <p:cNvPr id="970754" name="Rectangle 2"/>
          <p:cNvSpPr>
            <a:spLocks noGrp="1" noRot="1" noChangeAspect="1" noChangeArrowheads="1" noTextEdit="1"/>
          </p:cNvSpPr>
          <p:nvPr>
            <p:ph type="sldImg"/>
          </p:nvPr>
        </p:nvSpPr>
        <p:spPr>
          <a:ln/>
        </p:spPr>
      </p:sp>
      <p:sp>
        <p:nvSpPr>
          <p:cNvPr id="97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BA4E8-2910-4ECF-8343-A3846D33300C}" type="slidenum">
              <a:rPr lang="en-US"/>
              <a:pPr/>
              <a:t>14</a:t>
            </a:fld>
            <a:endParaRPr lang="en-US"/>
          </a:p>
        </p:txBody>
      </p:sp>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72CCA-6833-4EAB-9A91-9DAD8A77EA0A}" type="slidenum">
              <a:rPr lang="en-US"/>
              <a:pPr/>
              <a:t>15</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B3C79-2E50-42A1-A978-D1C35250B350}" type="slidenum">
              <a:rPr lang="en-US"/>
              <a:pPr/>
              <a:t>16</a:t>
            </a:fld>
            <a:endParaRPr lang="en-US"/>
          </a:p>
        </p:txBody>
      </p:sp>
      <p:sp>
        <p:nvSpPr>
          <p:cNvPr id="1132546" name="Rectangle 2"/>
          <p:cNvSpPr>
            <a:spLocks noGrp="1" noRot="1" noChangeAspect="1" noChangeArrowheads="1" noTextEdit="1"/>
          </p:cNvSpPr>
          <p:nvPr>
            <p:ph type="sldImg"/>
          </p:nvPr>
        </p:nvSpPr>
        <p:spPr>
          <a:ln/>
        </p:spPr>
      </p:sp>
      <p:sp>
        <p:nvSpPr>
          <p:cNvPr id="113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80E18-5A8F-44DB-AFED-DAD3160D7C01}" type="slidenum">
              <a:rPr lang="en-US"/>
              <a:pPr/>
              <a:t>17</a:t>
            </a:fld>
            <a:endParaRPr lang="en-US"/>
          </a:p>
        </p:txBody>
      </p:sp>
      <p:sp>
        <p:nvSpPr>
          <p:cNvPr id="1272834" name="Rectangle 2"/>
          <p:cNvSpPr>
            <a:spLocks noGrp="1" noRot="1" noChangeAspect="1" noChangeArrowheads="1" noTextEdit="1"/>
          </p:cNvSpPr>
          <p:nvPr>
            <p:ph type="sldImg"/>
          </p:nvPr>
        </p:nvSpPr>
        <p:spPr>
          <a:ln/>
        </p:spPr>
      </p:sp>
      <p:sp>
        <p:nvSpPr>
          <p:cNvPr id="127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9D98E-D186-4BA2-9508-DB12CFF1F640}" type="slidenum">
              <a:rPr lang="en-US"/>
              <a:pPr/>
              <a:t>19</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guess the international</a:t>
            </a:r>
            <a:r>
              <a:rPr lang="en-US" baseline="0" dirty="0" smtClean="0"/>
              <a:t> students are having trouble keeping up with my native </a:t>
            </a:r>
            <a:r>
              <a:rPr lang="en-US" baseline="0" dirty="0" err="1" smtClean="0"/>
              <a:t>arizona</a:t>
            </a:r>
            <a:r>
              <a:rPr lang="en-US" baseline="0" dirty="0" smtClean="0"/>
              <a:t> accent..</a:t>
            </a:r>
          </a:p>
          <a:p>
            <a:endParaRPr lang="en-US" baseline="0" dirty="0" smtClean="0"/>
          </a:p>
          <a:p>
            <a:r>
              <a:rPr lang="en-US" baseline="0" dirty="0" smtClean="0"/>
              <a:t>While  I can use a more accessible accent, I am unfortunately duty bound to use AZ accent—as this NYT article </a:t>
            </a:r>
            <a:r>
              <a:rPr lang="en-US" baseline="0" dirty="0" err="1" smtClean="0"/>
              <a:t>says,my</a:t>
            </a:r>
            <a:r>
              <a:rPr lang="en-US" baseline="0" dirty="0" smtClean="0"/>
              <a:t> career might be hindered otherwise..</a:t>
            </a:r>
            <a:endParaRPr lang="en-US" dirty="0" smtClean="0"/>
          </a:p>
          <a:p>
            <a:endParaRPr lang="en-US" dirty="0" smtClean="0"/>
          </a:p>
          <a:p>
            <a:r>
              <a:rPr lang="en-US" dirty="0" smtClean="0"/>
              <a:t>am thinking it is one of these Indian students who are unable to follow my perfected Arizonan</a:t>
            </a:r>
            <a:r>
              <a:rPr lang="en-US" baseline="0" dirty="0" smtClean="0"/>
              <a:t> accent. </a:t>
            </a:r>
          </a:p>
          <a:p>
            <a:r>
              <a:rPr lang="en-US" baseline="0" dirty="0" smtClean="0"/>
              <a:t>I heard about this whole backlash thing about teacher accent, but I didn’t realize it is getting close..</a:t>
            </a:r>
          </a:p>
          <a:p>
            <a:r>
              <a:rPr lang="en-US" dirty="0" smtClean="0"/>
              <a:t>can speak in perfect </a:t>
            </a:r>
            <a:r>
              <a:rPr lang="en-US" dirty="0" err="1" smtClean="0"/>
              <a:t>Mide</a:t>
            </a:r>
            <a:r>
              <a:rPr lang="en-US" dirty="0" smtClean="0"/>
              <a:t>-west</a:t>
            </a:r>
            <a:r>
              <a:rPr lang="en-US" baseline="0" dirty="0" smtClean="0"/>
              <a:t> accent.. I just decided I need to help you prepare for the real-world Computing workplace ;-)</a:t>
            </a:r>
            <a:endParaRPr lang="en-US" dirty="0"/>
          </a:p>
        </p:txBody>
      </p:sp>
      <p:sp>
        <p:nvSpPr>
          <p:cNvPr id="4" name="Slide Number Placeholder 3"/>
          <p:cNvSpPr>
            <a:spLocks noGrp="1"/>
          </p:cNvSpPr>
          <p:nvPr>
            <p:ph type="sldNum" sz="quarter" idx="10"/>
          </p:nvPr>
        </p:nvSpPr>
        <p:spPr/>
        <p:txBody>
          <a:bodyPr/>
          <a:lstStyle/>
          <a:p>
            <a:fld id="{DC72BF3A-2103-4E73-AC4E-145C3C9473EE}"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FE0BB-E3EC-4F5E-9316-36B87D34DF41}" type="slidenum">
              <a:rPr lang="en-US"/>
              <a:pPr/>
              <a:t>23</a:t>
            </a:fld>
            <a:endParaRPr lang="en-US"/>
          </a:p>
        </p:txBody>
      </p:sp>
      <p:sp>
        <p:nvSpPr>
          <p:cNvPr id="974850" name="Rectangle 2"/>
          <p:cNvSpPr>
            <a:spLocks noGrp="1" noRot="1" noChangeAspect="1" noChangeArrowheads="1" noTextEdit="1"/>
          </p:cNvSpPr>
          <p:nvPr>
            <p:ph type="sldImg"/>
          </p:nvPr>
        </p:nvSpPr>
        <p:spPr>
          <a:ln/>
        </p:spPr>
      </p:sp>
      <p:sp>
        <p:nvSpPr>
          <p:cNvPr id="97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47326-8324-43B3-80B1-971A92BCA830}" type="slidenum">
              <a:rPr lang="en-US"/>
              <a:pPr/>
              <a:t>24</a:t>
            </a:fld>
            <a:endParaRPr lang="en-US"/>
          </a:p>
        </p:txBody>
      </p:sp>
      <p:sp>
        <p:nvSpPr>
          <p:cNvPr id="605186"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05187"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152A6-E355-48E9-B275-18E232FDC805}" type="slidenum">
              <a:rPr lang="en-US"/>
              <a:pPr/>
              <a:t>2</a:t>
            </a:fld>
            <a:endParaRPr lang="en-US"/>
          </a:p>
        </p:txBody>
      </p:sp>
      <p:sp>
        <p:nvSpPr>
          <p:cNvPr id="958466" name="Rectangle 2"/>
          <p:cNvSpPr>
            <a:spLocks noGrp="1" noRot="1" noChangeAspect="1" noChangeArrowheads="1" noTextEdit="1"/>
          </p:cNvSpPr>
          <p:nvPr>
            <p:ph type="sldImg"/>
          </p:nvPr>
        </p:nvSpPr>
        <p:spPr>
          <a:ln/>
        </p:spPr>
      </p:sp>
      <p:sp>
        <p:nvSpPr>
          <p:cNvPr id="95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3C636-FFD3-44BA-90C2-B3074E16619D}" type="slidenum">
              <a:rPr lang="en-US"/>
              <a:pPr/>
              <a:t>25</a:t>
            </a:fld>
            <a:endParaRPr lang="en-US"/>
          </a:p>
        </p:txBody>
      </p:sp>
      <p:sp>
        <p:nvSpPr>
          <p:cNvPr id="665602"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65603" name="Rectangle 3"/>
          <p:cNvSpPr>
            <a:spLocks noGrp="1" noChangeArrowheads="1"/>
          </p:cNvSpPr>
          <p:nvPr>
            <p:ph type="body" idx="1"/>
          </p:nvPr>
        </p:nvSpPr>
        <p:spPr bwMode="auto">
          <a:xfrm>
            <a:off x="857097" y="4310484"/>
            <a:ext cx="5140960" cy="4155918"/>
          </a:xfrm>
          <a:prstGeom prst="rect">
            <a:avLst/>
          </a:prstGeom>
          <a:solidFill>
            <a:schemeClr val="bg1"/>
          </a:solidFill>
          <a:ln>
            <a:solidFill>
              <a:schemeClr val="bg1"/>
            </a:solidFill>
            <a:miter lim="800000"/>
            <a:headEnd/>
            <a:tailEnd/>
          </a:ln>
        </p:spPr>
        <p:txBody>
          <a:bodyPr lIns="92446" tIns="46223" rIns="92446" bIns="46223"/>
          <a:lstStyle/>
          <a:p>
            <a:endParaRPr lang="zh-CN" altLang="zh-CN">
              <a:solidFill>
                <a:schemeClr val="bg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720CF-871B-4082-8AA4-12E2355D8FD7}" type="slidenum">
              <a:rPr lang="en-US"/>
              <a:pPr/>
              <a:t>26</a:t>
            </a:fld>
            <a:endParaRPr lang="en-US"/>
          </a:p>
        </p:txBody>
      </p:sp>
      <p:sp>
        <p:nvSpPr>
          <p:cNvPr id="667650"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67651" name="Rectangle 3"/>
          <p:cNvSpPr>
            <a:spLocks noGrp="1" noChangeArrowheads="1"/>
          </p:cNvSpPr>
          <p:nvPr>
            <p:ph type="body" idx="1"/>
          </p:nvPr>
        </p:nvSpPr>
        <p:spPr bwMode="auto">
          <a:xfrm>
            <a:off x="857097" y="4310484"/>
            <a:ext cx="5140960" cy="4155918"/>
          </a:xfrm>
          <a:prstGeom prst="rect">
            <a:avLst/>
          </a:prstGeom>
          <a:solidFill>
            <a:schemeClr val="bg1"/>
          </a:solidFill>
          <a:ln>
            <a:solidFill>
              <a:schemeClr val="bg1"/>
            </a:solidFill>
            <a:miter lim="800000"/>
            <a:headEnd/>
            <a:tailEnd/>
          </a:ln>
        </p:spPr>
        <p:txBody>
          <a:bodyPr lIns="92446" tIns="46223" rIns="92446" bIns="46223"/>
          <a:lstStyle/>
          <a:p>
            <a:endParaRPr lang="zh-CN" altLang="zh-CN">
              <a:solidFill>
                <a:schemeClr val="bg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C0364-42FB-442C-A286-DAEC92CDFBE1}" type="slidenum">
              <a:rPr lang="en-US"/>
              <a:pPr/>
              <a:t>27</a:t>
            </a:fld>
            <a:endParaRPr lang="en-US"/>
          </a:p>
        </p:txBody>
      </p:sp>
      <p:sp>
        <p:nvSpPr>
          <p:cNvPr id="748546"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748547" name="Rectangle 3"/>
          <p:cNvSpPr>
            <a:spLocks noGrp="1" noChangeArrowheads="1"/>
          </p:cNvSpPr>
          <p:nvPr>
            <p:ph type="body" idx="1"/>
          </p:nvPr>
        </p:nvSpPr>
        <p:spPr bwMode="auto">
          <a:xfrm>
            <a:off x="857097" y="4310484"/>
            <a:ext cx="5140960" cy="4155918"/>
          </a:xfrm>
          <a:prstGeom prst="rect">
            <a:avLst/>
          </a:prstGeom>
          <a:solidFill>
            <a:schemeClr val="bg1"/>
          </a:solidFill>
          <a:ln>
            <a:solidFill>
              <a:schemeClr val="bg1"/>
            </a:solidFill>
            <a:miter lim="800000"/>
            <a:headEnd/>
            <a:tailEnd/>
          </a:ln>
        </p:spPr>
        <p:txBody>
          <a:bodyPr lIns="92446" tIns="46223" rIns="92446" bIns="46223"/>
          <a:lstStyle/>
          <a:p>
            <a:endParaRPr lang="zh-CN" altLang="zh-CN">
              <a:solidFill>
                <a:schemeClr val="bg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5EF35-875C-4E52-98B0-56916336291A}" type="slidenum">
              <a:rPr lang="en-US"/>
              <a:pPr/>
              <a:t>28</a:t>
            </a:fld>
            <a:endParaRPr lang="en-US"/>
          </a:p>
        </p:txBody>
      </p:sp>
      <p:sp>
        <p:nvSpPr>
          <p:cNvPr id="673794"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73795" name="Rectangle 3"/>
          <p:cNvSpPr>
            <a:spLocks noGrp="1" noChangeArrowheads="1"/>
          </p:cNvSpPr>
          <p:nvPr>
            <p:ph type="body" idx="1"/>
          </p:nvPr>
        </p:nvSpPr>
        <p:spPr bwMode="auto">
          <a:xfrm>
            <a:off x="857097" y="4310484"/>
            <a:ext cx="5140960" cy="4155918"/>
          </a:xfrm>
          <a:prstGeom prst="rect">
            <a:avLst/>
          </a:prstGeom>
          <a:solidFill>
            <a:schemeClr val="bg1"/>
          </a:solidFill>
          <a:ln>
            <a:solidFill>
              <a:schemeClr val="bg1"/>
            </a:solidFill>
            <a:miter lim="800000"/>
            <a:headEnd/>
            <a:tailEnd/>
          </a:ln>
        </p:spPr>
        <p:txBody>
          <a:bodyPr lIns="92446" tIns="46223" rIns="92446" bIns="46223"/>
          <a:lstStyle/>
          <a:p>
            <a:endParaRPr lang="zh-CN" altLang="zh-CN">
              <a:solidFill>
                <a:schemeClr val="bg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447FD-8123-470F-A49A-A477EC712987}" type="slidenum">
              <a:rPr lang="en-US"/>
              <a:pPr/>
              <a:t>29</a:t>
            </a:fld>
            <a:endParaRPr lang="en-US"/>
          </a:p>
        </p:txBody>
      </p:sp>
      <p:sp>
        <p:nvSpPr>
          <p:cNvPr id="744450"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744451" name="Rectangle 3"/>
          <p:cNvSpPr>
            <a:spLocks noGrp="1" noChangeArrowheads="1"/>
          </p:cNvSpPr>
          <p:nvPr>
            <p:ph type="body" idx="1"/>
          </p:nvPr>
        </p:nvSpPr>
        <p:spPr bwMode="auto">
          <a:xfrm>
            <a:off x="857097" y="4310484"/>
            <a:ext cx="5140960" cy="4155918"/>
          </a:xfrm>
          <a:prstGeom prst="rect">
            <a:avLst/>
          </a:prstGeom>
          <a:solidFill>
            <a:schemeClr val="bg1"/>
          </a:solidFill>
          <a:ln>
            <a:solidFill>
              <a:schemeClr val="bg1"/>
            </a:solidFill>
            <a:miter lim="800000"/>
            <a:headEnd/>
            <a:tailEnd/>
          </a:ln>
        </p:spPr>
        <p:txBody>
          <a:bodyPr lIns="92446" tIns="46223" rIns="92446" bIns="46223"/>
          <a:lstStyle/>
          <a:p>
            <a:endParaRPr lang="zh-CN" altLang="zh-CN">
              <a:solidFill>
                <a:schemeClr val="bg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2719F-A734-42C3-8A28-5909DF830F03}" type="slidenum">
              <a:rPr lang="en-US"/>
              <a:pPr/>
              <a:t>31</a:t>
            </a:fld>
            <a:endParaRPr lang="en-US"/>
          </a:p>
        </p:txBody>
      </p:sp>
      <p:sp>
        <p:nvSpPr>
          <p:cNvPr id="1137666" name="Rectangle 2"/>
          <p:cNvSpPr>
            <a:spLocks noGrp="1" noRot="1" noChangeAspect="1" noChangeArrowheads="1" noTextEdit="1"/>
          </p:cNvSpPr>
          <p:nvPr>
            <p:ph type="sldImg"/>
          </p:nvPr>
        </p:nvSpPr>
        <p:spPr>
          <a:xfrm>
            <a:off x="1179513" y="696913"/>
            <a:ext cx="4651375" cy="3489325"/>
          </a:xfrm>
          <a:ln/>
        </p:spPr>
      </p:sp>
      <p:sp>
        <p:nvSpPr>
          <p:cNvPr id="1137667" name="Rectangle 3"/>
          <p:cNvSpPr>
            <a:spLocks noGrp="1" noChangeArrowheads="1"/>
          </p:cNvSpPr>
          <p:nvPr>
            <p:ph type="body" idx="1"/>
          </p:nvPr>
        </p:nvSpPr>
        <p:spPr>
          <a:xfrm>
            <a:off x="925018" y="4417734"/>
            <a:ext cx="5160366" cy="4108602"/>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3F635-D8A4-45D1-BD5D-1A64B39D8F57}" type="slidenum">
              <a:rPr lang="en-US"/>
              <a:pPr/>
              <a:t>32</a:t>
            </a:fld>
            <a:endParaRPr lang="en-US"/>
          </a:p>
        </p:txBody>
      </p:sp>
      <p:sp>
        <p:nvSpPr>
          <p:cNvPr id="976898" name="Rectangle 2"/>
          <p:cNvSpPr>
            <a:spLocks noGrp="1" noRot="1" noChangeAspect="1" noChangeArrowheads="1" noTextEdit="1"/>
          </p:cNvSpPr>
          <p:nvPr>
            <p:ph type="sldImg"/>
          </p:nvPr>
        </p:nvSpPr>
        <p:spPr>
          <a:ln/>
        </p:spPr>
      </p:sp>
      <p:sp>
        <p:nvSpPr>
          <p:cNvPr id="97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3637D-A301-4BD3-AF01-3CD3391231BE}" type="slidenum">
              <a:rPr lang="en-US"/>
              <a:pPr/>
              <a:t>33</a:t>
            </a:fld>
            <a:endParaRPr lang="en-US"/>
          </a:p>
        </p:txBody>
      </p:sp>
      <p:sp>
        <p:nvSpPr>
          <p:cNvPr id="1139714" name="Rectangle 2"/>
          <p:cNvSpPr>
            <a:spLocks noGrp="1" noRot="1" noChangeAspect="1" noChangeArrowheads="1" noTextEdit="1"/>
          </p:cNvSpPr>
          <p:nvPr>
            <p:ph type="sldImg"/>
          </p:nvPr>
        </p:nvSpPr>
        <p:spPr>
          <a:ln/>
        </p:spPr>
      </p:sp>
      <p:sp>
        <p:nvSpPr>
          <p:cNvPr id="113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81C89-E192-4F02-9340-DCE6BC61145E}" type="slidenum">
              <a:rPr lang="en-US"/>
              <a:pPr/>
              <a:t>34</a:t>
            </a:fld>
            <a:endParaRPr lang="en-US"/>
          </a:p>
        </p:txBody>
      </p:sp>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03E74-1CD4-4FF0-B57C-58C652863750}" type="slidenum">
              <a:rPr lang="en-US"/>
              <a:pPr/>
              <a:t>35</a:t>
            </a:fld>
            <a:endParaRPr lang="en-US"/>
          </a:p>
        </p:txBody>
      </p:sp>
      <p:sp>
        <p:nvSpPr>
          <p:cNvPr id="986114" name="Rectangle 2"/>
          <p:cNvSpPr>
            <a:spLocks noGrp="1" noRot="1" noChangeAspect="1" noChangeArrowheads="1" noTextEdit="1"/>
          </p:cNvSpPr>
          <p:nvPr>
            <p:ph type="sldImg"/>
          </p:nvPr>
        </p:nvSpPr>
        <p:spPr>
          <a:ln/>
        </p:spPr>
      </p:sp>
      <p:sp>
        <p:nvSpPr>
          <p:cNvPr id="98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AEE16-F48E-4004-ACDA-0FD67322CE98}" type="slidenum">
              <a:rPr lang="en-US"/>
              <a:pPr/>
              <a:t>3</a:t>
            </a:fld>
            <a:endParaRPr lang="en-US"/>
          </a:p>
        </p:txBody>
      </p:sp>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8A86E-B2B9-494C-AFB1-B59B6DD158EC}" type="slidenum">
              <a:rPr lang="en-US"/>
              <a:pPr/>
              <a:t>37</a:t>
            </a:fld>
            <a:endParaRPr lang="en-US"/>
          </a:p>
        </p:txBody>
      </p:sp>
      <p:sp>
        <p:nvSpPr>
          <p:cNvPr id="990210" name="Rectangle 2"/>
          <p:cNvSpPr>
            <a:spLocks noGrp="1" noRot="1" noChangeAspect="1" noChangeArrowheads="1" noTextEdit="1"/>
          </p:cNvSpPr>
          <p:nvPr>
            <p:ph type="sldImg"/>
          </p:nvPr>
        </p:nvSpPr>
        <p:spPr>
          <a:ln/>
        </p:spPr>
      </p:sp>
      <p:sp>
        <p:nvSpPr>
          <p:cNvPr id="99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1D2EE-AD4B-4B96-AEB6-8FF48864F7E5}" type="slidenum">
              <a:rPr lang="en-US"/>
              <a:pPr/>
              <a:t>38</a:t>
            </a:fld>
            <a:endParaRPr lang="en-US"/>
          </a:p>
        </p:txBody>
      </p:sp>
      <p:sp>
        <p:nvSpPr>
          <p:cNvPr id="991234" name="Rectangle 2"/>
          <p:cNvSpPr>
            <a:spLocks noGrp="1" noRot="1" noChangeAspect="1" noChangeArrowheads="1" noTextEdit="1"/>
          </p:cNvSpPr>
          <p:nvPr>
            <p:ph type="sldImg"/>
          </p:nvPr>
        </p:nvSpPr>
        <p:spPr>
          <a:ln/>
        </p:spPr>
      </p:sp>
      <p:sp>
        <p:nvSpPr>
          <p:cNvPr id="99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DD7F9-755B-42AB-80CE-6A1BB6196ACA}" type="slidenum">
              <a:rPr lang="en-US"/>
              <a:pPr/>
              <a:t>39</a:t>
            </a:fld>
            <a:endParaRPr lang="en-US"/>
          </a:p>
        </p:txBody>
      </p:sp>
      <p:sp>
        <p:nvSpPr>
          <p:cNvPr id="997378" name="Rectangle 2"/>
          <p:cNvSpPr>
            <a:spLocks noGrp="1" noRot="1" noChangeAspect="1" noChangeArrowheads="1" noTextEdit="1"/>
          </p:cNvSpPr>
          <p:nvPr>
            <p:ph type="sldImg"/>
          </p:nvPr>
        </p:nvSpPr>
        <p:spPr>
          <a:ln/>
        </p:spPr>
      </p:sp>
      <p:sp>
        <p:nvSpPr>
          <p:cNvPr id="99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9F58B-6610-4F67-99FA-0FA3E1BB308F}" type="slidenum">
              <a:rPr lang="en-US"/>
              <a:pPr/>
              <a:t>40</a:t>
            </a:fld>
            <a:endParaRPr lang="en-US"/>
          </a:p>
        </p:txBody>
      </p:sp>
      <p:sp>
        <p:nvSpPr>
          <p:cNvPr id="996354" name="Rectangle 2"/>
          <p:cNvSpPr>
            <a:spLocks noGrp="1" noRot="1" noChangeAspect="1" noChangeArrowheads="1" noTextEdit="1"/>
          </p:cNvSpPr>
          <p:nvPr>
            <p:ph type="sldImg"/>
          </p:nvPr>
        </p:nvSpPr>
        <p:spPr>
          <a:ln/>
        </p:spPr>
      </p:sp>
      <p:sp>
        <p:nvSpPr>
          <p:cNvPr id="99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05102-87F1-4796-95D1-0E2B74D60FD8}" type="slidenum">
              <a:rPr lang="en-US"/>
              <a:pPr/>
              <a:t>41</a:t>
            </a:fld>
            <a:endParaRPr lang="en-US"/>
          </a:p>
        </p:txBody>
      </p:sp>
      <p:sp>
        <p:nvSpPr>
          <p:cNvPr id="1277954" name="Rectangle 2"/>
          <p:cNvSpPr>
            <a:spLocks noGrp="1" noRot="1" noChangeAspect="1" noChangeArrowheads="1" noTextEdit="1"/>
          </p:cNvSpPr>
          <p:nvPr>
            <p:ph type="sldImg"/>
          </p:nvPr>
        </p:nvSpPr>
        <p:spPr>
          <a:ln/>
        </p:spPr>
      </p:sp>
      <p:sp>
        <p:nvSpPr>
          <p:cNvPr id="127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DBB36-6E1F-4D9B-A204-F55B225F590D}" type="slidenum">
              <a:rPr lang="en-US"/>
              <a:pPr/>
              <a:t>42</a:t>
            </a:fld>
            <a:endParaRPr lang="en-US"/>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51363-01DA-4BE8-B890-3B95A322DBE1}" type="slidenum">
              <a:rPr lang="en-US"/>
              <a:pPr/>
              <a:t>43</a:t>
            </a:fld>
            <a:endParaRPr lang="en-US"/>
          </a:p>
        </p:txBody>
      </p:sp>
      <p:sp>
        <p:nvSpPr>
          <p:cNvPr id="1296386" name="Rectangle 2"/>
          <p:cNvSpPr>
            <a:spLocks noGrp="1" noRot="1" noChangeAspect="1" noChangeArrowheads="1" noTextEdit="1"/>
          </p:cNvSpPr>
          <p:nvPr>
            <p:ph type="sldImg"/>
          </p:nvPr>
        </p:nvSpPr>
        <p:spPr>
          <a:ln/>
        </p:spPr>
      </p:sp>
      <p:sp>
        <p:nvSpPr>
          <p:cNvPr id="129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0A885-4284-4CFC-9080-70A739DF3BAE}" type="slidenum">
              <a:rPr lang="en-US"/>
              <a:pPr/>
              <a:t>44</a:t>
            </a:fld>
            <a:endParaRPr lang="en-US"/>
          </a:p>
        </p:txBody>
      </p:sp>
      <p:sp>
        <p:nvSpPr>
          <p:cNvPr id="1297410" name="Rectangle 2"/>
          <p:cNvSpPr>
            <a:spLocks noGrp="1" noRot="1" noChangeAspect="1" noChangeArrowheads="1" noTextEdit="1"/>
          </p:cNvSpPr>
          <p:nvPr>
            <p:ph type="sldImg"/>
          </p:nvPr>
        </p:nvSpPr>
        <p:spPr>
          <a:ln/>
        </p:spPr>
      </p:sp>
      <p:sp>
        <p:nvSpPr>
          <p:cNvPr id="129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C6A31-C018-47EE-9CF6-562E991A2BD1}" type="slidenum">
              <a:rPr lang="en-US"/>
              <a:pPr/>
              <a:t>45</a:t>
            </a:fld>
            <a:endParaRPr lang="en-US"/>
          </a:p>
        </p:txBody>
      </p:sp>
      <p:sp>
        <p:nvSpPr>
          <p:cNvPr id="1298434" name="Rectangle 2"/>
          <p:cNvSpPr>
            <a:spLocks noGrp="1" noRot="1" noChangeAspect="1" noChangeArrowheads="1" noTextEdit="1"/>
          </p:cNvSpPr>
          <p:nvPr>
            <p:ph type="sldImg"/>
          </p:nvPr>
        </p:nvSpPr>
        <p:spPr>
          <a:ln/>
        </p:spPr>
      </p:sp>
      <p:sp>
        <p:nvSpPr>
          <p:cNvPr id="129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02839-85AA-4843-AB13-035C989173F9}" type="slidenum">
              <a:rPr lang="en-US"/>
              <a:pPr/>
              <a:t>46</a:t>
            </a:fld>
            <a:endParaRPr lang="en-US"/>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FEE059-0CC2-40A7-B282-4F00C92A2F27}" type="slidenum">
              <a:rPr lang="en-US"/>
              <a:pPr/>
              <a:t>5</a:t>
            </a:fld>
            <a:endParaRPr lang="en-US"/>
          </a:p>
        </p:txBody>
      </p:sp>
      <p:sp>
        <p:nvSpPr>
          <p:cNvPr id="545794" name="Rectangle 2"/>
          <p:cNvSpPr>
            <a:spLocks noGrp="1" noRot="1" noChangeAspect="1" noChangeArrowheads="1" noTextEdit="1"/>
          </p:cNvSpPr>
          <p:nvPr>
            <p:ph type="sldImg"/>
          </p:nvPr>
        </p:nvSpPr>
        <p:spPr bwMode="auto">
          <a:xfrm>
            <a:off x="1198563" y="692150"/>
            <a:ext cx="4618037" cy="3463925"/>
          </a:xfrm>
          <a:prstGeom prst="rect">
            <a:avLst/>
          </a:prstGeom>
          <a:noFill/>
          <a:ln>
            <a:solidFill>
              <a:srgbClr val="000000"/>
            </a:solidFill>
            <a:miter lim="800000"/>
            <a:headEnd/>
            <a:tailEnd/>
          </a:ln>
        </p:spPr>
      </p:sp>
      <p:sp>
        <p:nvSpPr>
          <p:cNvPr id="545795" name="Rectangle 3"/>
          <p:cNvSpPr>
            <a:spLocks noGrp="1" noChangeArrowheads="1"/>
          </p:cNvSpPr>
          <p:nvPr>
            <p:ph type="body" idx="1"/>
          </p:nvPr>
        </p:nvSpPr>
        <p:spPr bwMode="auto">
          <a:xfrm>
            <a:off x="934722" y="4387768"/>
            <a:ext cx="5140960" cy="4155919"/>
          </a:xfrm>
          <a:prstGeom prst="rect">
            <a:avLst/>
          </a:prstGeom>
          <a:noFill/>
          <a:ln w="12700">
            <a:miter lim="800000"/>
            <a:headEnd type="none" w="sm" len="sm"/>
            <a:tailEnd type="none" w="sm" len="sm"/>
          </a:ln>
        </p:spPr>
        <p:txBody>
          <a:bodyPr lIns="92433" tIns="46216" rIns="92433" bIns="46216"/>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28760-CA00-4736-BD2C-DC80798491FF}" type="slidenum">
              <a:rPr lang="en-US"/>
              <a:pPr/>
              <a:t>47</a:t>
            </a:fld>
            <a:endParaRPr lang="en-US"/>
          </a:p>
        </p:txBody>
      </p:sp>
      <p:sp>
        <p:nvSpPr>
          <p:cNvPr id="1000450" name="Rectangle 2"/>
          <p:cNvSpPr>
            <a:spLocks noGrp="1" noRot="1" noChangeAspect="1" noChangeArrowheads="1" noTextEdit="1"/>
          </p:cNvSpPr>
          <p:nvPr>
            <p:ph type="sldImg"/>
          </p:nvPr>
        </p:nvSpPr>
        <p:spPr>
          <a:ln/>
        </p:spPr>
      </p:sp>
      <p:sp>
        <p:nvSpPr>
          <p:cNvPr id="100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0417A-2D93-44C0-9FC9-C50118F1C148}" type="slidenum">
              <a:rPr lang="en-US"/>
              <a:pPr/>
              <a:t>49</a:t>
            </a:fld>
            <a:endParaRPr lang="en-US"/>
          </a:p>
        </p:txBody>
      </p:sp>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7FBC3-8F98-46B1-8A99-FD5B45012DB2}" type="slidenum">
              <a:rPr lang="en-US"/>
              <a:pPr/>
              <a:t>51</a:t>
            </a:fld>
            <a:endParaRPr lang="en-US"/>
          </a:p>
        </p:txBody>
      </p:sp>
      <p:sp>
        <p:nvSpPr>
          <p:cNvPr id="1002498" name="Rectangle 2"/>
          <p:cNvSpPr>
            <a:spLocks noGrp="1" noRot="1" noChangeAspect="1" noChangeArrowheads="1" noTextEdit="1"/>
          </p:cNvSpPr>
          <p:nvPr>
            <p:ph type="sldImg"/>
          </p:nvPr>
        </p:nvSpPr>
        <p:spPr>
          <a:ln/>
        </p:spPr>
      </p:sp>
      <p:sp>
        <p:nvSpPr>
          <p:cNvPr id="100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A9552-F66F-497A-9995-E65AA28739CB}" type="slidenum">
              <a:rPr lang="en-US"/>
              <a:pPr/>
              <a:t>52</a:t>
            </a:fld>
            <a:endParaRPr lang="en-US"/>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E607D-C49D-46FC-9DA2-23E74E795042}" type="slidenum">
              <a:rPr lang="en-US"/>
              <a:pPr/>
              <a:t>53</a:t>
            </a:fld>
            <a:endParaRPr lang="en-US"/>
          </a:p>
        </p:txBody>
      </p:sp>
      <p:sp>
        <p:nvSpPr>
          <p:cNvPr id="1004546" name="Rectangle 2"/>
          <p:cNvSpPr>
            <a:spLocks noGrp="1" noRot="1" noChangeAspect="1" noChangeArrowheads="1" noTextEdit="1"/>
          </p:cNvSpPr>
          <p:nvPr>
            <p:ph type="sldImg"/>
          </p:nvPr>
        </p:nvSpPr>
        <p:spPr>
          <a:ln/>
        </p:spPr>
      </p:sp>
      <p:sp>
        <p:nvSpPr>
          <p:cNvPr id="100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4564B-4457-4E2F-8A8C-DFF6F61FFC08}" type="slidenum">
              <a:rPr lang="en-US"/>
              <a:pPr/>
              <a:t>57</a:t>
            </a:fld>
            <a:endParaRPr lang="en-US"/>
          </a:p>
        </p:txBody>
      </p:sp>
      <p:sp>
        <p:nvSpPr>
          <p:cNvPr id="671746"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71747" name="Rectangle 3"/>
          <p:cNvSpPr>
            <a:spLocks noGrp="1" noChangeArrowheads="1"/>
          </p:cNvSpPr>
          <p:nvPr>
            <p:ph type="body" idx="1"/>
          </p:nvPr>
        </p:nvSpPr>
        <p:spPr bwMode="auto">
          <a:xfrm>
            <a:off x="857097" y="4310484"/>
            <a:ext cx="5140960" cy="4155918"/>
          </a:xfrm>
          <a:prstGeom prst="rect">
            <a:avLst/>
          </a:prstGeom>
          <a:solidFill>
            <a:schemeClr val="bg1"/>
          </a:solidFill>
          <a:ln>
            <a:solidFill>
              <a:schemeClr val="bg1"/>
            </a:solidFill>
            <a:miter lim="800000"/>
            <a:headEnd/>
            <a:tailEnd/>
          </a:ln>
        </p:spPr>
        <p:txBody>
          <a:bodyPr lIns="92446" tIns="46223" rIns="92446" bIns="46223"/>
          <a:lstStyle/>
          <a:p>
            <a:endParaRPr lang="zh-CN" altLang="zh-CN">
              <a:solidFill>
                <a:schemeClr val="bg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D03F3-C1FC-4A47-95AD-69790374EE31}" type="slidenum">
              <a:rPr lang="en-US"/>
              <a:pPr/>
              <a:t>58</a:t>
            </a:fld>
            <a:endParaRPr lang="en-US"/>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77B33-D155-44FF-957B-F240A7C7B2BD}" type="slidenum">
              <a:rPr lang="en-US"/>
              <a:pPr/>
              <a:t>59</a:t>
            </a:fld>
            <a:endParaRPr lang="en-US"/>
          </a:p>
        </p:txBody>
      </p:sp>
      <p:sp>
        <p:nvSpPr>
          <p:cNvPr id="663554"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63555" name="Rectangle 3"/>
          <p:cNvSpPr>
            <a:spLocks noGrp="1" noChangeArrowheads="1"/>
          </p:cNvSpPr>
          <p:nvPr>
            <p:ph type="body" idx="1"/>
          </p:nvPr>
        </p:nvSpPr>
        <p:spPr bwMode="auto">
          <a:xfrm>
            <a:off x="857097" y="4310484"/>
            <a:ext cx="5140960" cy="4155918"/>
          </a:xfrm>
          <a:prstGeom prst="rect">
            <a:avLst/>
          </a:prstGeom>
          <a:solidFill>
            <a:schemeClr val="bg1"/>
          </a:solidFill>
          <a:ln>
            <a:solidFill>
              <a:schemeClr val="bg1"/>
            </a:solidFill>
            <a:miter lim="800000"/>
            <a:headEnd/>
            <a:tailEnd/>
          </a:ln>
        </p:spPr>
        <p:txBody>
          <a:bodyPr lIns="92446" tIns="46223" rIns="92446" bIns="46223"/>
          <a:lstStyle/>
          <a:p>
            <a:endParaRPr lang="zh-CN" altLang="zh-CN">
              <a:solidFill>
                <a:schemeClr val="bg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2E4CB-3437-4ACA-A386-CDEC50ABF3B5}" type="slidenum">
              <a:rPr lang="en-US"/>
              <a:pPr/>
              <a:t>60</a:t>
            </a:fld>
            <a:endParaRPr lang="en-US"/>
          </a:p>
        </p:txBody>
      </p:sp>
      <p:sp>
        <p:nvSpPr>
          <p:cNvPr id="1005570" name="Rectangle 2"/>
          <p:cNvSpPr>
            <a:spLocks noGrp="1" noRot="1" noChangeAspect="1" noChangeArrowheads="1" noTextEdit="1"/>
          </p:cNvSpPr>
          <p:nvPr>
            <p:ph type="sldImg"/>
          </p:nvPr>
        </p:nvSpPr>
        <p:spPr>
          <a:ln/>
        </p:spPr>
      </p:sp>
      <p:sp>
        <p:nvSpPr>
          <p:cNvPr id="100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FA07F-E8B9-4E00-B786-B1F531992C17}" type="slidenum">
              <a:rPr lang="en-US"/>
              <a:pPr/>
              <a:t>61</a:t>
            </a:fld>
            <a:endParaRPr lang="en-US"/>
          </a:p>
        </p:txBody>
      </p:sp>
      <p:sp>
        <p:nvSpPr>
          <p:cNvPr id="1283074" name="Rectangle 2"/>
          <p:cNvSpPr>
            <a:spLocks noGrp="1" noRot="1" noChangeAspect="1" noChangeArrowheads="1" noTextEdit="1"/>
          </p:cNvSpPr>
          <p:nvPr>
            <p:ph type="sldImg"/>
          </p:nvPr>
        </p:nvSpPr>
        <p:spPr>
          <a:ln/>
        </p:spPr>
      </p:sp>
      <p:sp>
        <p:nvSpPr>
          <p:cNvPr id="128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06D36-3FAA-4EA2-A34D-6E4453E6DB74}" type="slidenum">
              <a:rPr lang="en-US"/>
              <a:pPr/>
              <a:t>6</a:t>
            </a:fld>
            <a:endParaRPr lang="en-US"/>
          </a:p>
        </p:txBody>
      </p:sp>
      <p:sp>
        <p:nvSpPr>
          <p:cNvPr id="547842" name="Rectangle 2"/>
          <p:cNvSpPr>
            <a:spLocks noGrp="1" noRot="1" noChangeAspect="1" noChangeArrowheads="1" noTextEdit="1"/>
          </p:cNvSpPr>
          <p:nvPr>
            <p:ph type="sldImg"/>
          </p:nvPr>
        </p:nvSpPr>
        <p:spPr bwMode="auto">
          <a:xfrm>
            <a:off x="1198563" y="692150"/>
            <a:ext cx="4618037" cy="3463925"/>
          </a:xfrm>
          <a:prstGeom prst="rect">
            <a:avLst/>
          </a:prstGeom>
          <a:noFill/>
          <a:ln>
            <a:solidFill>
              <a:srgbClr val="000000"/>
            </a:solidFill>
            <a:miter lim="800000"/>
            <a:headEnd/>
            <a:tailEnd/>
          </a:ln>
        </p:spPr>
      </p:sp>
      <p:sp>
        <p:nvSpPr>
          <p:cNvPr id="547843" name="Rectangle 3"/>
          <p:cNvSpPr>
            <a:spLocks noGrp="1" noChangeArrowheads="1"/>
          </p:cNvSpPr>
          <p:nvPr>
            <p:ph type="body" idx="1"/>
          </p:nvPr>
        </p:nvSpPr>
        <p:spPr bwMode="auto">
          <a:xfrm>
            <a:off x="934722" y="4387768"/>
            <a:ext cx="5140960" cy="4155919"/>
          </a:xfrm>
          <a:prstGeom prst="rect">
            <a:avLst/>
          </a:prstGeom>
          <a:noFill/>
          <a:ln w="12700">
            <a:miter lim="800000"/>
            <a:headEnd type="none" w="sm" len="sm"/>
            <a:tailEnd type="none" w="sm" len="sm"/>
          </a:ln>
        </p:spPr>
        <p:txBody>
          <a:bodyPr lIns="92433" tIns="46216" rIns="92433" bIns="46216"/>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7FBBA8-7A19-4796-A578-87504F37022E}" type="slidenum">
              <a:rPr lang="en-US"/>
              <a:pPr/>
              <a:t>62</a:t>
            </a:fld>
            <a:endParaRPr lang="en-US"/>
          </a:p>
        </p:txBody>
      </p:sp>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F87518-9149-4548-8B52-8A28DA0EA192}" type="slidenum">
              <a:rPr lang="en-US"/>
              <a:pPr/>
              <a:t>63</a:t>
            </a:fld>
            <a:endParaRPr lang="en-US"/>
          </a:p>
        </p:txBody>
      </p:sp>
      <p:sp>
        <p:nvSpPr>
          <p:cNvPr id="631810"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31811"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E96A9-CAB4-4A61-B496-E51F909920E7}" type="slidenum">
              <a:rPr lang="en-US"/>
              <a:pPr/>
              <a:t>64</a:t>
            </a:fld>
            <a:endParaRPr lang="en-US"/>
          </a:p>
        </p:txBody>
      </p:sp>
      <p:sp>
        <p:nvSpPr>
          <p:cNvPr id="678914"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78915"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38912-C8AE-4944-A872-76C8452A89F7}" type="slidenum">
              <a:rPr lang="en-US"/>
              <a:pPr/>
              <a:t>65</a:t>
            </a:fld>
            <a:endParaRPr lang="en-US"/>
          </a:p>
        </p:txBody>
      </p:sp>
      <p:sp>
        <p:nvSpPr>
          <p:cNvPr id="750594"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750595"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F2669-3E05-4315-90B8-1B94B7B964CA}" type="slidenum">
              <a:rPr lang="en-US"/>
              <a:pPr/>
              <a:t>66</a:t>
            </a:fld>
            <a:endParaRPr lang="en-US"/>
          </a:p>
        </p:txBody>
      </p:sp>
      <p:sp>
        <p:nvSpPr>
          <p:cNvPr id="752642"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752643"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704D6-61B5-4545-B2BD-465A7B3A236A}" type="slidenum">
              <a:rPr lang="en-US"/>
              <a:pPr/>
              <a:t>67</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C51CA-DE1A-43BA-A70D-D09D97F3CAA3}" type="slidenum">
              <a:rPr lang="en-US"/>
              <a:pPr/>
              <a:t>68</a:t>
            </a:fld>
            <a:endParaRPr lang="en-US"/>
          </a:p>
        </p:txBody>
      </p:sp>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FBEFE-C951-4986-8B1F-1F06510CAD12}" type="slidenum">
              <a:rPr lang="en-US"/>
              <a:pPr/>
              <a:t>69</a:t>
            </a:fld>
            <a:endParaRPr lang="en-US"/>
          </a:p>
        </p:txBody>
      </p:sp>
      <p:sp>
        <p:nvSpPr>
          <p:cNvPr id="680962"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80963"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4F7EE-45B8-4BB4-A617-88DCBEFC0483}" type="slidenum">
              <a:rPr lang="en-US"/>
              <a:pPr/>
              <a:t>70</a:t>
            </a:fld>
            <a:endParaRPr lang="en-US"/>
          </a:p>
        </p:txBody>
      </p:sp>
      <p:sp>
        <p:nvSpPr>
          <p:cNvPr id="683010"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83011"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63D74-DE19-4023-932B-E3857EF1CE0A}" type="slidenum">
              <a:rPr lang="en-US"/>
              <a:pPr/>
              <a:t>71</a:t>
            </a:fld>
            <a:endParaRPr lang="en-US"/>
          </a:p>
        </p:txBody>
      </p:sp>
      <p:sp>
        <p:nvSpPr>
          <p:cNvPr id="687106"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87107"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64AEE-4A82-4A4D-ADC1-B676AB2A3481}" type="slidenum">
              <a:rPr lang="en-US"/>
              <a:pPr/>
              <a:t>7</a:t>
            </a:fld>
            <a:endParaRPr lang="en-US"/>
          </a:p>
        </p:txBody>
      </p:sp>
      <p:sp>
        <p:nvSpPr>
          <p:cNvPr id="973826" name="Rectangle 2"/>
          <p:cNvSpPr>
            <a:spLocks noGrp="1" noRot="1" noChangeAspect="1" noChangeArrowheads="1" noTextEdit="1"/>
          </p:cNvSpPr>
          <p:nvPr>
            <p:ph type="sldImg"/>
          </p:nvPr>
        </p:nvSpPr>
        <p:spPr>
          <a:ln/>
        </p:spPr>
      </p:sp>
      <p:sp>
        <p:nvSpPr>
          <p:cNvPr id="97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4568E-805E-4700-AAD5-7A0E8485E453}" type="slidenum">
              <a:rPr lang="en-US"/>
              <a:pPr/>
              <a:t>72</a:t>
            </a:fld>
            <a:endParaRPr lang="en-US"/>
          </a:p>
        </p:txBody>
      </p:sp>
      <p:sp>
        <p:nvSpPr>
          <p:cNvPr id="982018" name="Rectangle 2"/>
          <p:cNvSpPr>
            <a:spLocks noGrp="1" noRot="1" noChangeAspect="1" noChangeArrowheads="1" noTextEdit="1"/>
          </p:cNvSpPr>
          <p:nvPr>
            <p:ph type="sldImg"/>
          </p:nvPr>
        </p:nvSpPr>
        <p:spPr>
          <a:ln/>
        </p:spPr>
      </p:sp>
      <p:sp>
        <p:nvSpPr>
          <p:cNvPr id="98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B5A81-F401-40D9-B1FE-281C7F25842D}" type="slidenum">
              <a:rPr lang="en-US"/>
              <a:pPr/>
              <a:t>73</a:t>
            </a:fld>
            <a:endParaRPr lang="en-US"/>
          </a:p>
        </p:txBody>
      </p:sp>
      <p:sp>
        <p:nvSpPr>
          <p:cNvPr id="1006594" name="Rectangle 2"/>
          <p:cNvSpPr>
            <a:spLocks noGrp="1" noRot="1" noChangeAspect="1" noChangeArrowheads="1" noTextEdit="1"/>
          </p:cNvSpPr>
          <p:nvPr>
            <p:ph type="sldImg"/>
          </p:nvPr>
        </p:nvSpPr>
        <p:spPr>
          <a:ln/>
        </p:spPr>
      </p:sp>
      <p:sp>
        <p:nvSpPr>
          <p:cNvPr id="100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B5A81-F401-40D9-B1FE-281C7F25842D}" type="slidenum">
              <a:rPr lang="en-US"/>
              <a:pPr/>
              <a:t>74</a:t>
            </a:fld>
            <a:endParaRPr lang="en-US"/>
          </a:p>
        </p:txBody>
      </p:sp>
      <p:sp>
        <p:nvSpPr>
          <p:cNvPr id="1006594" name="Rectangle 2"/>
          <p:cNvSpPr>
            <a:spLocks noGrp="1" noRot="1" noChangeAspect="1" noChangeArrowheads="1" noTextEdit="1"/>
          </p:cNvSpPr>
          <p:nvPr>
            <p:ph type="sldImg"/>
          </p:nvPr>
        </p:nvSpPr>
        <p:spPr>
          <a:ln/>
        </p:spPr>
      </p:sp>
      <p:sp>
        <p:nvSpPr>
          <p:cNvPr id="100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FA07F-E8B9-4E00-B786-B1F531992C17}" type="slidenum">
              <a:rPr lang="en-US"/>
              <a:pPr/>
              <a:t>76</a:t>
            </a:fld>
            <a:endParaRPr lang="en-US"/>
          </a:p>
        </p:txBody>
      </p:sp>
      <p:sp>
        <p:nvSpPr>
          <p:cNvPr id="1283074" name="Rectangle 2"/>
          <p:cNvSpPr>
            <a:spLocks noGrp="1" noRot="1" noChangeAspect="1" noChangeArrowheads="1" noTextEdit="1"/>
          </p:cNvSpPr>
          <p:nvPr>
            <p:ph type="sldImg"/>
          </p:nvPr>
        </p:nvSpPr>
        <p:spPr>
          <a:ln/>
        </p:spPr>
      </p:sp>
      <p:sp>
        <p:nvSpPr>
          <p:cNvPr id="128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81C89-E192-4F02-9340-DCE6BC61145E}" type="slidenum">
              <a:rPr lang="en-US"/>
              <a:pPr/>
              <a:t>82</a:t>
            </a:fld>
            <a:endParaRPr lang="en-US"/>
          </a:p>
        </p:txBody>
      </p:sp>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03E74-1CD4-4FF0-B57C-58C652863750}" type="slidenum">
              <a:rPr lang="en-US"/>
              <a:pPr/>
              <a:t>83</a:t>
            </a:fld>
            <a:endParaRPr lang="en-US"/>
          </a:p>
        </p:txBody>
      </p:sp>
      <p:sp>
        <p:nvSpPr>
          <p:cNvPr id="986114" name="Rectangle 2"/>
          <p:cNvSpPr>
            <a:spLocks noGrp="1" noRot="1" noChangeAspect="1" noChangeArrowheads="1" noTextEdit="1"/>
          </p:cNvSpPr>
          <p:nvPr>
            <p:ph type="sldImg"/>
          </p:nvPr>
        </p:nvSpPr>
        <p:spPr>
          <a:ln/>
        </p:spPr>
      </p:sp>
      <p:sp>
        <p:nvSpPr>
          <p:cNvPr id="98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EEB8B-64CE-425A-8FD6-51F42DAE21E8}" type="slidenum">
              <a:rPr lang="en-US"/>
              <a:pPr/>
              <a:t>84</a:t>
            </a:fld>
            <a:endParaRPr lang="en-US"/>
          </a:p>
        </p:txBody>
      </p:sp>
      <p:sp>
        <p:nvSpPr>
          <p:cNvPr id="987138" name="Rectangle 2"/>
          <p:cNvSpPr>
            <a:spLocks noGrp="1" noRot="1" noChangeAspect="1" noChangeArrowheads="1" noTextEdit="1"/>
          </p:cNvSpPr>
          <p:nvPr>
            <p:ph type="sldImg"/>
          </p:nvPr>
        </p:nvSpPr>
        <p:spPr>
          <a:ln/>
        </p:spPr>
      </p:sp>
      <p:sp>
        <p:nvSpPr>
          <p:cNvPr id="98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5856E-E23E-4003-8F59-891CEE59C055}" type="slidenum">
              <a:rPr lang="en-US"/>
              <a:pPr/>
              <a:t>85</a:t>
            </a:fld>
            <a:endParaRPr lang="en-US"/>
          </a:p>
        </p:txBody>
      </p:sp>
      <p:sp>
        <p:nvSpPr>
          <p:cNvPr id="1007618" name="Rectangle 2"/>
          <p:cNvSpPr>
            <a:spLocks noGrp="1" noRot="1" noChangeAspect="1" noChangeArrowheads="1" noTextEdit="1"/>
          </p:cNvSpPr>
          <p:nvPr>
            <p:ph type="sldImg"/>
          </p:nvPr>
        </p:nvSpPr>
        <p:spPr>
          <a:ln/>
        </p:spPr>
      </p:sp>
      <p:sp>
        <p:nvSpPr>
          <p:cNvPr id="100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C053C-0479-4636-B5A5-880F11446EE8}" type="slidenum">
              <a:rPr lang="en-US"/>
              <a:pPr/>
              <a:t>86</a:t>
            </a:fld>
            <a:endParaRPr lang="en-US"/>
          </a:p>
        </p:txBody>
      </p:sp>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B7E0D-E34A-40A7-9886-D48A7A508675}" type="slidenum">
              <a:rPr lang="en-US"/>
              <a:pPr/>
              <a:t>87</a:t>
            </a:fld>
            <a:endParaRPr lang="en-US"/>
          </a:p>
        </p:txBody>
      </p:sp>
      <p:sp>
        <p:nvSpPr>
          <p:cNvPr id="695298"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95299"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AC5438-AC3E-4651-AF54-522BDBD5FBCC}" type="slidenum">
              <a:rPr lang="en-US"/>
              <a:pPr/>
              <a:t>8</a:t>
            </a:fld>
            <a:endParaRPr lang="en-US"/>
          </a:p>
        </p:txBody>
      </p:sp>
      <p:sp>
        <p:nvSpPr>
          <p:cNvPr id="549890" name="Rectangle 2"/>
          <p:cNvSpPr>
            <a:spLocks noGrp="1" noRot="1" noChangeAspect="1" noChangeArrowheads="1" noTextEdit="1"/>
          </p:cNvSpPr>
          <p:nvPr>
            <p:ph type="sldImg"/>
          </p:nvPr>
        </p:nvSpPr>
        <p:spPr bwMode="auto">
          <a:xfrm>
            <a:off x="1198563" y="692150"/>
            <a:ext cx="4618037" cy="3463925"/>
          </a:xfrm>
          <a:prstGeom prst="rect">
            <a:avLst/>
          </a:prstGeom>
          <a:noFill/>
          <a:ln>
            <a:solidFill>
              <a:srgbClr val="000000"/>
            </a:solidFill>
            <a:miter lim="800000"/>
            <a:headEnd/>
            <a:tailEnd/>
          </a:ln>
        </p:spPr>
      </p:sp>
      <p:sp>
        <p:nvSpPr>
          <p:cNvPr id="549891" name="Rectangle 3"/>
          <p:cNvSpPr>
            <a:spLocks noGrp="1" noChangeArrowheads="1"/>
          </p:cNvSpPr>
          <p:nvPr>
            <p:ph type="body" idx="1"/>
          </p:nvPr>
        </p:nvSpPr>
        <p:spPr bwMode="auto">
          <a:xfrm>
            <a:off x="934722" y="4387768"/>
            <a:ext cx="5140960" cy="4155919"/>
          </a:xfrm>
          <a:prstGeom prst="rect">
            <a:avLst/>
          </a:prstGeom>
          <a:noFill/>
          <a:ln w="12700">
            <a:miter lim="800000"/>
            <a:headEnd type="none" w="sm" len="sm"/>
            <a:tailEnd type="none" w="sm" len="sm"/>
          </a:ln>
        </p:spPr>
        <p:txBody>
          <a:bodyPr lIns="92433" tIns="46216" rIns="92433" bIns="46216"/>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DD6ED-D2DF-49F4-8EFB-C21566599E56}" type="slidenum">
              <a:rPr lang="en-US"/>
              <a:pPr/>
              <a:t>88</a:t>
            </a:fld>
            <a:endParaRPr lang="en-US"/>
          </a:p>
        </p:txBody>
      </p:sp>
      <p:sp>
        <p:nvSpPr>
          <p:cNvPr id="655362"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55363"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r>
              <a:rPr lang="en-US" altLang="zh-CN"/>
              <a:t>Some queries may have several aspects, e.g., in the query "house" there will be web sites for White House and others for buying a house. From my basic algorithm, I can only retrieve those web sites for White House. It is certain that the House of Representatives and White House are the most famous "house" in the world, but people usually give more attention to buying a house. </a:t>
            </a:r>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15D0A-2B57-4508-A991-DFBD02171EE4}" type="slidenum">
              <a:rPr lang="en-US"/>
              <a:pPr/>
              <a:t>89</a:t>
            </a:fld>
            <a:endParaRPr lang="en-US"/>
          </a:p>
        </p:txBody>
      </p:sp>
      <p:sp>
        <p:nvSpPr>
          <p:cNvPr id="657410"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657411"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r>
              <a:rPr lang="en-US" altLang="zh-CN"/>
              <a:t>In the second communities, we get a good site for buying a house. Because this community is not big, I can only retrieve two links. </a:t>
            </a:r>
          </a:p>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A784D-6F77-4314-BB87-D6764CD8C3F9}" type="slidenum">
              <a:rPr lang="en-US"/>
              <a:pPr/>
              <a:t>91</a:t>
            </a:fld>
            <a:endParaRPr lang="en-US"/>
          </a:p>
        </p:txBody>
      </p:sp>
      <p:sp>
        <p:nvSpPr>
          <p:cNvPr id="1010690" name="Rectangle 2"/>
          <p:cNvSpPr>
            <a:spLocks noGrp="1" noRot="1" noChangeAspect="1" noChangeArrowheads="1" noTextEdit="1"/>
          </p:cNvSpPr>
          <p:nvPr>
            <p:ph type="sldImg"/>
          </p:nvPr>
        </p:nvSpPr>
        <p:spPr>
          <a:ln/>
        </p:spPr>
      </p:sp>
      <p:sp>
        <p:nvSpPr>
          <p:cNvPr id="101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another honest merchant</a:t>
            </a:r>
            <a:r>
              <a:rPr lang="en-US" baseline="0" dirty="0" smtClean="0"/>
              <a:t> who understood </a:t>
            </a:r>
            <a:r>
              <a:rPr lang="en-US" baseline="0" dirty="0" err="1" smtClean="0"/>
              <a:t>pagerank</a:t>
            </a:r>
            <a:r>
              <a:rPr lang="en-US" baseline="0" dirty="0" smtClean="0"/>
              <a:t>/link analysis is put behind bars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DC72BF3A-2103-4E73-AC4E-145C3C9473EE}" type="slidenum">
              <a:rPr lang="en-US" smtClean="0"/>
              <a:pPr/>
              <a:t>98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203C3-EFBB-47E8-8D85-39AC42390FB1}" type="slidenum">
              <a:rPr lang="en-US"/>
              <a:pPr/>
              <a:t>99</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5C579-F6B3-4AF2-B543-61A9F48D1869}" type="slidenum">
              <a:rPr lang="en-US"/>
              <a:pPr/>
              <a:t>100</a:t>
            </a:fld>
            <a:endParaRPr lang="en-US"/>
          </a:p>
        </p:txBody>
      </p:sp>
      <p:sp>
        <p:nvSpPr>
          <p:cNvPr id="1171458" name="Rectangle 2"/>
          <p:cNvSpPr>
            <a:spLocks noGrp="1" noRot="1" noChangeAspect="1" noChangeArrowheads="1" noTextEdit="1"/>
          </p:cNvSpPr>
          <p:nvPr>
            <p:ph type="sldImg"/>
          </p:nvPr>
        </p:nvSpPr>
        <p:spPr>
          <a:ln/>
        </p:spPr>
      </p:sp>
      <p:sp>
        <p:nvSpPr>
          <p:cNvPr id="117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AB770-5AA5-4A7C-9EE0-626034BAB213}" type="slidenum">
              <a:rPr lang="en-US"/>
              <a:pPr/>
              <a:t>101</a:t>
            </a:fld>
            <a:endParaRPr lang="en-US"/>
          </a:p>
        </p:txBody>
      </p:sp>
      <p:sp>
        <p:nvSpPr>
          <p:cNvPr id="1326082" name="Rectangle 2"/>
          <p:cNvSpPr>
            <a:spLocks noGrp="1" noRot="1" noChangeAspect="1" noChangeArrowheads="1" noTextEdit="1"/>
          </p:cNvSpPr>
          <p:nvPr>
            <p:ph type="sldImg"/>
          </p:nvPr>
        </p:nvSpPr>
        <p:spPr>
          <a:ln/>
        </p:spPr>
      </p:sp>
      <p:sp>
        <p:nvSpPr>
          <p:cNvPr id="132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FEACD-6FC0-40D7-9FCB-B70FA9240D6E}" type="slidenum">
              <a:rPr lang="en-US"/>
              <a:pPr/>
              <a:t>102</a:t>
            </a:fld>
            <a:endParaRPr lang="en-US"/>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A3859-5D32-4AAC-832F-16A9A59B232F}" type="slidenum">
              <a:rPr lang="en-US"/>
              <a:pPr/>
              <a:t>103</a:t>
            </a:fld>
            <a:endParaRPr lang="en-US"/>
          </a:p>
        </p:txBody>
      </p:sp>
      <p:sp>
        <p:nvSpPr>
          <p:cNvPr id="1013762" name="Rectangle 2"/>
          <p:cNvSpPr>
            <a:spLocks noGrp="1" noRot="1" noChangeAspect="1" noChangeArrowheads="1" noTextEdit="1"/>
          </p:cNvSpPr>
          <p:nvPr>
            <p:ph type="sldImg"/>
          </p:nvPr>
        </p:nvSpPr>
        <p:spPr>
          <a:ln/>
        </p:spPr>
      </p:sp>
      <p:sp>
        <p:nvSpPr>
          <p:cNvPr id="101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8AE14-16AC-4C64-B3D9-3FB671BBFA16}" type="slidenum">
              <a:rPr lang="en-US"/>
              <a:pPr/>
              <a:t>104</a:t>
            </a:fld>
            <a:endParaRPr lang="en-US"/>
          </a:p>
        </p:txBody>
      </p:sp>
      <p:sp>
        <p:nvSpPr>
          <p:cNvPr id="807938" name="Rectangle 2"/>
          <p:cNvSpPr>
            <a:spLocks noGrp="1" noRot="1" noChangeAspect="1" noChangeArrowheads="1"/>
          </p:cNvSpPr>
          <p:nvPr>
            <p:ph type="sldImg"/>
          </p:nvPr>
        </p:nvSpPr>
        <p:spPr bwMode="auto">
          <a:xfrm>
            <a:off x="1196975" y="692150"/>
            <a:ext cx="4618038" cy="3463925"/>
          </a:xfrm>
          <a:prstGeom prst="rect">
            <a:avLst/>
          </a:prstGeom>
          <a:solidFill>
            <a:srgbClr val="FFFFFF"/>
          </a:solidFill>
          <a:ln>
            <a:solidFill>
              <a:srgbClr val="000000"/>
            </a:solidFill>
            <a:miter lim="800000"/>
            <a:headEnd/>
            <a:tailEnd/>
          </a:ln>
        </p:spPr>
      </p:sp>
      <p:sp>
        <p:nvSpPr>
          <p:cNvPr id="807939" name="Rectangle 3"/>
          <p:cNvSpPr>
            <a:spLocks noGrp="1" noChangeArrowheads="1"/>
          </p:cNvSpPr>
          <p:nvPr>
            <p:ph type="body" idx="1"/>
          </p:nvPr>
        </p:nvSpPr>
        <p:spPr bwMode="auto">
          <a:xfrm>
            <a:off x="934721" y="4387767"/>
            <a:ext cx="5140960" cy="4155919"/>
          </a:xfrm>
          <a:prstGeom prst="rect">
            <a:avLst/>
          </a:prstGeom>
          <a:solidFill>
            <a:srgbClr val="FFFFFF"/>
          </a:solidFill>
          <a:ln>
            <a:solidFill>
              <a:srgbClr val="000000"/>
            </a:solidFill>
            <a:miter lim="800000"/>
            <a:headEnd/>
            <a:tailEnd/>
          </a:ln>
        </p:spPr>
        <p:txBody>
          <a:bodyPr lIns="92446" tIns="46223" rIns="92446" bIns="46223"/>
          <a:lstStyle/>
          <a:p>
            <a:r>
              <a:rPr lang="en-US"/>
              <a:t>Picked 966 nodes from Yahoo!</a:t>
            </a:r>
          </a:p>
          <a:p>
            <a:r>
              <a:rPr lang="en-US"/>
              <a:t>Constructed simple Alta Vista queries by trial and error until topic</a:t>
            </a:r>
          </a:p>
          <a:p>
            <a:r>
              <a:rPr lang="en-US"/>
              <a:t>distillation produced resources that were indistinguishable in quality</a:t>
            </a:r>
          </a:p>
          <a:p>
            <a:r>
              <a:rPr lang="en-US"/>
              <a:t>from Yahoo! As judged by a blind tester.</a:t>
            </a:r>
          </a:p>
          <a:p>
            <a:endParaRPr lang="en-US"/>
          </a:p>
          <a:p>
            <a:r>
              <a:rPr lang="en-US"/>
              <a:t>Queries got quite tricky and non-trivial to frame.  You saw an example</a:t>
            </a:r>
          </a:p>
          <a:p>
            <a:r>
              <a:rPr lang="en-US"/>
              <a:t>a moment earlier.  We had to use ...</a:t>
            </a:r>
          </a:p>
          <a:p>
            <a:r>
              <a:rPr lang="en-US"/>
              <a:t>In some cases, the best bet was to do feature selection manually.</a:t>
            </a:r>
          </a:p>
          <a:p>
            <a:r>
              <a:rPr lang="en-US"/>
              <a:t>Upon somehow finding that Lufthansa and KLM are examples of</a:t>
            </a:r>
          </a:p>
          <a:p>
            <a:r>
              <a:rPr lang="en-US"/>
              <a:t>the topic “european airlines,” we added these names to the query.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C98EF-9BDC-415D-AB90-966A9D4218E5}" type="slidenum">
              <a:rPr lang="en-US"/>
              <a:pPr/>
              <a:t>9</a:t>
            </a:fld>
            <a:endParaRPr lang="en-US"/>
          </a:p>
        </p:txBody>
      </p:sp>
      <p:sp>
        <p:nvSpPr>
          <p:cNvPr id="551938" name="Rectangle 2"/>
          <p:cNvSpPr>
            <a:spLocks noGrp="1" noRot="1" noChangeAspect="1" noChangeArrowheads="1" noTextEdit="1"/>
          </p:cNvSpPr>
          <p:nvPr>
            <p:ph type="sldImg"/>
          </p:nvPr>
        </p:nvSpPr>
        <p:spPr bwMode="auto">
          <a:xfrm>
            <a:off x="1198563" y="692150"/>
            <a:ext cx="4618037" cy="3463925"/>
          </a:xfrm>
          <a:prstGeom prst="rect">
            <a:avLst/>
          </a:prstGeom>
          <a:noFill/>
          <a:ln>
            <a:solidFill>
              <a:srgbClr val="000000"/>
            </a:solidFill>
            <a:miter lim="800000"/>
            <a:headEnd/>
            <a:tailEnd/>
          </a:ln>
        </p:spPr>
      </p:sp>
      <p:sp>
        <p:nvSpPr>
          <p:cNvPr id="551939" name="Rectangle 3"/>
          <p:cNvSpPr>
            <a:spLocks noGrp="1" noChangeArrowheads="1"/>
          </p:cNvSpPr>
          <p:nvPr>
            <p:ph type="body" idx="1"/>
          </p:nvPr>
        </p:nvSpPr>
        <p:spPr bwMode="auto">
          <a:xfrm>
            <a:off x="934722" y="4387768"/>
            <a:ext cx="5140960" cy="4155919"/>
          </a:xfrm>
          <a:prstGeom prst="rect">
            <a:avLst/>
          </a:prstGeom>
          <a:noFill/>
          <a:ln w="12700">
            <a:miter lim="800000"/>
            <a:headEnd type="none" w="sm" len="sm"/>
            <a:tailEnd type="none" w="sm" len="sm"/>
          </a:ln>
        </p:spPr>
        <p:txBody>
          <a:bodyPr lIns="92433" tIns="46216" rIns="92433" bIns="46216"/>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A5B86-2646-4678-B10D-1B6947360199}" type="slidenum">
              <a:rPr lang="en-US"/>
              <a:pPr/>
              <a:t>105</a:t>
            </a:fld>
            <a:endParaRPr lang="en-US"/>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0385B-7E3F-46A0-8A3D-F41267753C37}" type="slidenum">
              <a:rPr lang="en-US"/>
              <a:pPr/>
              <a:t>106</a:t>
            </a:fld>
            <a:endParaRPr lang="en-US"/>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3AB1C-4511-44D9-95B1-CFBB855A5BB0}" type="slidenum">
              <a:rPr lang="en-US"/>
              <a:pPr/>
              <a:t>107</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3197E-C697-4047-B7EE-2B4592E5CA15}" type="slidenum">
              <a:rPr lang="en-US"/>
              <a:pPr/>
              <a:t>108</a:t>
            </a:fld>
            <a:endParaRPr lang="en-US"/>
          </a:p>
        </p:txBody>
      </p:sp>
      <p:sp>
        <p:nvSpPr>
          <p:cNvPr id="1263618" name="Rectangle 2"/>
          <p:cNvSpPr>
            <a:spLocks noGrp="1" noRot="1" noChangeAspect="1" noChangeArrowheads="1" noTextEdit="1"/>
          </p:cNvSpPr>
          <p:nvPr>
            <p:ph type="sldImg"/>
          </p:nvPr>
        </p:nvSpPr>
        <p:spPr>
          <a:ln/>
        </p:spPr>
      </p:sp>
      <p:sp>
        <p:nvSpPr>
          <p:cNvPr id="126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AEF05-A659-426B-BBAD-A108E84DDE31}" type="slidenum">
              <a:rPr lang="en-US"/>
              <a:pPr/>
              <a:t>10</a:t>
            </a:fld>
            <a:endParaRPr lang="en-US"/>
          </a:p>
        </p:txBody>
      </p:sp>
      <p:sp>
        <p:nvSpPr>
          <p:cNvPr id="576514" name="Rectangle 2"/>
          <p:cNvSpPr>
            <a:spLocks noGrp="1" noRot="1" noChangeAspect="1" noChangeArrowheads="1" noTextEdit="1"/>
          </p:cNvSpPr>
          <p:nvPr>
            <p:ph type="sldImg"/>
          </p:nvPr>
        </p:nvSpPr>
        <p:spPr bwMode="auto">
          <a:xfrm>
            <a:off x="1198563" y="692150"/>
            <a:ext cx="4618037" cy="3463925"/>
          </a:xfrm>
          <a:prstGeom prst="rect">
            <a:avLst/>
          </a:prstGeom>
          <a:noFill/>
          <a:ln>
            <a:solidFill>
              <a:srgbClr val="000000"/>
            </a:solidFill>
            <a:miter lim="800000"/>
            <a:headEnd/>
            <a:tailEnd/>
          </a:ln>
        </p:spPr>
      </p:sp>
      <p:sp>
        <p:nvSpPr>
          <p:cNvPr id="576515" name="Rectangle 3"/>
          <p:cNvSpPr>
            <a:spLocks noGrp="1" noChangeArrowheads="1"/>
          </p:cNvSpPr>
          <p:nvPr>
            <p:ph type="body" idx="1"/>
          </p:nvPr>
        </p:nvSpPr>
        <p:spPr bwMode="auto">
          <a:xfrm>
            <a:off x="934722" y="4387768"/>
            <a:ext cx="5140960" cy="4155919"/>
          </a:xfrm>
          <a:prstGeom prst="rect">
            <a:avLst/>
          </a:prstGeom>
          <a:noFill/>
          <a:ln w="12700">
            <a:miter lim="800000"/>
            <a:headEnd type="none" w="sm" len="sm"/>
            <a:tailEnd type="none" w="sm" len="sm"/>
          </a:ln>
        </p:spPr>
        <p:txBody>
          <a:bodyPr lIns="92433" tIns="46216" rIns="92433" bIns="46216"/>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25E776-6FD2-489E-93A5-A353EA649E6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D27605-AC79-49C8-AFD5-1150CC510A1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6EC189-D155-4D1C-A33D-23EFF0D0C1C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3000"/>
            <a:ext cx="4495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495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9C790A-0E67-4CCA-A970-ECDDCC44904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BF7EE07-D69F-4704-8292-18A45D66E7C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3F805AC-EA90-4B98-B2E4-8066751B3FF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B83C496-7B59-45B9-A6F3-5B8156FE594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62E4342-8EF2-4483-B292-3516183CBC6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506ADBB4-19D6-4CC3-ADD8-79813206757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60932B0-FEA2-4B24-8AE8-9ED23260750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139EAA58-5F8A-4ABC-9731-C598497CEF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15FC92-6AFF-4997-B48F-9625D9C83146}"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F0C5627-EF8E-4ABC-B619-D54FC57CEB8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A175F0D-C410-4CFF-8743-95133EA54CB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23671F7-3566-4C53-B3D8-A87016A9DA6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6D2CFEA-669E-4D3B-8299-7ED5D4A00D9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02C3A-7949-4F6A-ADCB-65051E91CD93}" type="datetimeFigureOut">
              <a:rPr lang="en-US" smtClean="0">
                <a:solidFill>
                  <a:prstClr val="black">
                    <a:tint val="75000"/>
                  </a:prstClr>
                </a:solidFill>
              </a:rPr>
              <a:pPr/>
              <a:t>10/4/2011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931DD5-52DA-4207-B5C3-274B1FF22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7874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02C3A-7949-4F6A-ADCB-65051E91CD93}" type="datetimeFigureOut">
              <a:rPr lang="en-US" smtClean="0">
                <a:solidFill>
                  <a:prstClr val="black">
                    <a:tint val="75000"/>
                  </a:prstClr>
                </a:solidFill>
              </a:rPr>
              <a:pPr/>
              <a:t>10/4/2011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931DD5-52DA-4207-B5C3-274B1FF22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7874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02C3A-7949-4F6A-ADCB-65051E91CD93}" type="datetimeFigureOut">
              <a:rPr lang="en-US" smtClean="0">
                <a:solidFill>
                  <a:prstClr val="black">
                    <a:tint val="75000"/>
                  </a:prstClr>
                </a:solidFill>
              </a:rPr>
              <a:pPr/>
              <a:t>10/4/2011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931DD5-52DA-4207-B5C3-274B1FF22C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787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15B897-269B-4DA8-B252-B12E4D9D750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F2585B4-8736-4118-AE6D-54F38F104F3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C3DDDCC-69FF-4432-A709-1667B3D96C5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F9A83DE-8EE9-475F-B414-E9ED0BC6C96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583D04-306C-446C-96EA-B295E48F938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EDA29D-9D37-45BC-8019-9195469E7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tint val="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6172F870-3FE8-4E1C-B3D1-F26E0774A9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5619" name="Rectangle 3"/>
          <p:cNvSpPr>
            <a:spLocks noGrp="1" noChangeArrowheads="1"/>
          </p:cNvSpPr>
          <p:nvPr>
            <p:ph type="body" idx="1"/>
          </p:nvPr>
        </p:nvSpPr>
        <p:spPr bwMode="auto">
          <a:xfrm>
            <a:off x="0" y="1143000"/>
            <a:ext cx="9144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Times New Roman" pitchFamily="18" charset="0"/>
        </a:defRPr>
      </a:lvl2pPr>
      <a:lvl3pPr algn="ctr" rtl="0" eaLnBrk="0" fontAlgn="base" hangingPunct="0">
        <a:spcBef>
          <a:spcPct val="0"/>
        </a:spcBef>
        <a:spcAft>
          <a:spcPct val="0"/>
        </a:spcAft>
        <a:defRPr sz="4400">
          <a:solidFill>
            <a:srgbClr val="FF0000"/>
          </a:solidFill>
          <a:latin typeface="Times New Roman" pitchFamily="18" charset="0"/>
        </a:defRPr>
      </a:lvl3pPr>
      <a:lvl4pPr algn="ctr" rtl="0" eaLnBrk="0" fontAlgn="base" hangingPunct="0">
        <a:spcBef>
          <a:spcPct val="0"/>
        </a:spcBef>
        <a:spcAft>
          <a:spcPct val="0"/>
        </a:spcAft>
        <a:defRPr sz="4400">
          <a:solidFill>
            <a:srgbClr val="FF0000"/>
          </a:solidFill>
          <a:latin typeface="Times New Roman" pitchFamily="18" charset="0"/>
        </a:defRPr>
      </a:lvl4pPr>
      <a:lvl5pPr algn="ctr" rtl="0" eaLnBrk="0" fontAlgn="base" hangingPunct="0">
        <a:spcBef>
          <a:spcPct val="0"/>
        </a:spcBef>
        <a:spcAft>
          <a:spcPct val="0"/>
        </a:spcAft>
        <a:defRPr sz="4400">
          <a:solidFill>
            <a:srgbClr val="FF0000"/>
          </a:solidFill>
          <a:latin typeface="Times New Roman" pitchFamily="18" charset="0"/>
        </a:defRPr>
      </a:lvl5pPr>
      <a:lvl6pPr marL="457200" algn="ctr" rtl="0" eaLnBrk="0" fontAlgn="base" hangingPunct="0">
        <a:spcBef>
          <a:spcPct val="0"/>
        </a:spcBef>
        <a:spcAft>
          <a:spcPct val="0"/>
        </a:spcAft>
        <a:defRPr sz="4400">
          <a:solidFill>
            <a:srgbClr val="FF0000"/>
          </a:solidFill>
          <a:latin typeface="Times New Roman" pitchFamily="18" charset="0"/>
        </a:defRPr>
      </a:lvl6pPr>
      <a:lvl7pPr marL="914400" algn="ctr" rtl="0" eaLnBrk="0" fontAlgn="base" hangingPunct="0">
        <a:spcBef>
          <a:spcPct val="0"/>
        </a:spcBef>
        <a:spcAft>
          <a:spcPct val="0"/>
        </a:spcAft>
        <a:defRPr sz="4400">
          <a:solidFill>
            <a:srgbClr val="FF0000"/>
          </a:solidFill>
          <a:latin typeface="Times New Roman" pitchFamily="18" charset="0"/>
        </a:defRPr>
      </a:lvl7pPr>
      <a:lvl8pPr marL="1371600" algn="ctr" rtl="0" eaLnBrk="0" fontAlgn="base" hangingPunct="0">
        <a:spcBef>
          <a:spcPct val="0"/>
        </a:spcBef>
        <a:spcAft>
          <a:spcPct val="0"/>
        </a:spcAft>
        <a:defRPr sz="4400">
          <a:solidFill>
            <a:srgbClr val="FF0000"/>
          </a:solidFill>
          <a:latin typeface="Times New Roman" pitchFamily="18" charset="0"/>
        </a:defRPr>
      </a:lvl8pPr>
      <a:lvl9pPr marL="1828800" algn="ctr" rtl="0" eaLnBrk="0" fontAlgn="base" hangingPunct="0">
        <a:spcBef>
          <a:spcPct val="0"/>
        </a:spcBef>
        <a:spcAft>
          <a:spcPct val="0"/>
        </a:spcAft>
        <a:defRPr sz="4400">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8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schemeClr val="tx1">
                    <a:tint val="75000"/>
                  </a:schemeClr>
                </a:solidFill>
                <a:latin typeface="+mn-lt"/>
              </a:defRPr>
            </a:lvl1pPr>
          </a:lstStyle>
          <a:p>
            <a:pPr>
              <a:defRPr/>
            </a:pPr>
            <a:fld id="{057F07A0-6BA4-4B61-877E-9ED94F4AE1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A5D02C3A-7949-4F6A-ADCB-65051E91CD93}" type="datetimeFigureOut">
              <a:rPr lang="en-US" b="0" smtClean="0">
                <a:solidFill>
                  <a:prstClr val="black">
                    <a:tint val="75000"/>
                  </a:prstClr>
                </a:solidFill>
                <a:latin typeface="Calibri"/>
              </a:rPr>
              <a:pPr eaLnBrk="1" fontAlgn="auto" hangingPunct="1">
                <a:spcBef>
                  <a:spcPts val="0"/>
                </a:spcBef>
                <a:spcAft>
                  <a:spcPts val="0"/>
                </a:spcAft>
              </a:pPr>
              <a:t>10/4/2011</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931DD5-52DA-4207-B5C3-274B1FF22CC0}"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xmlns="" val="1233146535"/>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A5D02C3A-7949-4F6A-ADCB-65051E91CD93}" type="datetimeFigureOut">
              <a:rPr lang="en-US" b="0" smtClean="0">
                <a:solidFill>
                  <a:prstClr val="black">
                    <a:tint val="75000"/>
                  </a:prstClr>
                </a:solidFill>
                <a:latin typeface="Calibri"/>
              </a:rPr>
              <a:pPr eaLnBrk="1" fontAlgn="auto" hangingPunct="1">
                <a:spcBef>
                  <a:spcPts val="0"/>
                </a:spcBef>
                <a:spcAft>
                  <a:spcPts val="0"/>
                </a:spcAft>
              </a:pPr>
              <a:t>10/4/2011</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931DD5-52DA-4207-B5C3-274B1FF22CC0}"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xmlns="" val="1233146535"/>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A5D02C3A-7949-4F6A-ADCB-65051E91CD93}" type="datetimeFigureOut">
              <a:rPr lang="en-US" b="0" smtClean="0">
                <a:solidFill>
                  <a:prstClr val="black">
                    <a:tint val="75000"/>
                  </a:prstClr>
                </a:solidFill>
                <a:latin typeface="Calibri"/>
              </a:rPr>
              <a:pPr eaLnBrk="1" fontAlgn="auto" hangingPunct="1">
                <a:spcBef>
                  <a:spcPts val="0"/>
                </a:spcBef>
                <a:spcAft>
                  <a:spcPts val="0"/>
                </a:spcAft>
              </a:pPr>
              <a:t>10/4/2011</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0931DD5-52DA-4207-B5C3-274B1FF22CC0}"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xmlns="" val="1233146535"/>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image" Target="../media/image33.wmf"/></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hyperlink" Target="http://www.eduplace.com/geo/indexhi.html" TargetMode="External"/><Relationship Id="rId3" Type="http://schemas.openxmlformats.org/officeDocument/2006/relationships/hyperlink" Target="http://www.gotm.org/" TargetMode="External"/><Relationship Id="rId7" Type="http://schemas.openxmlformats.org/officeDocument/2006/relationships/hyperlink" Target="http://igolfto.net/"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ben2.ucla.edu/~permadi/" TargetMode="External"/><Relationship Id="rId5" Type="http://schemas.openxmlformats.org/officeDocument/2006/relationships/hyperlink" Target="http://ngp.ngpc.state.ne.us/gp.html" TargetMode="External"/><Relationship Id="rId4" Type="http://schemas.openxmlformats.org/officeDocument/2006/relationships/hyperlink" Target="http://www.gamezero.com/team-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www.flickr.com/photos/dannysullivan/369539947/"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www.gotm.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www.e3zone.com/" TargetMode="External"/><Relationship Id="rId5" Type="http://schemas.openxmlformats.org/officeDocument/2006/relationships/hyperlink" Target="http://www.d2realm.com/" TargetMode="External"/><Relationship Id="rId4" Type="http://schemas.openxmlformats.org/officeDocument/2006/relationships/hyperlink" Target="http://ad/doubleclick/net/jump/"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mail.chek.co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www.wptamail.com/" TargetMode="External"/><Relationship Id="rId5" Type="http://schemas.openxmlformats.org/officeDocument/2006/relationships/hyperlink" Target="http://www.d2realm.l/" TargetMode="External"/><Relationship Id="rId4" Type="http://schemas.openxmlformats.org/officeDocument/2006/relationships/hyperlink" Target="http://www.hotmail/com/"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hyperlink" Target="http://www2002.org/presentations/haveliwala-rp17.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3" Type="http://schemas.openxmlformats.org/officeDocument/2006/relationships/hyperlink" Target="http://www2002.org/presentations/haveliwala-rp17.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hyperlink" Target="http://rakaposhi.eas.asu.edu/cse494/notes/ijcai01-linkanalysis.pdf" TargetMode="External"/><Relationship Id="rId4" Type="http://schemas.openxmlformats.org/officeDocument/2006/relationships/image" Target="../media/image46.png"/></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4.xml.rels><?xml version="1.0" encoding="UTF-8" standalone="yes"?>
<Relationships xmlns="http://schemas.openxmlformats.org/package/2006/relationships"><Relationship Id="rId2" Type="http://schemas.openxmlformats.org/officeDocument/2006/relationships/hyperlink" Target="http://www.wired.com/magazine/2010/02/ff_google_algorithm/"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4" name="Rectangle 4"/>
          <p:cNvSpPr>
            <a:spLocks noGrp="1" noChangeArrowheads="1"/>
          </p:cNvSpPr>
          <p:nvPr>
            <p:ph type="ctrTitle"/>
          </p:nvPr>
        </p:nvSpPr>
        <p:spPr/>
        <p:txBody>
          <a:bodyPr/>
          <a:lstStyle/>
          <a:p>
            <a:r>
              <a:rPr lang="en-US"/>
              <a:t>IR for Web Pages</a:t>
            </a:r>
          </a:p>
        </p:txBody>
      </p:sp>
      <p:sp>
        <p:nvSpPr>
          <p:cNvPr id="1090565" name="Rectangle 5"/>
          <p:cNvSpPr>
            <a:spLocks noGrp="1" noChangeArrowheads="1"/>
          </p:cNvSpPr>
          <p:nvPr>
            <p:ph type="subTitle" idx="1"/>
          </p:nvPr>
        </p:nvSpPr>
        <p:spPr/>
        <p:txBody>
          <a:bodyPr/>
          <a:lstStyle/>
          <a:p>
            <a:r>
              <a:rPr lang="en-US" dirty="0" smtClean="0"/>
              <a:t>“I’m not sure Google is a rational business trying to maximize its own profits,”</a:t>
            </a:r>
          </a:p>
          <a:p>
            <a:r>
              <a:rPr lang="en-US" dirty="0" smtClean="0"/>
              <a:t>	--Eric Schmidt  9/22</a:t>
            </a:r>
            <a:endParaRPr lang="en-US" dirty="0"/>
          </a:p>
        </p:txBody>
      </p:sp>
      <p:pic>
        <p:nvPicPr>
          <p:cNvPr id="1361922" name="Picture 2" descr="http://chillpillbox.com/blog/wp-content/uploads/2010/05/YeahRight1.jpg"/>
          <p:cNvPicPr>
            <a:picLocks noChangeAspect="1" noChangeArrowheads="1"/>
          </p:cNvPicPr>
          <p:nvPr/>
        </p:nvPicPr>
        <p:blipFill>
          <a:blip r:embed="rId3" cstate="print"/>
          <a:srcRect/>
          <a:stretch>
            <a:fillRect/>
          </a:stretch>
        </p:blipFill>
        <p:spPr bwMode="auto">
          <a:xfrm>
            <a:off x="7086600" y="2971800"/>
            <a:ext cx="1771650" cy="11102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1922"/>
                                        </p:tgtEl>
                                        <p:attrNameLst>
                                          <p:attrName>style.visibility</p:attrName>
                                        </p:attrNameLst>
                                      </p:cBhvr>
                                      <p:to>
                                        <p:strVal val="visible"/>
                                      </p:to>
                                    </p:set>
                                    <p:animEffect transition="in" filter="blinds(horizontal)">
                                      <p:cBhvr>
                                        <p:cTn id="7" dur="500"/>
                                        <p:tgtEl>
                                          <p:spTgt spid="136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685800" y="381000"/>
            <a:ext cx="7772400" cy="685800"/>
          </a:xfrm>
          <a:noFill/>
          <a:ln/>
        </p:spPr>
        <p:txBody>
          <a:bodyPr lIns="92075" tIns="46038" rIns="92075" bIns="46038" anchor="b"/>
          <a:lstStyle/>
          <a:p>
            <a:r>
              <a:rPr lang="en-US" sz="3600" b="1">
                <a:effectLst>
                  <a:outerShdw blurRad="38100" dist="38100" dir="2700000" algn="tl">
                    <a:srgbClr val="000000"/>
                  </a:outerShdw>
                </a:effectLst>
              </a:rPr>
              <a:t>Use of Tag Information (6)</a:t>
            </a:r>
            <a:r>
              <a:rPr lang="en-US" b="1">
                <a:effectLst>
                  <a:outerShdw blurRad="38100" dist="38100" dir="2700000" algn="tl">
                    <a:srgbClr val="000000"/>
                  </a:outerShdw>
                </a:effectLst>
              </a:rPr>
              <a:t> </a:t>
            </a:r>
          </a:p>
        </p:txBody>
      </p:sp>
      <p:sp>
        <p:nvSpPr>
          <p:cNvPr id="575491" name="Rectangle 3"/>
          <p:cNvSpPr>
            <a:spLocks noGrp="1" noChangeArrowheads="1"/>
          </p:cNvSpPr>
          <p:nvPr>
            <p:ph type="body" idx="1"/>
          </p:nvPr>
        </p:nvSpPr>
        <p:spPr>
          <a:xfrm>
            <a:off x="228600" y="1524000"/>
            <a:ext cx="8686800" cy="4953000"/>
          </a:xfrm>
          <a:noFill/>
          <a:ln/>
        </p:spPr>
        <p:txBody>
          <a:bodyPr lIns="92075" tIns="46038" rIns="92075" bIns="46038"/>
          <a:lstStyle/>
          <a:p>
            <a:pPr>
              <a:buFontTx/>
              <a:buNone/>
            </a:pPr>
            <a:r>
              <a:rPr lang="en-US" b="1"/>
              <a:t>The Webor Method (Continued)</a:t>
            </a:r>
          </a:p>
          <a:p>
            <a:pPr>
              <a:lnSpc>
                <a:spcPct val="110000"/>
              </a:lnSpc>
              <a:buFontTx/>
              <a:buNone/>
            </a:pPr>
            <a:r>
              <a:rPr lang="en-US" b="1">
                <a:solidFill>
                  <a:srgbClr val="0000CC"/>
                </a:solidFill>
              </a:rPr>
              <a:t>Challenge:</a:t>
            </a:r>
            <a:r>
              <a:rPr lang="en-US" b="1"/>
              <a:t> How to find the (</a:t>
            </a:r>
            <a:r>
              <a:rPr lang="en-US" b="1">
                <a:solidFill>
                  <a:srgbClr val="0000CC"/>
                </a:solidFill>
              </a:rPr>
              <a:t>optimal</a:t>
            </a:r>
            <a:r>
              <a:rPr lang="en-US" b="1"/>
              <a:t>) CIV = (civ</a:t>
            </a:r>
            <a:r>
              <a:rPr lang="en-US" b="1" baseline="-25000"/>
              <a:t>1</a:t>
            </a:r>
            <a:r>
              <a:rPr lang="en-US" b="1"/>
              <a:t>, civ</a:t>
            </a:r>
            <a:r>
              <a:rPr lang="en-US" b="1" baseline="-25000"/>
              <a:t>2</a:t>
            </a:r>
            <a:r>
              <a:rPr lang="en-US" b="1"/>
              <a:t>, civ</a:t>
            </a:r>
            <a:r>
              <a:rPr lang="en-US" b="1" baseline="-25000"/>
              <a:t>3</a:t>
            </a:r>
            <a:r>
              <a:rPr lang="en-US" b="1"/>
              <a:t>, civ</a:t>
            </a:r>
            <a:r>
              <a:rPr lang="en-US" b="1" baseline="-25000"/>
              <a:t>4</a:t>
            </a:r>
            <a:r>
              <a:rPr lang="en-US" b="1"/>
              <a:t>, civ</a:t>
            </a:r>
            <a:r>
              <a:rPr lang="en-US" b="1" baseline="-25000"/>
              <a:t>5</a:t>
            </a:r>
            <a:r>
              <a:rPr lang="en-US" b="1"/>
              <a:t>, civ</a:t>
            </a:r>
            <a:r>
              <a:rPr lang="en-US" b="1" baseline="-25000"/>
              <a:t>6</a:t>
            </a:r>
            <a:r>
              <a:rPr lang="en-US" b="1"/>
              <a:t>) such that the retrieval performance can be improved the most?</a:t>
            </a:r>
          </a:p>
          <a:p>
            <a:pPr>
              <a:lnSpc>
                <a:spcPct val="110000"/>
              </a:lnSpc>
              <a:buFontTx/>
              <a:buNone/>
            </a:pPr>
            <a:r>
              <a:rPr lang="en-US" b="1">
                <a:solidFill>
                  <a:srgbClr val="0000CC"/>
                </a:solidFill>
              </a:rPr>
              <a:t>One Solution:</a:t>
            </a:r>
            <a:r>
              <a:rPr lang="en-US" b="1"/>
              <a:t> Find the optimal CIV experimentally using a hill-climbing search in the space of CIV</a:t>
            </a:r>
          </a:p>
        </p:txBody>
      </p:sp>
      <p:sp>
        <p:nvSpPr>
          <p:cNvPr id="575492" name="Text Box 4"/>
          <p:cNvSpPr txBox="1">
            <a:spLocks noChangeArrowheads="1"/>
          </p:cNvSpPr>
          <p:nvPr/>
        </p:nvSpPr>
        <p:spPr bwMode="auto">
          <a:xfrm rot="-1873489">
            <a:off x="7696200" y="4572000"/>
            <a:ext cx="1073150" cy="701675"/>
          </a:xfrm>
          <a:prstGeom prst="rect">
            <a:avLst/>
          </a:prstGeom>
          <a:solidFill>
            <a:srgbClr val="FFCCFF"/>
          </a:solidFill>
          <a:ln w="9525">
            <a:noFill/>
            <a:miter lim="800000"/>
            <a:headEnd/>
            <a:tailEnd/>
          </a:ln>
          <a:effectLst/>
        </p:spPr>
        <p:txBody>
          <a:bodyPr wrap="none">
            <a:spAutoFit/>
          </a:bodyPr>
          <a:lstStyle/>
          <a:p>
            <a:r>
              <a:rPr lang="en-US">
                <a:solidFill>
                  <a:srgbClr val="33CC33"/>
                </a:solidFill>
              </a:rPr>
              <a:t>Details</a:t>
            </a:r>
          </a:p>
          <a:p>
            <a:r>
              <a:rPr lang="en-US">
                <a:solidFill>
                  <a:srgbClr val="33CC33"/>
                </a:solidFill>
              </a:rPr>
              <a:t>Skipped</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67364" name="Picture 4"/>
          <p:cNvPicPr>
            <a:picLocks noChangeAspect="1" noChangeArrowheads="1"/>
          </p:cNvPicPr>
          <p:nvPr/>
        </p:nvPicPr>
        <p:blipFill>
          <a:blip r:embed="rId3" cstate="print"/>
          <a:srcRect/>
          <a:stretch>
            <a:fillRect/>
          </a:stretch>
        </p:blipFill>
        <p:spPr bwMode="auto">
          <a:xfrm>
            <a:off x="762000" y="304800"/>
            <a:ext cx="7924800" cy="64611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6" name="Rectangle 4"/>
          <p:cNvSpPr>
            <a:spLocks noGrp="1" noChangeArrowheads="1"/>
          </p:cNvSpPr>
          <p:nvPr>
            <p:ph type="title"/>
          </p:nvPr>
        </p:nvSpPr>
        <p:spPr>
          <a:xfrm>
            <a:off x="304800" y="609600"/>
            <a:ext cx="8458200" cy="1143000"/>
          </a:xfrm>
        </p:spPr>
        <p:txBody>
          <a:bodyPr/>
          <a:lstStyle/>
          <a:p>
            <a:r>
              <a:rPr lang="en-US" sz="2800" b="1"/>
              <a:t>Stability</a:t>
            </a:r>
            <a:r>
              <a:rPr lang="en-US" sz="2800"/>
              <a:t> (w.r.t. random change) and </a:t>
            </a:r>
            <a:r>
              <a:rPr lang="en-US" sz="2800" b="1"/>
              <a:t>Robustness</a:t>
            </a:r>
            <a:r>
              <a:rPr lang="en-US" sz="2800"/>
              <a:t> (w.r.t. Adversarial Change) of Link Importance measures</a:t>
            </a:r>
          </a:p>
        </p:txBody>
      </p:sp>
      <p:sp>
        <p:nvSpPr>
          <p:cNvPr id="1324037" name="Rectangle 5"/>
          <p:cNvSpPr>
            <a:spLocks noGrp="1" noChangeArrowheads="1"/>
          </p:cNvSpPr>
          <p:nvPr>
            <p:ph type="body" sz="half" idx="1"/>
          </p:nvPr>
        </p:nvSpPr>
        <p:spPr/>
        <p:txBody>
          <a:bodyPr/>
          <a:lstStyle/>
          <a:p>
            <a:pPr>
              <a:lnSpc>
                <a:spcPct val="80000"/>
              </a:lnSpc>
            </a:pPr>
            <a:r>
              <a:rPr lang="en-US" sz="2000" b="1" dirty="0">
                <a:solidFill>
                  <a:srgbClr val="33CC33"/>
                </a:solidFill>
              </a:rPr>
              <a:t>For random changes</a:t>
            </a:r>
            <a:r>
              <a:rPr lang="en-US" sz="2000" dirty="0"/>
              <a:t> (e.g. a randomly added link etc.), we know that stability depends on ensuring that there are no disconnected components in the graph to begin with (e.g. the “standard” A/H computation is unstable </a:t>
            </a:r>
            <a:r>
              <a:rPr lang="en-US" sz="2000" dirty="0" err="1"/>
              <a:t>w.r.t</a:t>
            </a:r>
            <a:r>
              <a:rPr lang="en-US" sz="2000" dirty="0"/>
              <a:t>. bridges if there are disconnected </a:t>
            </a:r>
            <a:r>
              <a:rPr lang="en-US" sz="2000" dirty="0" err="1"/>
              <a:t>componets</a:t>
            </a:r>
            <a:r>
              <a:rPr lang="en-US" sz="2000" dirty="0"/>
              <a:t>—but become more stable if we add low-weight links from every page to every other </a:t>
            </a:r>
            <a:r>
              <a:rPr lang="en-US" sz="2000" dirty="0" smtClean="0"/>
              <a:t>page). We can always make up a story about these capturing transitions </a:t>
            </a:r>
            <a:r>
              <a:rPr lang="en-US" sz="2000" dirty="0"/>
              <a:t>by impatient </a:t>
            </a:r>
            <a:r>
              <a:rPr lang="en-US" sz="2000" dirty="0" smtClean="0"/>
              <a:t>user </a:t>
            </a:r>
            <a:r>
              <a:rPr lang="en-US" sz="2000" dirty="0" smtClean="0">
                <a:sym typeface="Wingdings" pitchFamily="2" charset="2"/>
              </a:rPr>
              <a:t> </a:t>
            </a:r>
            <a:endParaRPr lang="en-US" sz="1800" dirty="0"/>
          </a:p>
        </p:txBody>
      </p:sp>
      <p:sp>
        <p:nvSpPr>
          <p:cNvPr id="1324038" name="Rectangle 6"/>
          <p:cNvSpPr>
            <a:spLocks noGrp="1" noChangeArrowheads="1"/>
          </p:cNvSpPr>
          <p:nvPr>
            <p:ph type="body" sz="half" idx="2"/>
          </p:nvPr>
        </p:nvSpPr>
        <p:spPr/>
        <p:txBody>
          <a:bodyPr/>
          <a:lstStyle/>
          <a:p>
            <a:pPr>
              <a:lnSpc>
                <a:spcPct val="80000"/>
              </a:lnSpc>
            </a:pPr>
            <a:r>
              <a:rPr lang="en-US" sz="2000" b="1">
                <a:solidFill>
                  <a:schemeClr val="hlink"/>
                </a:solidFill>
              </a:rPr>
              <a:t>For adversarial changes</a:t>
            </a:r>
            <a:r>
              <a:rPr lang="en-US" sz="2000"/>
              <a:t> (where someone with an adversarial intent makes changes to link structure of the web, to artificially boost the importance of certain pages), </a:t>
            </a:r>
          </a:p>
          <a:p>
            <a:pPr lvl="1">
              <a:lnSpc>
                <a:spcPct val="80000"/>
              </a:lnSpc>
            </a:pPr>
            <a:r>
              <a:rPr lang="en-US" sz="1800"/>
              <a:t>It is clear that </a:t>
            </a:r>
            <a:r>
              <a:rPr lang="en-US" sz="1800" i="1"/>
              <a:t>query specific</a:t>
            </a:r>
            <a:r>
              <a:rPr lang="en-US" sz="1800"/>
              <a:t> importance measures (e.g. computed w.r.t. a base set) will be harder to sabotage. </a:t>
            </a:r>
          </a:p>
          <a:p>
            <a:pPr lvl="1">
              <a:lnSpc>
                <a:spcPct val="80000"/>
              </a:lnSpc>
            </a:pPr>
            <a:r>
              <a:rPr lang="en-US" sz="1800"/>
              <a:t>In contrast query (and user-) independent similarity measures are easier (since they provide a more stationary target).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5954" name="Rectangle 1026"/>
          <p:cNvSpPr>
            <a:spLocks noGrp="1" noChangeArrowheads="1"/>
          </p:cNvSpPr>
          <p:nvPr>
            <p:ph type="title"/>
          </p:nvPr>
        </p:nvSpPr>
        <p:spPr>
          <a:xfrm>
            <a:off x="685800" y="381000"/>
            <a:ext cx="7772400" cy="762000"/>
          </a:xfrm>
        </p:spPr>
        <p:txBody>
          <a:bodyPr/>
          <a:lstStyle/>
          <a:p>
            <a:r>
              <a:rPr lang="en-US" altLang="zh-CN" sz="3600" b="1">
                <a:ea typeface="SimSun" pitchFamily="2" charset="-122"/>
              </a:rPr>
              <a:t>Use of Link Information</a:t>
            </a:r>
          </a:p>
        </p:txBody>
      </p:sp>
      <p:sp>
        <p:nvSpPr>
          <p:cNvPr id="765955" name="Rectangle 1027"/>
          <p:cNvSpPr>
            <a:spLocks noGrp="1" noChangeArrowheads="1"/>
          </p:cNvSpPr>
          <p:nvPr>
            <p:ph type="body" idx="1"/>
          </p:nvPr>
        </p:nvSpPr>
        <p:spPr>
          <a:xfrm>
            <a:off x="228600" y="1371600"/>
            <a:ext cx="8686800" cy="5181600"/>
          </a:xfrm>
        </p:spPr>
        <p:txBody>
          <a:bodyPr/>
          <a:lstStyle/>
          <a:p>
            <a:pPr>
              <a:lnSpc>
                <a:spcPct val="120000"/>
              </a:lnSpc>
            </a:pPr>
            <a:r>
              <a:rPr lang="zh-CN" altLang="en-US" sz="2800" b="1">
                <a:ea typeface="SimSun" pitchFamily="2" charset="-122"/>
              </a:rPr>
              <a:t>P</a:t>
            </a:r>
            <a:r>
              <a:rPr lang="en-US" altLang="zh-CN" sz="2800" b="1">
                <a:ea typeface="SimSun" pitchFamily="2" charset="-122"/>
              </a:rPr>
              <a:t>ageRank defines the global importance of web pages but the importance is domain/topic independent.</a:t>
            </a:r>
          </a:p>
          <a:p>
            <a:pPr>
              <a:lnSpc>
                <a:spcPct val="120000"/>
              </a:lnSpc>
            </a:pPr>
            <a:r>
              <a:rPr lang="zh-CN" altLang="en-US" sz="2800" b="1">
                <a:ea typeface="SimSun" pitchFamily="2" charset="-122"/>
              </a:rPr>
              <a:t>W</a:t>
            </a:r>
            <a:r>
              <a:rPr lang="en-US" altLang="zh-CN" sz="2800" b="1">
                <a:ea typeface="SimSun" pitchFamily="2" charset="-122"/>
              </a:rPr>
              <a:t>e often need to find important/authoritative pages which are relevant to a given query.</a:t>
            </a:r>
          </a:p>
          <a:p>
            <a:pPr lvl="1">
              <a:lnSpc>
                <a:spcPct val="120000"/>
              </a:lnSpc>
            </a:pPr>
            <a:r>
              <a:rPr lang="zh-CN" altLang="en-US" b="1">
                <a:ea typeface="SimSun" pitchFamily="2" charset="-122"/>
              </a:rPr>
              <a:t>W</a:t>
            </a:r>
            <a:r>
              <a:rPr lang="en-US" altLang="zh-CN" b="1">
                <a:ea typeface="SimSun" pitchFamily="2" charset="-122"/>
              </a:rPr>
              <a:t>hat are important </a:t>
            </a:r>
            <a:r>
              <a:rPr lang="en-US" altLang="zh-CN" b="1">
                <a:solidFill>
                  <a:srgbClr val="0000CC"/>
                </a:solidFill>
                <a:ea typeface="SimSun" pitchFamily="2" charset="-122"/>
              </a:rPr>
              <a:t>web browser</a:t>
            </a:r>
            <a:r>
              <a:rPr lang="en-US" altLang="zh-CN" b="1">
                <a:ea typeface="SimSun" pitchFamily="2" charset="-122"/>
              </a:rPr>
              <a:t> pages?</a:t>
            </a:r>
          </a:p>
          <a:p>
            <a:pPr lvl="1">
              <a:lnSpc>
                <a:spcPct val="120000"/>
              </a:lnSpc>
            </a:pPr>
            <a:r>
              <a:rPr lang="en-US" altLang="zh-CN" b="1">
                <a:ea typeface="SimSun" pitchFamily="2" charset="-122"/>
              </a:rPr>
              <a:t>Which  pages are important </a:t>
            </a:r>
            <a:r>
              <a:rPr lang="en-US" altLang="zh-CN" b="1">
                <a:solidFill>
                  <a:srgbClr val="0000CC"/>
                </a:solidFill>
                <a:ea typeface="SimSun" pitchFamily="2" charset="-122"/>
              </a:rPr>
              <a:t>game</a:t>
            </a:r>
            <a:r>
              <a:rPr lang="en-US" altLang="zh-CN" b="1">
                <a:ea typeface="SimSun" pitchFamily="2" charset="-122"/>
              </a:rPr>
              <a:t> pages?</a:t>
            </a:r>
          </a:p>
          <a:p>
            <a:pPr lvl="2">
              <a:lnSpc>
                <a:spcPct val="120000"/>
              </a:lnSpc>
            </a:pPr>
            <a:r>
              <a:rPr lang="en-US" altLang="zh-CN" b="1">
                <a:ea typeface="SimSun" pitchFamily="2" charset="-122"/>
              </a:rPr>
              <a:t>Idea: Use a notion of </a:t>
            </a:r>
            <a:r>
              <a:rPr lang="en-US" altLang="zh-CN" b="1" u="sng">
                <a:ea typeface="SimSun" pitchFamily="2" charset="-122"/>
              </a:rPr>
              <a:t>topic-specific page rank</a:t>
            </a:r>
          </a:p>
          <a:p>
            <a:pPr lvl="3">
              <a:lnSpc>
                <a:spcPct val="120000"/>
              </a:lnSpc>
            </a:pPr>
            <a:r>
              <a:rPr lang="en-US" altLang="zh-CN" b="1">
                <a:ea typeface="SimSun" pitchFamily="2" charset="-122"/>
              </a:rPr>
              <a:t>Involves using a non-uniform probability</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4866" name="Picture 2"/>
          <p:cNvPicPr>
            <a:picLocks noChangeAspect="1" noChangeArrowheads="1"/>
          </p:cNvPicPr>
          <p:nvPr/>
        </p:nvPicPr>
        <p:blipFill>
          <a:blip r:embed="rId3" cstate="print"/>
          <a:srcRect/>
          <a:stretch>
            <a:fillRect/>
          </a:stretch>
        </p:blipFill>
        <p:spPr bwMode="auto">
          <a:xfrm>
            <a:off x="1219200" y="762000"/>
            <a:ext cx="7086600" cy="53149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6914" name="Rectangle 1026"/>
          <p:cNvSpPr>
            <a:spLocks noGrp="1" noChangeArrowheads="1"/>
          </p:cNvSpPr>
          <p:nvPr>
            <p:ph type="title"/>
          </p:nvPr>
        </p:nvSpPr>
        <p:spPr/>
        <p:txBody>
          <a:bodyPr/>
          <a:lstStyle/>
          <a:p>
            <a:r>
              <a:rPr lang="en-US"/>
              <a:t>Query complexity</a:t>
            </a:r>
          </a:p>
        </p:txBody>
      </p:sp>
      <p:sp>
        <p:nvSpPr>
          <p:cNvPr id="806915" name="Rectangle 1027"/>
          <p:cNvSpPr>
            <a:spLocks noGrp="1" noChangeArrowheads="1"/>
          </p:cNvSpPr>
          <p:nvPr>
            <p:ph type="body" idx="1"/>
          </p:nvPr>
        </p:nvSpPr>
        <p:spPr/>
        <p:txBody>
          <a:bodyPr/>
          <a:lstStyle/>
          <a:p>
            <a:pPr>
              <a:lnSpc>
                <a:spcPct val="90000"/>
              </a:lnSpc>
            </a:pPr>
            <a:r>
              <a:rPr lang="en-US" sz="2800"/>
              <a:t>Complex queries (966 trials)</a:t>
            </a:r>
          </a:p>
          <a:p>
            <a:pPr lvl="1">
              <a:lnSpc>
                <a:spcPct val="90000"/>
              </a:lnSpc>
            </a:pPr>
            <a:r>
              <a:rPr lang="en-US" sz="2400"/>
              <a:t>Average words </a:t>
            </a:r>
            <a:r>
              <a:rPr lang="en-US" sz="2400" b="1">
                <a:solidFill>
                  <a:schemeClr val="accent2"/>
                </a:solidFill>
              </a:rPr>
              <a:t>7.03</a:t>
            </a:r>
            <a:endParaRPr lang="en-US" sz="2400"/>
          </a:p>
          <a:p>
            <a:pPr lvl="1">
              <a:lnSpc>
                <a:spcPct val="90000"/>
              </a:lnSpc>
            </a:pPr>
            <a:r>
              <a:rPr lang="en-US" sz="2400"/>
              <a:t>Average operators (</a:t>
            </a:r>
            <a:r>
              <a:rPr lang="en-US" sz="2400">
                <a:latin typeface="Lucida Console" pitchFamily="49" charset="0"/>
              </a:rPr>
              <a:t>+*–"</a:t>
            </a:r>
            <a:r>
              <a:rPr lang="en-US" sz="2400"/>
              <a:t>) </a:t>
            </a:r>
            <a:r>
              <a:rPr lang="en-US" sz="2400" b="1">
                <a:solidFill>
                  <a:schemeClr val="accent2"/>
                </a:solidFill>
              </a:rPr>
              <a:t>4.34</a:t>
            </a:r>
            <a:endParaRPr lang="en-US" sz="2400"/>
          </a:p>
          <a:p>
            <a:pPr>
              <a:lnSpc>
                <a:spcPct val="90000"/>
              </a:lnSpc>
            </a:pPr>
            <a:r>
              <a:rPr lang="en-US" sz="2800"/>
              <a:t>Typical Alta Vista queries are much simpler [Silverstein, Henzinger, Marais and Moricz]</a:t>
            </a:r>
          </a:p>
          <a:p>
            <a:pPr lvl="1">
              <a:lnSpc>
                <a:spcPct val="90000"/>
              </a:lnSpc>
            </a:pPr>
            <a:r>
              <a:rPr lang="en-US" sz="2400"/>
              <a:t>Average query words </a:t>
            </a:r>
            <a:r>
              <a:rPr lang="en-US" sz="2400" b="1">
                <a:solidFill>
                  <a:schemeClr val="accent2"/>
                </a:solidFill>
              </a:rPr>
              <a:t>2.35</a:t>
            </a:r>
            <a:endParaRPr lang="en-US" sz="2400"/>
          </a:p>
          <a:p>
            <a:pPr lvl="1">
              <a:lnSpc>
                <a:spcPct val="90000"/>
              </a:lnSpc>
            </a:pPr>
            <a:r>
              <a:rPr lang="en-US" sz="2400"/>
              <a:t>Average operators (</a:t>
            </a:r>
            <a:r>
              <a:rPr lang="en-US" sz="2400">
                <a:latin typeface="Lucida Console" pitchFamily="49" charset="0"/>
              </a:rPr>
              <a:t>+*–"</a:t>
            </a:r>
            <a:r>
              <a:rPr lang="en-US" sz="2400"/>
              <a:t>) </a:t>
            </a:r>
            <a:r>
              <a:rPr lang="en-US" sz="2400" b="1">
                <a:solidFill>
                  <a:schemeClr val="accent2"/>
                </a:solidFill>
              </a:rPr>
              <a:t>0.41</a:t>
            </a:r>
            <a:endParaRPr lang="en-US" sz="2400">
              <a:solidFill>
                <a:schemeClr val="accent2"/>
              </a:solidFill>
            </a:endParaRPr>
          </a:p>
          <a:p>
            <a:pPr>
              <a:lnSpc>
                <a:spcPct val="90000"/>
              </a:lnSpc>
            </a:pPr>
            <a:r>
              <a:rPr lang="en-US" sz="2800"/>
              <a:t>Forcibly adding a hub or authority node helped in </a:t>
            </a:r>
            <a:r>
              <a:rPr lang="en-US" sz="2800" b="1">
                <a:solidFill>
                  <a:schemeClr val="accent2"/>
                </a:solidFill>
              </a:rPr>
              <a:t>86%</a:t>
            </a:r>
            <a:r>
              <a:rPr lang="en-US" sz="2800"/>
              <a:t> of the queries</a:t>
            </a:r>
            <a:endParaRPr lang="en-US" sz="2800">
              <a:solidFill>
                <a:schemeClr val="accent2"/>
              </a:solidFill>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22" name="Rectangle 1026"/>
          <p:cNvSpPr>
            <a:spLocks noGrp="1" noChangeArrowheads="1"/>
          </p:cNvSpPr>
          <p:nvPr>
            <p:ph type="title"/>
          </p:nvPr>
        </p:nvSpPr>
        <p:spPr/>
        <p:txBody>
          <a:bodyPr/>
          <a:lstStyle/>
          <a:p>
            <a:r>
              <a:rPr lang="en-US"/>
              <a:t>What about non-principal eigen vectors?</a:t>
            </a:r>
          </a:p>
        </p:txBody>
      </p:sp>
      <p:sp>
        <p:nvSpPr>
          <p:cNvPr id="798723" name="Rectangle 1027"/>
          <p:cNvSpPr>
            <a:spLocks noGrp="1" noChangeArrowheads="1"/>
          </p:cNvSpPr>
          <p:nvPr>
            <p:ph type="body" idx="1"/>
          </p:nvPr>
        </p:nvSpPr>
        <p:spPr/>
        <p:txBody>
          <a:bodyPr/>
          <a:lstStyle/>
          <a:p>
            <a:pPr>
              <a:lnSpc>
                <a:spcPct val="90000"/>
              </a:lnSpc>
            </a:pPr>
            <a:r>
              <a:rPr lang="en-US"/>
              <a:t>Principal eigen vector gives the authorities (and hubs)</a:t>
            </a:r>
          </a:p>
          <a:p>
            <a:pPr>
              <a:lnSpc>
                <a:spcPct val="90000"/>
              </a:lnSpc>
            </a:pPr>
            <a:r>
              <a:rPr lang="en-US"/>
              <a:t>What do the other ones do?</a:t>
            </a:r>
          </a:p>
          <a:p>
            <a:pPr lvl="1">
              <a:lnSpc>
                <a:spcPct val="90000"/>
              </a:lnSpc>
            </a:pPr>
            <a:r>
              <a:rPr lang="en-US"/>
              <a:t>They may be able to show the clustering in the documents (see page 23 in Kleinberg paper)</a:t>
            </a:r>
          </a:p>
          <a:p>
            <a:pPr lvl="2">
              <a:lnSpc>
                <a:spcPct val="90000"/>
              </a:lnSpc>
            </a:pPr>
            <a:r>
              <a:rPr lang="en-US"/>
              <a:t>The clusters are found by looking at the positive and negative ends of the secondary eigen vectors (ppl vector has only +ve end…)</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6722" name="Picture 2"/>
          <p:cNvPicPr>
            <a:picLocks noChangeAspect="1" noChangeArrowheads="1"/>
          </p:cNvPicPr>
          <p:nvPr/>
        </p:nvPicPr>
        <p:blipFill>
          <a:blip r:embed="rId3" cstate="print"/>
          <a:srcRect/>
          <a:stretch>
            <a:fillRect/>
          </a:stretch>
        </p:blipFill>
        <p:spPr bwMode="auto">
          <a:xfrm>
            <a:off x="914400" y="609600"/>
            <a:ext cx="7848600" cy="5886450"/>
          </a:xfrm>
          <a:prstGeom prst="rect">
            <a:avLst/>
          </a:prstGeom>
          <a:noFill/>
          <a:ln w="9525">
            <a:noFill/>
            <a:miter lim="800000"/>
            <a:headEnd/>
            <a:tailEnd/>
          </a:ln>
          <a:effectLst/>
        </p:spPr>
      </p:pic>
      <p:sp>
        <p:nvSpPr>
          <p:cNvPr id="926723" name="Text Box 3"/>
          <p:cNvSpPr txBox="1">
            <a:spLocks noChangeArrowheads="1"/>
          </p:cNvSpPr>
          <p:nvPr/>
        </p:nvSpPr>
        <p:spPr bwMode="auto">
          <a:xfrm>
            <a:off x="1828800" y="5105400"/>
            <a:ext cx="2235200" cy="1069975"/>
          </a:xfrm>
          <a:prstGeom prst="rect">
            <a:avLst/>
          </a:prstGeom>
          <a:solidFill>
            <a:srgbClr val="FFFFFF"/>
          </a:solidFill>
          <a:ln w="9525">
            <a:noFill/>
            <a:miter lim="800000"/>
            <a:headEnd/>
            <a:tailEnd/>
          </a:ln>
          <a:effectLst/>
        </p:spPr>
        <p:txBody>
          <a:bodyPr wrap="none">
            <a:spAutoFit/>
          </a:bodyPr>
          <a:lstStyle/>
          <a:p>
            <a:r>
              <a:rPr lang="en-US" sz="1600" b="0">
                <a:latin typeface="Tahoma" pitchFamily="34" charset="0"/>
              </a:rPr>
              <a:t>More stable because</a:t>
            </a:r>
          </a:p>
          <a:p>
            <a:r>
              <a:rPr lang="en-US" sz="1600" b="0">
                <a:latin typeface="Tahoma" pitchFamily="34" charset="0"/>
              </a:rPr>
              <a:t> random surfer model</a:t>
            </a:r>
          </a:p>
          <a:p>
            <a:r>
              <a:rPr lang="en-US" sz="1600" b="0">
                <a:latin typeface="Tahoma" pitchFamily="34" charset="0"/>
              </a:rPr>
              <a:t> allows low prob edges</a:t>
            </a:r>
          </a:p>
          <a:p>
            <a:r>
              <a:rPr lang="en-US" sz="1600" b="0">
                <a:latin typeface="Tahoma" pitchFamily="34" charset="0"/>
              </a:rPr>
              <a:t> to every place.CV</a:t>
            </a:r>
          </a:p>
        </p:txBody>
      </p:sp>
      <p:grpSp>
        <p:nvGrpSpPr>
          <p:cNvPr id="926724" name="Group 4"/>
          <p:cNvGrpSpPr>
            <a:grpSpLocks/>
          </p:cNvGrpSpPr>
          <p:nvPr/>
        </p:nvGrpSpPr>
        <p:grpSpPr bwMode="auto">
          <a:xfrm>
            <a:off x="914400" y="3276600"/>
            <a:ext cx="8229600" cy="806450"/>
            <a:chOff x="576" y="2064"/>
            <a:chExt cx="5184" cy="508"/>
          </a:xfrm>
        </p:grpSpPr>
        <p:sp>
          <p:nvSpPr>
            <p:cNvPr id="926725" name="AutoShape 5"/>
            <p:cNvSpPr>
              <a:spLocks noChangeArrowheads="1"/>
            </p:cNvSpPr>
            <p:nvPr/>
          </p:nvSpPr>
          <p:spPr bwMode="auto">
            <a:xfrm rot="-10714552">
              <a:off x="576" y="2064"/>
              <a:ext cx="960" cy="336"/>
            </a:xfrm>
            <a:prstGeom prst="wedgeRectCallout">
              <a:avLst>
                <a:gd name="adj1" fmla="val -42597"/>
                <a:gd name="adj2" fmla="val 68042"/>
              </a:avLst>
            </a:prstGeom>
            <a:solidFill>
              <a:schemeClr val="accent1"/>
            </a:solidFill>
            <a:ln w="9525">
              <a:solidFill>
                <a:schemeClr val="tx1"/>
              </a:solidFill>
              <a:miter lim="800000"/>
              <a:headEnd/>
              <a:tailEnd/>
            </a:ln>
            <a:effectLst/>
          </p:spPr>
          <p:txBody>
            <a:bodyPr rot="10800000"/>
            <a:lstStyle/>
            <a:p>
              <a:pPr algn="ctr"/>
              <a:endParaRPr lang="en-US"/>
            </a:p>
          </p:txBody>
        </p:sp>
        <p:sp>
          <p:nvSpPr>
            <p:cNvPr id="926726" name="Text Box 6"/>
            <p:cNvSpPr txBox="1">
              <a:spLocks noChangeArrowheads="1"/>
            </p:cNvSpPr>
            <p:nvPr/>
          </p:nvSpPr>
          <p:spPr bwMode="auto">
            <a:xfrm>
              <a:off x="576" y="2064"/>
              <a:ext cx="866" cy="460"/>
            </a:xfrm>
            <a:prstGeom prst="rect">
              <a:avLst/>
            </a:prstGeom>
            <a:noFill/>
            <a:ln w="9525">
              <a:noFill/>
              <a:miter lim="800000"/>
              <a:headEnd/>
              <a:tailEnd/>
            </a:ln>
            <a:effectLst/>
          </p:spPr>
          <p:txBody>
            <a:bodyPr wrap="none">
              <a:spAutoFit/>
            </a:bodyPr>
            <a:lstStyle/>
            <a:p>
              <a:r>
                <a:rPr lang="en-US" sz="1400"/>
                <a:t>Can be done</a:t>
              </a:r>
            </a:p>
            <a:p>
              <a:r>
                <a:rPr lang="en-US" sz="1400"/>
                <a:t>For base set too</a:t>
              </a:r>
            </a:p>
            <a:p>
              <a:endParaRPr lang="en-US" sz="1400"/>
            </a:p>
          </p:txBody>
        </p:sp>
        <p:sp>
          <p:nvSpPr>
            <p:cNvPr id="926727" name="AutoShape 7"/>
            <p:cNvSpPr>
              <a:spLocks noChangeArrowheads="1"/>
            </p:cNvSpPr>
            <p:nvPr/>
          </p:nvSpPr>
          <p:spPr bwMode="auto">
            <a:xfrm rot="-10714552">
              <a:off x="4800" y="2112"/>
              <a:ext cx="960" cy="336"/>
            </a:xfrm>
            <a:prstGeom prst="wedgeRectCallout">
              <a:avLst>
                <a:gd name="adj1" fmla="val 97444"/>
                <a:gd name="adj2" fmla="val 59500"/>
              </a:avLst>
            </a:prstGeom>
            <a:solidFill>
              <a:schemeClr val="accent1"/>
            </a:solidFill>
            <a:ln w="9525">
              <a:solidFill>
                <a:schemeClr val="tx1"/>
              </a:solidFill>
              <a:miter lim="800000"/>
              <a:headEnd/>
              <a:tailEnd/>
            </a:ln>
            <a:effectLst/>
          </p:spPr>
          <p:txBody>
            <a:bodyPr rot="10800000"/>
            <a:lstStyle/>
            <a:p>
              <a:pPr algn="ctr"/>
              <a:endParaRPr lang="en-US"/>
            </a:p>
          </p:txBody>
        </p:sp>
        <p:sp>
          <p:nvSpPr>
            <p:cNvPr id="926728" name="Text Box 8"/>
            <p:cNvSpPr txBox="1">
              <a:spLocks noChangeArrowheads="1"/>
            </p:cNvSpPr>
            <p:nvPr/>
          </p:nvSpPr>
          <p:spPr bwMode="auto">
            <a:xfrm>
              <a:off x="4848" y="2112"/>
              <a:ext cx="877" cy="460"/>
            </a:xfrm>
            <a:prstGeom prst="rect">
              <a:avLst/>
            </a:prstGeom>
            <a:noFill/>
            <a:ln w="9525">
              <a:noFill/>
              <a:miter lim="800000"/>
              <a:headEnd/>
              <a:tailEnd/>
            </a:ln>
            <a:effectLst/>
          </p:spPr>
          <p:txBody>
            <a:bodyPr wrap="none">
              <a:spAutoFit/>
            </a:bodyPr>
            <a:lstStyle/>
            <a:p>
              <a:r>
                <a:rPr lang="en-US" sz="1400"/>
                <a:t>Can be done</a:t>
              </a:r>
            </a:p>
            <a:p>
              <a:r>
                <a:rPr lang="en-US" sz="1400"/>
                <a:t>For full web too</a:t>
              </a:r>
            </a:p>
            <a:p>
              <a:endParaRPr lang="en-US" sz="1400"/>
            </a:p>
          </p:txBody>
        </p:sp>
        <p:sp>
          <p:nvSpPr>
            <p:cNvPr id="926729" name="Line 9"/>
            <p:cNvSpPr>
              <a:spLocks noChangeShapeType="1"/>
            </p:cNvSpPr>
            <p:nvPr/>
          </p:nvSpPr>
          <p:spPr bwMode="auto">
            <a:xfrm>
              <a:off x="1536" y="2256"/>
              <a:ext cx="3264" cy="96"/>
            </a:xfrm>
            <a:prstGeom prst="line">
              <a:avLst/>
            </a:prstGeom>
            <a:noFill/>
            <a:ln w="38100">
              <a:solidFill>
                <a:schemeClr val="accent1"/>
              </a:solidFill>
              <a:round/>
              <a:headEnd type="triangle" w="med" len="med"/>
              <a:tailEnd type="triangle" w="med" len="med"/>
            </a:ln>
            <a:effectLst/>
          </p:spPr>
          <p:txBody>
            <a:bodyPr/>
            <a:lstStyle/>
            <a:p>
              <a:endParaRPr lang="en-US"/>
            </a:p>
          </p:txBody>
        </p:sp>
        <p:sp>
          <p:nvSpPr>
            <p:cNvPr id="926730" name="Text Box 10"/>
            <p:cNvSpPr txBox="1">
              <a:spLocks noChangeArrowheads="1"/>
            </p:cNvSpPr>
            <p:nvPr/>
          </p:nvSpPr>
          <p:spPr bwMode="auto">
            <a:xfrm rot="120810">
              <a:off x="1632" y="2256"/>
              <a:ext cx="3376" cy="231"/>
            </a:xfrm>
            <a:prstGeom prst="rect">
              <a:avLst/>
            </a:prstGeom>
            <a:noFill/>
            <a:ln w="9525">
              <a:noFill/>
              <a:miter lim="800000"/>
              <a:headEnd/>
              <a:tailEnd/>
            </a:ln>
            <a:effectLst/>
          </p:spPr>
          <p:txBody>
            <a:bodyPr wrap="none">
              <a:spAutoFit/>
            </a:bodyPr>
            <a:lstStyle/>
            <a:p>
              <a:r>
                <a:rPr lang="en-US" sz="1800">
                  <a:solidFill>
                    <a:srgbClr val="FF0000"/>
                  </a:solidFill>
                </a:rPr>
                <a:t>Query relevance vs. query time computation tradeoff</a:t>
              </a:r>
            </a:p>
          </p:txBody>
        </p:sp>
      </p:grpSp>
      <p:sp>
        <p:nvSpPr>
          <p:cNvPr id="926731" name="Line 11"/>
          <p:cNvSpPr>
            <a:spLocks noChangeShapeType="1"/>
          </p:cNvSpPr>
          <p:nvPr/>
        </p:nvSpPr>
        <p:spPr bwMode="auto">
          <a:xfrm>
            <a:off x="4724400" y="2057400"/>
            <a:ext cx="0" cy="4343400"/>
          </a:xfrm>
          <a:prstGeom prst="line">
            <a:avLst/>
          </a:prstGeom>
          <a:noFill/>
          <a:ln w="76200">
            <a:solidFill>
              <a:schemeClr val="tx1"/>
            </a:solidFill>
            <a:round/>
            <a:headEnd/>
            <a:tailEnd/>
          </a:ln>
          <a:effectLst/>
        </p:spPr>
        <p:txBody>
          <a:bodyPr/>
          <a:lstStyle/>
          <a:p>
            <a:endParaRPr lang="en-US"/>
          </a:p>
        </p:txBody>
      </p:sp>
      <p:sp>
        <p:nvSpPr>
          <p:cNvPr id="926732" name="Text Box 12"/>
          <p:cNvSpPr txBox="1">
            <a:spLocks noChangeArrowheads="1"/>
          </p:cNvSpPr>
          <p:nvPr/>
        </p:nvSpPr>
        <p:spPr bwMode="auto">
          <a:xfrm>
            <a:off x="4800600" y="6096000"/>
            <a:ext cx="3895725" cy="581025"/>
          </a:xfrm>
          <a:prstGeom prst="rect">
            <a:avLst/>
          </a:prstGeom>
          <a:solidFill>
            <a:schemeClr val="tx2"/>
          </a:solidFill>
          <a:ln w="9525">
            <a:noFill/>
            <a:miter lim="800000"/>
            <a:headEnd/>
            <a:tailEnd/>
          </a:ln>
          <a:effectLst/>
        </p:spPr>
        <p:txBody>
          <a:bodyPr wrap="none">
            <a:spAutoFit/>
          </a:bodyPr>
          <a:lstStyle/>
          <a:p>
            <a:r>
              <a:rPr lang="en-US" sz="1600" b="0">
                <a:latin typeface="Tahoma" pitchFamily="34" charset="0"/>
              </a:rPr>
              <a:t>Can be made stable with subspace-based</a:t>
            </a:r>
          </a:p>
          <a:p>
            <a:r>
              <a:rPr lang="en-US" sz="1600" b="0">
                <a:latin typeface="Tahoma" pitchFamily="34" charset="0"/>
              </a:rPr>
              <a:t>A/H values [see Ng. et al.; 2001]</a:t>
            </a:r>
          </a:p>
        </p:txBody>
      </p:sp>
      <p:grpSp>
        <p:nvGrpSpPr>
          <p:cNvPr id="926733" name="Group 13"/>
          <p:cNvGrpSpPr>
            <a:grpSpLocks/>
          </p:cNvGrpSpPr>
          <p:nvPr/>
        </p:nvGrpSpPr>
        <p:grpSpPr bwMode="auto">
          <a:xfrm>
            <a:off x="152400" y="4419600"/>
            <a:ext cx="1828800" cy="762000"/>
            <a:chOff x="96" y="2784"/>
            <a:chExt cx="1152" cy="480"/>
          </a:xfrm>
        </p:grpSpPr>
        <p:sp>
          <p:nvSpPr>
            <p:cNvPr id="926734" name="AutoShape 14"/>
            <p:cNvSpPr>
              <a:spLocks noChangeArrowheads="1"/>
            </p:cNvSpPr>
            <p:nvPr/>
          </p:nvSpPr>
          <p:spPr bwMode="auto">
            <a:xfrm>
              <a:off x="96" y="2784"/>
              <a:ext cx="1152" cy="480"/>
            </a:xfrm>
            <a:prstGeom prst="wedgeEllipseCallout">
              <a:avLst>
                <a:gd name="adj1" fmla="val 65019"/>
                <a:gd name="adj2" fmla="val -98542"/>
              </a:avLst>
            </a:prstGeom>
            <a:solidFill>
              <a:srgbClr val="33CC33"/>
            </a:solidFill>
            <a:ln w="9525">
              <a:solidFill>
                <a:schemeClr val="tx1"/>
              </a:solidFill>
              <a:miter lim="800000"/>
              <a:headEnd/>
              <a:tailEnd/>
            </a:ln>
            <a:effectLst/>
          </p:spPr>
          <p:txBody>
            <a:bodyPr/>
            <a:lstStyle/>
            <a:p>
              <a:pPr algn="ctr"/>
              <a:endParaRPr lang="en-US"/>
            </a:p>
          </p:txBody>
        </p:sp>
        <p:sp>
          <p:nvSpPr>
            <p:cNvPr id="926735" name="Text Box 15"/>
            <p:cNvSpPr txBox="1">
              <a:spLocks noChangeArrowheads="1"/>
            </p:cNvSpPr>
            <p:nvPr/>
          </p:nvSpPr>
          <p:spPr bwMode="auto">
            <a:xfrm>
              <a:off x="192" y="2832"/>
              <a:ext cx="1054" cy="366"/>
            </a:xfrm>
            <a:prstGeom prst="rect">
              <a:avLst/>
            </a:prstGeom>
            <a:noFill/>
            <a:ln w="9525">
              <a:noFill/>
              <a:miter lim="800000"/>
              <a:headEnd/>
              <a:tailEnd/>
            </a:ln>
            <a:effectLst/>
          </p:spPr>
          <p:txBody>
            <a:bodyPr wrap="none">
              <a:spAutoFit/>
            </a:bodyPr>
            <a:lstStyle/>
            <a:p>
              <a:r>
                <a:rPr lang="en-US" sz="1600"/>
                <a:t>See topic-specific</a:t>
              </a:r>
            </a:p>
            <a:p>
              <a:r>
                <a:rPr lang="en-US" sz="1600"/>
                <a:t>Page-rank idea..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26724"/>
                                        </p:tgtEl>
                                        <p:attrNameLst>
                                          <p:attrName>style.visibility</p:attrName>
                                        </p:attrNameLst>
                                      </p:cBhvr>
                                      <p:to>
                                        <p:strVal val="visible"/>
                                      </p:to>
                                    </p:set>
                                    <p:anim calcmode="lin" valueType="num">
                                      <p:cBhvr additive="base">
                                        <p:cTn id="7" dur="500" fill="hold"/>
                                        <p:tgtEl>
                                          <p:spTgt spid="926724"/>
                                        </p:tgtEl>
                                        <p:attrNameLst>
                                          <p:attrName>ppt_x</p:attrName>
                                        </p:attrNameLst>
                                      </p:cBhvr>
                                      <p:tavLst>
                                        <p:tav tm="0">
                                          <p:val>
                                            <p:strVal val="0-#ppt_w/2"/>
                                          </p:val>
                                        </p:tav>
                                        <p:tav tm="100000">
                                          <p:val>
                                            <p:strVal val="#ppt_x"/>
                                          </p:val>
                                        </p:tav>
                                      </p:tavLst>
                                    </p:anim>
                                    <p:anim calcmode="lin" valueType="num">
                                      <p:cBhvr additive="base">
                                        <p:cTn id="8" dur="500" fill="hold"/>
                                        <p:tgtEl>
                                          <p:spTgt spid="9267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6732"/>
                                        </p:tgtEl>
                                        <p:attrNameLst>
                                          <p:attrName>style.visibility</p:attrName>
                                        </p:attrNameLst>
                                      </p:cBhvr>
                                      <p:to>
                                        <p:strVal val="visible"/>
                                      </p:to>
                                    </p:set>
                                    <p:anim calcmode="lin" valueType="num">
                                      <p:cBhvr additive="base">
                                        <p:cTn id="13" dur="500" fill="hold"/>
                                        <p:tgtEl>
                                          <p:spTgt spid="926732"/>
                                        </p:tgtEl>
                                        <p:attrNameLst>
                                          <p:attrName>ppt_x</p:attrName>
                                        </p:attrNameLst>
                                      </p:cBhvr>
                                      <p:tavLst>
                                        <p:tav tm="0">
                                          <p:val>
                                            <p:strVal val="0-#ppt_w/2"/>
                                          </p:val>
                                        </p:tav>
                                        <p:tav tm="100000">
                                          <p:val>
                                            <p:strVal val="#ppt_x"/>
                                          </p:val>
                                        </p:tav>
                                      </p:tavLst>
                                    </p:anim>
                                    <p:anim calcmode="lin" valueType="num">
                                      <p:cBhvr additive="base">
                                        <p:cTn id="14" dur="500" fill="hold"/>
                                        <p:tgtEl>
                                          <p:spTgt spid="9267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26733"/>
                                        </p:tgtEl>
                                        <p:attrNameLst>
                                          <p:attrName>style.visibility</p:attrName>
                                        </p:attrNameLst>
                                      </p:cBhvr>
                                      <p:to>
                                        <p:strVal val="visible"/>
                                      </p:to>
                                    </p:set>
                                    <p:anim calcmode="lin" valueType="num">
                                      <p:cBhvr additive="base">
                                        <p:cTn id="19" dur="500" fill="hold"/>
                                        <p:tgtEl>
                                          <p:spTgt spid="926733"/>
                                        </p:tgtEl>
                                        <p:attrNameLst>
                                          <p:attrName>ppt_x</p:attrName>
                                        </p:attrNameLst>
                                      </p:cBhvr>
                                      <p:tavLst>
                                        <p:tav tm="0">
                                          <p:val>
                                            <p:strVal val="0-#ppt_w/2"/>
                                          </p:val>
                                        </p:tav>
                                        <p:tav tm="100000">
                                          <p:val>
                                            <p:strVal val="#ppt_x"/>
                                          </p:val>
                                        </p:tav>
                                      </p:tavLst>
                                    </p:anim>
                                    <p:anim calcmode="lin" valueType="num">
                                      <p:cBhvr additive="base">
                                        <p:cTn id="20" dur="500" fill="hold"/>
                                        <p:tgtEl>
                                          <p:spTgt spid="9267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32" grpId="0"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a:t>Beyond Google (and Pagerank)</a:t>
            </a:r>
          </a:p>
        </p:txBody>
      </p:sp>
      <p:sp>
        <p:nvSpPr>
          <p:cNvPr id="928771" name="Rectangle 3"/>
          <p:cNvSpPr>
            <a:spLocks noGrp="1" noChangeArrowheads="1"/>
          </p:cNvSpPr>
          <p:nvPr>
            <p:ph type="body" idx="1"/>
          </p:nvPr>
        </p:nvSpPr>
        <p:spPr>
          <a:xfrm>
            <a:off x="685800" y="1981200"/>
            <a:ext cx="7848600" cy="4724400"/>
          </a:xfrm>
        </p:spPr>
        <p:txBody>
          <a:bodyPr/>
          <a:lstStyle/>
          <a:p>
            <a:pPr>
              <a:lnSpc>
                <a:spcPct val="80000"/>
              </a:lnSpc>
            </a:pPr>
            <a:r>
              <a:rPr lang="en-US" sz="2000"/>
              <a:t>Are backlinks reliable metric of importance? </a:t>
            </a:r>
          </a:p>
          <a:p>
            <a:pPr lvl="1">
              <a:lnSpc>
                <a:spcPct val="80000"/>
              </a:lnSpc>
            </a:pPr>
            <a:r>
              <a:rPr lang="en-US" sz="1800"/>
              <a:t>It is a “one-size-fits-all” measure of importance…</a:t>
            </a:r>
          </a:p>
          <a:p>
            <a:pPr lvl="2">
              <a:lnSpc>
                <a:spcPct val="80000"/>
              </a:lnSpc>
            </a:pPr>
            <a:r>
              <a:rPr lang="en-US" sz="1600"/>
              <a:t>Not user specific</a:t>
            </a:r>
          </a:p>
          <a:p>
            <a:pPr lvl="2">
              <a:lnSpc>
                <a:spcPct val="80000"/>
              </a:lnSpc>
            </a:pPr>
            <a:r>
              <a:rPr lang="en-US" sz="1600"/>
              <a:t>Not topic specific</a:t>
            </a:r>
          </a:p>
          <a:p>
            <a:pPr lvl="1">
              <a:lnSpc>
                <a:spcPct val="80000"/>
              </a:lnSpc>
            </a:pPr>
            <a:r>
              <a:rPr lang="en-US" sz="1800"/>
              <a:t>There may be discrepancy between back links and actual popularity (as measured in hits)</a:t>
            </a:r>
          </a:p>
          <a:p>
            <a:pPr lvl="4">
              <a:lnSpc>
                <a:spcPct val="80000"/>
              </a:lnSpc>
            </a:pPr>
            <a:r>
              <a:rPr lang="en-US" sz="1400"/>
              <a:t>The “sense” of the link is ignored (this is okay if you think that all publicity is good publicity)</a:t>
            </a:r>
          </a:p>
          <a:p>
            <a:pPr lvl="2">
              <a:lnSpc>
                <a:spcPct val="80000"/>
              </a:lnSpc>
            </a:pPr>
            <a:r>
              <a:rPr lang="en-US" sz="1600"/>
              <a:t>Mark Twain on Classics</a:t>
            </a:r>
          </a:p>
          <a:p>
            <a:pPr lvl="3">
              <a:lnSpc>
                <a:spcPct val="80000"/>
              </a:lnSpc>
            </a:pPr>
            <a:r>
              <a:rPr lang="en-US" sz="1400"/>
              <a:t>“A classic is something everyone wishes they had already read and no one actually had..” (paraphrase)</a:t>
            </a:r>
          </a:p>
          <a:p>
            <a:pPr lvl="2">
              <a:lnSpc>
                <a:spcPct val="80000"/>
              </a:lnSpc>
            </a:pPr>
            <a:r>
              <a:rPr lang="en-US" sz="1600"/>
              <a:t>Google may be its own undoing…(why would I need back links when I know I can get to it through Google?)</a:t>
            </a:r>
          </a:p>
          <a:p>
            <a:pPr lvl="2">
              <a:lnSpc>
                <a:spcPct val="80000"/>
              </a:lnSpc>
            </a:pPr>
            <a:endParaRPr lang="en-US" sz="1600"/>
          </a:p>
          <a:p>
            <a:pPr>
              <a:lnSpc>
                <a:spcPct val="80000"/>
              </a:lnSpc>
            </a:pPr>
            <a:r>
              <a:rPr lang="en-US" sz="2000"/>
              <a:t>Customization, customization, customization… </a:t>
            </a:r>
          </a:p>
          <a:p>
            <a:pPr lvl="1">
              <a:lnSpc>
                <a:spcPct val="80000"/>
              </a:lnSpc>
            </a:pPr>
            <a:r>
              <a:rPr lang="en-US" sz="1800"/>
              <a:t>Yahoo sez about their magic bullet.. (NYT 2/22/04)</a:t>
            </a:r>
          </a:p>
          <a:p>
            <a:pPr lvl="3">
              <a:lnSpc>
                <a:spcPct val="80000"/>
              </a:lnSpc>
            </a:pPr>
            <a:r>
              <a:rPr lang="en-US" sz="1400"/>
              <a:t>"If you type in flowers, do you want to buy flowers, plant flowers or see pictures of flowers?"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animEffect transition="in" filter="blinds(horizontal)">
                                      <p:cBhvr>
                                        <p:cTn id="7" dur="500"/>
                                        <p:tgtEl>
                                          <p:spTgt spid="928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8771">
                                            <p:txEl>
                                              <p:pRg st="1" end="1"/>
                                            </p:txEl>
                                          </p:spTgt>
                                        </p:tgtEl>
                                        <p:attrNameLst>
                                          <p:attrName>style.visibility</p:attrName>
                                        </p:attrNameLst>
                                      </p:cBhvr>
                                      <p:to>
                                        <p:strVal val="visible"/>
                                      </p:to>
                                    </p:set>
                                    <p:animEffect transition="in" filter="blinds(horizontal)">
                                      <p:cBhvr>
                                        <p:cTn id="12" dur="500"/>
                                        <p:tgtEl>
                                          <p:spTgt spid="928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8771">
                                            <p:txEl>
                                              <p:pRg st="2" end="2"/>
                                            </p:txEl>
                                          </p:spTgt>
                                        </p:tgtEl>
                                        <p:attrNameLst>
                                          <p:attrName>style.visibility</p:attrName>
                                        </p:attrNameLst>
                                      </p:cBhvr>
                                      <p:to>
                                        <p:strVal val="visible"/>
                                      </p:to>
                                    </p:set>
                                    <p:animEffect transition="in" filter="blinds(horizontal)">
                                      <p:cBhvr>
                                        <p:cTn id="17" dur="500"/>
                                        <p:tgtEl>
                                          <p:spTgt spid="928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8771">
                                            <p:txEl>
                                              <p:pRg st="3" end="3"/>
                                            </p:txEl>
                                          </p:spTgt>
                                        </p:tgtEl>
                                        <p:attrNameLst>
                                          <p:attrName>style.visibility</p:attrName>
                                        </p:attrNameLst>
                                      </p:cBhvr>
                                      <p:to>
                                        <p:strVal val="visible"/>
                                      </p:to>
                                    </p:set>
                                    <p:animEffect transition="in" filter="blinds(horizontal)">
                                      <p:cBhvr>
                                        <p:cTn id="22" dur="500"/>
                                        <p:tgtEl>
                                          <p:spTgt spid="928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8771">
                                            <p:txEl>
                                              <p:pRg st="4" end="4"/>
                                            </p:txEl>
                                          </p:spTgt>
                                        </p:tgtEl>
                                        <p:attrNameLst>
                                          <p:attrName>style.visibility</p:attrName>
                                        </p:attrNameLst>
                                      </p:cBhvr>
                                      <p:to>
                                        <p:strVal val="visible"/>
                                      </p:to>
                                    </p:set>
                                    <p:animEffect transition="in" filter="blinds(horizontal)">
                                      <p:cBhvr>
                                        <p:cTn id="27" dur="500"/>
                                        <p:tgtEl>
                                          <p:spTgt spid="928771">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28771">
                                            <p:txEl>
                                              <p:pRg st="5" end="5"/>
                                            </p:txEl>
                                          </p:spTgt>
                                        </p:tgtEl>
                                        <p:attrNameLst>
                                          <p:attrName>style.visibility</p:attrName>
                                        </p:attrNameLst>
                                      </p:cBhvr>
                                      <p:to>
                                        <p:strVal val="visible"/>
                                      </p:to>
                                    </p:set>
                                    <p:animEffect transition="in" filter="blinds(horizontal)">
                                      <p:cBhvr>
                                        <p:cTn id="30" dur="500"/>
                                        <p:tgtEl>
                                          <p:spTgt spid="92877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28771">
                                            <p:txEl>
                                              <p:pRg st="6" end="6"/>
                                            </p:txEl>
                                          </p:spTgt>
                                        </p:tgtEl>
                                        <p:attrNameLst>
                                          <p:attrName>style.visibility</p:attrName>
                                        </p:attrNameLst>
                                      </p:cBhvr>
                                      <p:to>
                                        <p:strVal val="visible"/>
                                      </p:to>
                                    </p:set>
                                    <p:animEffect transition="in" filter="blinds(horizontal)">
                                      <p:cBhvr>
                                        <p:cTn id="35" dur="500"/>
                                        <p:tgtEl>
                                          <p:spTgt spid="928771">
                                            <p:txEl>
                                              <p:pRg st="6" end="6"/>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28771">
                                            <p:txEl>
                                              <p:pRg st="7" end="7"/>
                                            </p:txEl>
                                          </p:spTgt>
                                        </p:tgtEl>
                                        <p:attrNameLst>
                                          <p:attrName>style.visibility</p:attrName>
                                        </p:attrNameLst>
                                      </p:cBhvr>
                                      <p:to>
                                        <p:strVal val="visible"/>
                                      </p:to>
                                    </p:set>
                                    <p:animEffect transition="in" filter="blinds(horizontal)">
                                      <p:cBhvr>
                                        <p:cTn id="38" dur="500"/>
                                        <p:tgtEl>
                                          <p:spTgt spid="92877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28771">
                                            <p:txEl>
                                              <p:pRg st="8" end="8"/>
                                            </p:txEl>
                                          </p:spTgt>
                                        </p:tgtEl>
                                        <p:attrNameLst>
                                          <p:attrName>style.visibility</p:attrName>
                                        </p:attrNameLst>
                                      </p:cBhvr>
                                      <p:to>
                                        <p:strVal val="visible"/>
                                      </p:to>
                                    </p:set>
                                    <p:animEffect transition="in" filter="blinds(horizontal)">
                                      <p:cBhvr>
                                        <p:cTn id="43" dur="500"/>
                                        <p:tgtEl>
                                          <p:spTgt spid="928771">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28771">
                                            <p:txEl>
                                              <p:pRg st="10" end="10"/>
                                            </p:txEl>
                                          </p:spTgt>
                                        </p:tgtEl>
                                        <p:attrNameLst>
                                          <p:attrName>style.visibility</p:attrName>
                                        </p:attrNameLst>
                                      </p:cBhvr>
                                      <p:to>
                                        <p:strVal val="visible"/>
                                      </p:to>
                                    </p:set>
                                    <p:animEffect transition="in" filter="blinds(horizontal)">
                                      <p:cBhvr>
                                        <p:cTn id="48" dur="500"/>
                                        <p:tgtEl>
                                          <p:spTgt spid="928771">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28771">
                                            <p:txEl>
                                              <p:pRg st="11" end="11"/>
                                            </p:txEl>
                                          </p:spTgt>
                                        </p:tgtEl>
                                        <p:attrNameLst>
                                          <p:attrName>style.visibility</p:attrName>
                                        </p:attrNameLst>
                                      </p:cBhvr>
                                      <p:to>
                                        <p:strVal val="visible"/>
                                      </p:to>
                                    </p:set>
                                    <p:animEffect transition="in" filter="blinds(horizontal)">
                                      <p:cBhvr>
                                        <p:cTn id="53" dur="500"/>
                                        <p:tgtEl>
                                          <p:spTgt spid="928771">
                                            <p:txEl>
                                              <p:pRg st="11" end="11"/>
                                            </p:txEl>
                                          </p:spTgt>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928771">
                                            <p:txEl>
                                              <p:pRg st="12" end="12"/>
                                            </p:txEl>
                                          </p:spTgt>
                                        </p:tgtEl>
                                        <p:attrNameLst>
                                          <p:attrName>style.visibility</p:attrName>
                                        </p:attrNameLst>
                                      </p:cBhvr>
                                      <p:to>
                                        <p:strVal val="visible"/>
                                      </p:to>
                                    </p:set>
                                    <p:animEffect transition="in" filter="blinds(horizontal)">
                                      <p:cBhvr>
                                        <p:cTn id="56" dur="500"/>
                                        <p:tgtEl>
                                          <p:spTgt spid="92877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bldLvl="3"/>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p:txBody>
          <a:bodyPr/>
          <a:lstStyle/>
          <a:p>
            <a:r>
              <a:rPr lang="en-US" sz="4000"/>
              <a:t>Challenges in Web Search Engines</a:t>
            </a:r>
          </a:p>
        </p:txBody>
      </p:sp>
      <p:sp>
        <p:nvSpPr>
          <p:cNvPr id="1180675" name="Rectangle 3"/>
          <p:cNvSpPr>
            <a:spLocks noGrp="1" noChangeArrowheads="1"/>
          </p:cNvSpPr>
          <p:nvPr>
            <p:ph type="body" sz="half" idx="1"/>
          </p:nvPr>
        </p:nvSpPr>
        <p:spPr/>
        <p:txBody>
          <a:bodyPr/>
          <a:lstStyle/>
          <a:p>
            <a:r>
              <a:rPr lang="en-US" sz="2400"/>
              <a:t>Spam</a:t>
            </a:r>
          </a:p>
          <a:p>
            <a:pPr lvl="1"/>
            <a:r>
              <a:rPr lang="en-US" sz="2000"/>
              <a:t>Text Spam</a:t>
            </a:r>
          </a:p>
          <a:p>
            <a:pPr lvl="1"/>
            <a:r>
              <a:rPr lang="en-US" sz="2000"/>
              <a:t>Link Spam</a:t>
            </a:r>
          </a:p>
          <a:p>
            <a:pPr lvl="1"/>
            <a:r>
              <a:rPr lang="en-US" sz="2000"/>
              <a:t>Cloaking</a:t>
            </a:r>
          </a:p>
          <a:p>
            <a:r>
              <a:rPr lang="en-US" sz="2400"/>
              <a:t>Content Quality</a:t>
            </a:r>
          </a:p>
          <a:p>
            <a:pPr lvl="1"/>
            <a:r>
              <a:rPr lang="en-US" sz="2000"/>
              <a:t>Anchor text quality</a:t>
            </a:r>
          </a:p>
          <a:p>
            <a:pPr lvl="1"/>
            <a:endParaRPr lang="en-US" sz="2000"/>
          </a:p>
          <a:p>
            <a:r>
              <a:rPr lang="en-US" sz="2400"/>
              <a:t>Quality Evaluation</a:t>
            </a:r>
          </a:p>
          <a:p>
            <a:pPr lvl="1"/>
            <a:r>
              <a:rPr lang="en-US" sz="2000"/>
              <a:t>Indirect feedback</a:t>
            </a:r>
          </a:p>
          <a:p>
            <a:pPr lvl="1"/>
            <a:endParaRPr lang="en-US" sz="2000"/>
          </a:p>
        </p:txBody>
      </p:sp>
      <p:sp>
        <p:nvSpPr>
          <p:cNvPr id="1180676" name="Rectangle 4"/>
          <p:cNvSpPr>
            <a:spLocks noGrp="1" noChangeArrowheads="1"/>
          </p:cNvSpPr>
          <p:nvPr>
            <p:ph type="body" sz="half" idx="2"/>
          </p:nvPr>
        </p:nvSpPr>
        <p:spPr/>
        <p:txBody>
          <a:bodyPr/>
          <a:lstStyle/>
          <a:p>
            <a:r>
              <a:rPr lang="en-US" sz="2400"/>
              <a:t>Web Conventions</a:t>
            </a:r>
          </a:p>
          <a:p>
            <a:pPr lvl="1"/>
            <a:r>
              <a:rPr lang="en-US" sz="2000"/>
              <a:t>Articulate and develop validation</a:t>
            </a:r>
          </a:p>
          <a:p>
            <a:r>
              <a:rPr lang="en-US" sz="2400"/>
              <a:t>Duplicate Hosts</a:t>
            </a:r>
          </a:p>
          <a:p>
            <a:pPr lvl="1"/>
            <a:r>
              <a:rPr lang="en-US" sz="2000"/>
              <a:t>Mirror detection</a:t>
            </a:r>
          </a:p>
          <a:p>
            <a:r>
              <a:rPr lang="en-US" sz="2400"/>
              <a:t>Vaguely Structured Data</a:t>
            </a:r>
          </a:p>
          <a:p>
            <a:pPr lvl="1"/>
            <a:r>
              <a:rPr lang="en-US" sz="2000"/>
              <a:t>Page layout</a:t>
            </a:r>
          </a:p>
          <a:p>
            <a:pPr lvl="1"/>
            <a:r>
              <a:rPr lang="en-US" sz="2000"/>
              <a:t>The advantage of making rendering/content language be same</a:t>
            </a:r>
          </a:p>
          <a:p>
            <a:pPr lvl="1">
              <a:buFontTx/>
              <a:buNone/>
            </a:pPr>
            <a:endParaRPr lang="en-US" sz="2000"/>
          </a:p>
          <a:p>
            <a:endParaRPr lang="en-US" sz="24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1026"/>
          <p:cNvSpPr>
            <a:spLocks noGrp="1" noChangeArrowheads="1"/>
          </p:cNvSpPr>
          <p:nvPr>
            <p:ph type="title"/>
          </p:nvPr>
        </p:nvSpPr>
        <p:spPr/>
        <p:txBody>
          <a:bodyPr/>
          <a:lstStyle/>
          <a:p>
            <a:r>
              <a:rPr lang="en-US" dirty="0" smtClean="0"/>
              <a:t>Handling </a:t>
            </a:r>
            <a:r>
              <a:rPr lang="en-US" dirty="0" err="1" smtClean="0"/>
              <a:t>Uncurated</a:t>
            </a:r>
            <a:r>
              <a:rPr lang="en-US" dirty="0" smtClean="0"/>
              <a:t>/Adversarial Nature of Web</a:t>
            </a:r>
            <a:endParaRPr lang="en-US" dirty="0"/>
          </a:p>
        </p:txBody>
      </p:sp>
      <p:sp>
        <p:nvSpPr>
          <p:cNvPr id="787460" name="Rectangle 1028"/>
          <p:cNvSpPr>
            <a:spLocks noGrp="1" noChangeArrowheads="1"/>
          </p:cNvSpPr>
          <p:nvPr>
            <p:ph type="body" idx="1"/>
          </p:nvPr>
        </p:nvSpPr>
        <p:spPr>
          <a:xfrm>
            <a:off x="685800" y="2209800"/>
            <a:ext cx="7772400" cy="4343400"/>
          </a:xfrm>
        </p:spPr>
        <p:txBody>
          <a:bodyPr/>
          <a:lstStyle/>
          <a:p>
            <a:pPr>
              <a:lnSpc>
                <a:spcPct val="80000"/>
              </a:lnSpc>
            </a:pPr>
            <a:r>
              <a:rPr lang="en-US" sz="1800" dirty="0"/>
              <a:t>Pure query similarity will be unable to pinpoint right pages because of the sheer volume of pages</a:t>
            </a:r>
          </a:p>
          <a:p>
            <a:pPr lvl="1">
              <a:lnSpc>
                <a:spcPct val="80000"/>
              </a:lnSpc>
            </a:pPr>
            <a:r>
              <a:rPr lang="en-US" sz="1600" dirty="0"/>
              <a:t>There may be too many pages that have same keyword similarity with the query</a:t>
            </a:r>
          </a:p>
          <a:p>
            <a:pPr lvl="2">
              <a:lnSpc>
                <a:spcPct val="80000"/>
              </a:lnSpc>
            </a:pPr>
            <a:r>
              <a:rPr lang="en-US" sz="1400" dirty="0"/>
              <a:t>The “even if you are one in a million, there are still 300 more like you” phenomenon</a:t>
            </a:r>
          </a:p>
          <a:p>
            <a:pPr lvl="1">
              <a:lnSpc>
                <a:spcPct val="80000"/>
              </a:lnSpc>
            </a:pPr>
            <a:r>
              <a:rPr lang="en-US" sz="1600" dirty="0"/>
              <a:t>Web content creators are autonomous/uncontrolled</a:t>
            </a:r>
          </a:p>
          <a:p>
            <a:pPr lvl="2">
              <a:lnSpc>
                <a:spcPct val="80000"/>
              </a:lnSpc>
            </a:pPr>
            <a:r>
              <a:rPr lang="en-US" sz="1400" dirty="0"/>
              <a:t>No one stops me from making a page and writing on it “this is the homepage of </a:t>
            </a:r>
            <a:r>
              <a:rPr lang="en-US" sz="1400"/>
              <a:t>President </a:t>
            </a:r>
            <a:r>
              <a:rPr lang="en-US" sz="1400" smtClean="0"/>
              <a:t>Bush”</a:t>
            </a:r>
            <a:endParaRPr lang="en-US" sz="1400" dirty="0"/>
          </a:p>
          <a:p>
            <a:pPr lvl="1">
              <a:lnSpc>
                <a:spcPct val="80000"/>
              </a:lnSpc>
            </a:pPr>
            <a:r>
              <a:rPr lang="en-US" sz="1600" dirty="0"/>
              <a:t>and… adversarial</a:t>
            </a:r>
          </a:p>
          <a:p>
            <a:pPr lvl="2">
              <a:lnSpc>
                <a:spcPct val="80000"/>
              </a:lnSpc>
            </a:pPr>
            <a:r>
              <a:rPr lang="en-US" sz="1400" dirty="0"/>
              <a:t>I may intentionally create pages with keywords just to drive traffic to my page</a:t>
            </a:r>
          </a:p>
          <a:p>
            <a:pPr lvl="2">
              <a:lnSpc>
                <a:spcPct val="80000"/>
              </a:lnSpc>
            </a:pPr>
            <a:r>
              <a:rPr lang="en-US" sz="1400" dirty="0"/>
              <a:t>I might even use spoofing techniques to show one face to the search engine and another to the user</a:t>
            </a:r>
          </a:p>
          <a:p>
            <a:pPr>
              <a:lnSpc>
                <a:spcPct val="80000"/>
              </a:lnSpc>
            </a:pPr>
            <a:r>
              <a:rPr lang="en-US" sz="1800" dirty="0"/>
              <a:t>So we need some metrics about the trustworthiness/importance of the page</a:t>
            </a:r>
          </a:p>
          <a:p>
            <a:pPr lvl="1">
              <a:lnSpc>
                <a:spcPct val="80000"/>
              </a:lnSpc>
            </a:pPr>
            <a:r>
              <a:rPr lang="en-US" sz="1600" dirty="0" smtClean="0"/>
              <a:t>These topics </a:t>
            </a:r>
            <a:r>
              <a:rPr lang="en-US" sz="1600" dirty="0"/>
              <a:t>have been investigated </a:t>
            </a:r>
            <a:r>
              <a:rPr lang="en-US" sz="1600" dirty="0" smtClean="0"/>
              <a:t>in the context of human social networks</a:t>
            </a:r>
          </a:p>
          <a:p>
            <a:pPr lvl="2">
              <a:lnSpc>
                <a:spcPct val="80000"/>
              </a:lnSpc>
            </a:pPr>
            <a:r>
              <a:rPr lang="en-US" sz="1200" dirty="0" smtClean="0"/>
              <a:t>Who should I ask for advice on Grad School? Marriage? </a:t>
            </a:r>
          </a:p>
          <a:p>
            <a:pPr lvl="1">
              <a:lnSpc>
                <a:spcPct val="80000"/>
              </a:lnSpc>
            </a:pPr>
            <a:r>
              <a:rPr lang="en-US" sz="1600" dirty="0" smtClean="0"/>
              <a:t>The hyper-link structure of pages defines an implicit social network..</a:t>
            </a:r>
          </a:p>
          <a:p>
            <a:pPr lvl="1">
              <a:lnSpc>
                <a:spcPct val="80000"/>
              </a:lnSpc>
            </a:pPr>
            <a:r>
              <a:rPr lang="en-US" sz="1600" dirty="0" smtClean="0"/>
              <a:t>Can we exploit that?</a:t>
            </a:r>
            <a:endParaRPr lang="en-US" sz="1600" dirty="0"/>
          </a:p>
          <a:p>
            <a:pPr lvl="1">
              <a:lnSpc>
                <a:spcPct val="80000"/>
              </a:lnSpc>
            </a:pP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 on Trust vs. Relevance</a:t>
            </a:r>
            <a:endParaRPr lang="en-US" dirty="0"/>
          </a:p>
        </p:txBody>
      </p:sp>
      <p:sp>
        <p:nvSpPr>
          <p:cNvPr id="3" name="Content Placeholder 2"/>
          <p:cNvSpPr>
            <a:spLocks noGrp="1"/>
          </p:cNvSpPr>
          <p:nvPr>
            <p:ph idx="1"/>
          </p:nvPr>
        </p:nvSpPr>
        <p:spPr/>
        <p:txBody>
          <a:bodyPr/>
          <a:lstStyle/>
          <a:p>
            <a:r>
              <a:rPr lang="en-US" sz="2000" dirty="0" smtClean="0"/>
              <a:t>Relevance vs. Trustworthiness</a:t>
            </a:r>
          </a:p>
          <a:p>
            <a:pPr lvl="1"/>
            <a:r>
              <a:rPr lang="en-US" sz="2000" dirty="0" smtClean="0"/>
              <a:t>User will know whether something is relevant when shown</a:t>
            </a:r>
          </a:p>
          <a:p>
            <a:pPr lvl="2"/>
            <a:r>
              <a:rPr lang="en-US" sz="2000" dirty="0" smtClean="0"/>
              <a:t>Woody Allen “I finally had an orgasm and my doctor says it is the wrong kind”</a:t>
            </a:r>
          </a:p>
          <a:p>
            <a:pPr lvl="1"/>
            <a:r>
              <a:rPr lang="en-US" sz="2000" dirty="0" smtClean="0"/>
              <a:t>Won’t know whether it is trustworthy/popular etc</a:t>
            </a:r>
          </a:p>
          <a:p>
            <a:r>
              <a:rPr lang="en-US" sz="2000" dirty="0" smtClean="0"/>
              <a:t>Relevance can be learned from user models</a:t>
            </a:r>
          </a:p>
          <a:p>
            <a:r>
              <a:rPr lang="en-US" sz="2000" dirty="0" smtClean="0"/>
              <a:t>Trust can’t be learned from the user—but the quality of the data. </a:t>
            </a:r>
          </a:p>
          <a:p>
            <a:r>
              <a:rPr lang="en-US" sz="2000" dirty="0" smtClean="0"/>
              <a:t>Relevance has the notion of “marginal relevance” –No notion of Marginal trustworthiness. </a:t>
            </a:r>
          </a:p>
          <a:p>
            <a:r>
              <a:rPr lang="en-US" sz="2000" dirty="0" err="1" smtClean="0"/>
              <a:t>Pagerank</a:t>
            </a:r>
            <a:r>
              <a:rPr lang="en-US" sz="2000" dirty="0" smtClean="0"/>
              <a:t> is best seen as a trust measure.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p:txBody>
          <a:bodyPr/>
          <a:lstStyle/>
          <a:p>
            <a:r>
              <a:rPr lang="en-US"/>
              <a:t>Connection to Citation Analysis</a:t>
            </a:r>
          </a:p>
        </p:txBody>
      </p:sp>
      <p:sp>
        <p:nvSpPr>
          <p:cNvPr id="791555" name="Rectangle 3"/>
          <p:cNvSpPr>
            <a:spLocks noGrp="1" noChangeArrowheads="1"/>
          </p:cNvSpPr>
          <p:nvPr>
            <p:ph type="body" idx="1"/>
          </p:nvPr>
        </p:nvSpPr>
        <p:spPr>
          <a:xfrm>
            <a:off x="457200" y="1905000"/>
            <a:ext cx="5181600" cy="4114800"/>
          </a:xfrm>
        </p:spPr>
        <p:txBody>
          <a:bodyPr/>
          <a:lstStyle/>
          <a:p>
            <a:r>
              <a:rPr lang="en-US" sz="2000"/>
              <a:t>Mirror mirror on the wall, who is the biggest Computer Scientist of them all?</a:t>
            </a:r>
          </a:p>
          <a:p>
            <a:pPr lvl="1"/>
            <a:r>
              <a:rPr lang="en-US" sz="2000"/>
              <a:t>The guy who wrote the most papers</a:t>
            </a:r>
          </a:p>
          <a:p>
            <a:pPr lvl="2"/>
            <a:r>
              <a:rPr lang="en-US" sz="2000"/>
              <a:t>That are considered important by most people</a:t>
            </a:r>
          </a:p>
          <a:p>
            <a:pPr lvl="3"/>
            <a:r>
              <a:rPr lang="en-US"/>
              <a:t>By citing them in their own papers</a:t>
            </a:r>
          </a:p>
          <a:p>
            <a:pPr lvl="4"/>
            <a:r>
              <a:rPr lang="en-US">
                <a:solidFill>
                  <a:schemeClr val="hlink"/>
                </a:solidFill>
              </a:rPr>
              <a:t>“Science Citation Index”</a:t>
            </a:r>
          </a:p>
          <a:p>
            <a:pPr lvl="1"/>
            <a:r>
              <a:rPr lang="en-US" sz="2000"/>
              <a:t>Should I write survey papers or original papers?</a:t>
            </a:r>
          </a:p>
          <a:p>
            <a:endParaRPr lang="en-US" sz="2000"/>
          </a:p>
        </p:txBody>
      </p:sp>
      <p:sp>
        <p:nvSpPr>
          <p:cNvPr id="791556" name="Text Box 4"/>
          <p:cNvSpPr txBox="1">
            <a:spLocks noChangeArrowheads="1"/>
          </p:cNvSpPr>
          <p:nvPr/>
        </p:nvSpPr>
        <p:spPr bwMode="auto">
          <a:xfrm rot="-1308397">
            <a:off x="7010400" y="5334000"/>
            <a:ext cx="1633538" cy="701675"/>
          </a:xfrm>
          <a:prstGeom prst="rect">
            <a:avLst/>
          </a:prstGeom>
          <a:solidFill>
            <a:srgbClr val="FFCCFF"/>
          </a:solidFill>
          <a:ln w="9525">
            <a:noFill/>
            <a:miter lim="800000"/>
            <a:headEnd/>
            <a:tailEnd/>
          </a:ln>
          <a:effectLst/>
        </p:spPr>
        <p:txBody>
          <a:bodyPr wrap="none">
            <a:spAutoFit/>
          </a:bodyPr>
          <a:lstStyle/>
          <a:p>
            <a:r>
              <a:rPr lang="en-US"/>
              <a:t>Infometrics;</a:t>
            </a:r>
          </a:p>
          <a:p>
            <a:r>
              <a:rPr lang="en-US"/>
              <a:t>Bibliometrics</a:t>
            </a:r>
          </a:p>
        </p:txBody>
      </p:sp>
      <p:pic>
        <p:nvPicPr>
          <p:cNvPr id="791558" name="Picture 6" descr="Who's the cutest of them all?"/>
          <p:cNvPicPr>
            <a:picLocks noChangeAspect="1" noChangeArrowheads="1"/>
          </p:cNvPicPr>
          <p:nvPr/>
        </p:nvPicPr>
        <p:blipFill>
          <a:blip r:embed="rId3" cstate="print"/>
          <a:srcRect/>
          <a:stretch>
            <a:fillRect/>
          </a:stretch>
        </p:blipFill>
        <p:spPr bwMode="auto">
          <a:xfrm>
            <a:off x="6248400" y="1981200"/>
            <a:ext cx="2293938" cy="30480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2580" name="Picture 4"/>
          <p:cNvPicPr>
            <a:picLocks noChangeAspect="1" noChangeArrowheads="1"/>
          </p:cNvPicPr>
          <p:nvPr/>
        </p:nvPicPr>
        <p:blipFill>
          <a:blip r:embed="rId3" cstate="print"/>
          <a:srcRect/>
          <a:stretch>
            <a:fillRect/>
          </a:stretch>
        </p:blipFill>
        <p:spPr bwMode="auto">
          <a:xfrm>
            <a:off x="1143000" y="2514600"/>
            <a:ext cx="6323013" cy="6400800"/>
          </a:xfrm>
          <a:prstGeom prst="rect">
            <a:avLst/>
          </a:prstGeom>
          <a:noFill/>
          <a:ln w="9525">
            <a:noFill/>
            <a:miter lim="800000"/>
            <a:headEnd/>
            <a:tailEnd/>
          </a:ln>
          <a:effectLst/>
        </p:spPr>
      </p:pic>
      <p:pic>
        <p:nvPicPr>
          <p:cNvPr id="792578" name="Picture 2"/>
          <p:cNvPicPr>
            <a:picLocks noChangeAspect="1" noChangeArrowheads="1"/>
          </p:cNvPicPr>
          <p:nvPr/>
        </p:nvPicPr>
        <p:blipFill>
          <a:blip r:embed="rId4" cstate="print"/>
          <a:srcRect/>
          <a:stretch>
            <a:fillRect/>
          </a:stretch>
        </p:blipFill>
        <p:spPr bwMode="auto">
          <a:xfrm>
            <a:off x="228600" y="228600"/>
            <a:ext cx="4149725" cy="4200525"/>
          </a:xfrm>
          <a:prstGeom prst="rect">
            <a:avLst/>
          </a:prstGeom>
          <a:noFill/>
          <a:ln w="9525">
            <a:noFill/>
            <a:miter lim="800000"/>
            <a:headEnd/>
            <a:tailEnd/>
          </a:ln>
          <a:effectLst/>
        </p:spPr>
      </p:pic>
      <p:pic>
        <p:nvPicPr>
          <p:cNvPr id="792579" name="Picture 3"/>
          <p:cNvPicPr>
            <a:picLocks noChangeAspect="1" noChangeArrowheads="1"/>
          </p:cNvPicPr>
          <p:nvPr/>
        </p:nvPicPr>
        <p:blipFill>
          <a:blip r:embed="rId5" cstate="print"/>
          <a:srcRect/>
          <a:stretch>
            <a:fillRect/>
          </a:stretch>
        </p:blipFill>
        <p:spPr bwMode="auto">
          <a:xfrm>
            <a:off x="4800600" y="381000"/>
            <a:ext cx="4141788" cy="4191000"/>
          </a:xfrm>
          <a:prstGeom prst="rect">
            <a:avLst/>
          </a:prstGeom>
          <a:noFill/>
          <a:ln w="9525">
            <a:noFill/>
            <a:miter lim="800000"/>
            <a:headEnd/>
            <a:tailEnd/>
          </a:ln>
          <a:effectLst/>
        </p:spPr>
      </p:pic>
      <p:sp>
        <p:nvSpPr>
          <p:cNvPr id="792581" name="Text Box 5"/>
          <p:cNvSpPr txBox="1">
            <a:spLocks noChangeArrowheads="1"/>
          </p:cNvSpPr>
          <p:nvPr/>
        </p:nvSpPr>
        <p:spPr bwMode="auto">
          <a:xfrm rot="-1868431">
            <a:off x="3581400" y="914400"/>
            <a:ext cx="2343150" cy="1311275"/>
          </a:xfrm>
          <a:prstGeom prst="rect">
            <a:avLst/>
          </a:prstGeom>
          <a:noFill/>
          <a:ln w="9525">
            <a:noFill/>
            <a:miter lim="800000"/>
            <a:headEnd/>
            <a:tailEnd/>
          </a:ln>
          <a:effectLst/>
        </p:spPr>
        <p:txBody>
          <a:bodyPr wrap="none">
            <a:spAutoFit/>
          </a:bodyPr>
          <a:lstStyle/>
          <a:p>
            <a:pPr algn="ctr"/>
            <a:r>
              <a:rPr lang="en-US">
                <a:solidFill>
                  <a:schemeClr val="hlink"/>
                </a:solidFill>
              </a:rPr>
              <a:t>What </a:t>
            </a:r>
          </a:p>
          <a:p>
            <a:pPr algn="ctr"/>
            <a:r>
              <a:rPr lang="en-US">
                <a:solidFill>
                  <a:schemeClr val="hlink"/>
                </a:solidFill>
              </a:rPr>
              <a:t>Citation Index says </a:t>
            </a:r>
          </a:p>
          <a:p>
            <a:pPr algn="ctr"/>
            <a:r>
              <a:rPr lang="en-US">
                <a:solidFill>
                  <a:schemeClr val="hlink"/>
                </a:solidFill>
              </a:rPr>
              <a:t>About Rao’s papers</a:t>
            </a:r>
          </a:p>
          <a:p>
            <a:pPr algn="ctr"/>
            <a:endParaRPr lang="en-US">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92578"/>
                                        </p:tgtEl>
                                        <p:attrNameLst>
                                          <p:attrName>style.visibility</p:attrName>
                                        </p:attrNameLst>
                                      </p:cBhvr>
                                      <p:to>
                                        <p:strVal val="visible"/>
                                      </p:to>
                                    </p:set>
                                    <p:anim calcmode="lin" valueType="num">
                                      <p:cBhvr additive="base">
                                        <p:cTn id="7" dur="500" fill="hold"/>
                                        <p:tgtEl>
                                          <p:spTgt spid="792578"/>
                                        </p:tgtEl>
                                        <p:attrNameLst>
                                          <p:attrName>ppt_x</p:attrName>
                                        </p:attrNameLst>
                                      </p:cBhvr>
                                      <p:tavLst>
                                        <p:tav tm="0">
                                          <p:val>
                                            <p:strVal val="0-#ppt_w/2"/>
                                          </p:val>
                                        </p:tav>
                                        <p:tav tm="100000">
                                          <p:val>
                                            <p:strVal val="#ppt_x"/>
                                          </p:val>
                                        </p:tav>
                                      </p:tavLst>
                                    </p:anim>
                                    <p:anim calcmode="lin" valueType="num">
                                      <p:cBhvr additive="base">
                                        <p:cTn id="8" dur="500" fill="hold"/>
                                        <p:tgtEl>
                                          <p:spTgt spid="792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92579"/>
                                        </p:tgtEl>
                                        <p:attrNameLst>
                                          <p:attrName>style.visibility</p:attrName>
                                        </p:attrNameLst>
                                      </p:cBhvr>
                                      <p:to>
                                        <p:strVal val="visible"/>
                                      </p:to>
                                    </p:set>
                                    <p:anim calcmode="lin" valueType="num">
                                      <p:cBhvr additive="base">
                                        <p:cTn id="13" dur="500" fill="hold"/>
                                        <p:tgtEl>
                                          <p:spTgt spid="792579"/>
                                        </p:tgtEl>
                                        <p:attrNameLst>
                                          <p:attrName>ppt_x</p:attrName>
                                        </p:attrNameLst>
                                      </p:cBhvr>
                                      <p:tavLst>
                                        <p:tav tm="0">
                                          <p:val>
                                            <p:strVal val="0-#ppt_w/2"/>
                                          </p:val>
                                        </p:tav>
                                        <p:tav tm="100000">
                                          <p:val>
                                            <p:strVal val="#ppt_x"/>
                                          </p:val>
                                        </p:tav>
                                      </p:tavLst>
                                    </p:anim>
                                    <p:anim calcmode="lin" valueType="num">
                                      <p:cBhvr additive="base">
                                        <p:cTn id="14" dur="500" fill="hold"/>
                                        <p:tgtEl>
                                          <p:spTgt spid="7925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92580"/>
                                        </p:tgtEl>
                                        <p:attrNameLst>
                                          <p:attrName>style.visibility</p:attrName>
                                        </p:attrNameLst>
                                      </p:cBhvr>
                                      <p:to>
                                        <p:strVal val="visible"/>
                                      </p:to>
                                    </p:set>
                                    <p:anim calcmode="lin" valueType="num">
                                      <p:cBhvr additive="base">
                                        <p:cTn id="19" dur="500" fill="hold"/>
                                        <p:tgtEl>
                                          <p:spTgt spid="792580"/>
                                        </p:tgtEl>
                                        <p:attrNameLst>
                                          <p:attrName>ppt_x</p:attrName>
                                        </p:attrNameLst>
                                      </p:cBhvr>
                                      <p:tavLst>
                                        <p:tav tm="0">
                                          <p:val>
                                            <p:strVal val="0-#ppt_w/2"/>
                                          </p:val>
                                        </p:tav>
                                        <p:tav tm="100000">
                                          <p:val>
                                            <p:strVal val="#ppt_x"/>
                                          </p:val>
                                        </p:tav>
                                      </p:tavLst>
                                    </p:anim>
                                    <p:anim calcmode="lin" valueType="num">
                                      <p:cBhvr additive="base">
                                        <p:cTn id="20" dur="500" fill="hold"/>
                                        <p:tgtEl>
                                          <p:spTgt spid="792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p:txBody>
          <a:bodyPr/>
          <a:lstStyle/>
          <a:p>
            <a:r>
              <a:rPr lang="en-US"/>
              <a:t>Scholar.google</a:t>
            </a:r>
          </a:p>
        </p:txBody>
      </p:sp>
      <p:pic>
        <p:nvPicPr>
          <p:cNvPr id="1096708" name="Picture 4"/>
          <p:cNvPicPr>
            <a:picLocks noChangeAspect="1" noChangeArrowheads="1"/>
          </p:cNvPicPr>
          <p:nvPr/>
        </p:nvPicPr>
        <p:blipFill>
          <a:blip r:embed="rId3" cstate="print"/>
          <a:srcRect/>
          <a:stretch>
            <a:fillRect/>
          </a:stretch>
        </p:blipFill>
        <p:spPr bwMode="auto">
          <a:xfrm>
            <a:off x="1524000" y="1524000"/>
            <a:ext cx="6096000" cy="49609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xfrm>
            <a:off x="685800" y="152400"/>
            <a:ext cx="7772400" cy="1143000"/>
          </a:xfrm>
        </p:spPr>
        <p:txBody>
          <a:bodyPr/>
          <a:lstStyle/>
          <a:p>
            <a:r>
              <a:rPr lang="en-US" dirty="0" smtClean="0"/>
              <a:t>Desiderata for Defining Page Importance Measures..</a:t>
            </a:r>
            <a:endParaRPr lang="en-US" dirty="0"/>
          </a:p>
        </p:txBody>
      </p:sp>
      <p:sp>
        <p:nvSpPr>
          <p:cNvPr id="1131523" name="Rectangle 3"/>
          <p:cNvSpPr>
            <a:spLocks noGrp="1" noChangeArrowheads="1"/>
          </p:cNvSpPr>
          <p:nvPr>
            <p:ph type="body" idx="1"/>
          </p:nvPr>
        </p:nvSpPr>
        <p:spPr>
          <a:xfrm>
            <a:off x="76200" y="1371600"/>
            <a:ext cx="6019800" cy="5181600"/>
          </a:xfrm>
        </p:spPr>
        <p:txBody>
          <a:bodyPr/>
          <a:lstStyle/>
          <a:p>
            <a:pPr>
              <a:lnSpc>
                <a:spcPct val="80000"/>
              </a:lnSpc>
            </a:pPr>
            <a:r>
              <a:rPr lang="en-US" sz="1800"/>
              <a:t>Page importance is hard to define unilaterally such that it satisfies everyone. There are however some desiderata:</a:t>
            </a:r>
          </a:p>
          <a:p>
            <a:pPr lvl="1">
              <a:lnSpc>
                <a:spcPct val="80000"/>
              </a:lnSpc>
            </a:pPr>
            <a:r>
              <a:rPr lang="en-US" sz="1600"/>
              <a:t>It should be sensitive to</a:t>
            </a:r>
          </a:p>
          <a:p>
            <a:pPr lvl="2">
              <a:lnSpc>
                <a:spcPct val="80000"/>
              </a:lnSpc>
            </a:pPr>
            <a:r>
              <a:rPr lang="en-US" sz="1400"/>
              <a:t>The link structure of the web </a:t>
            </a:r>
          </a:p>
          <a:p>
            <a:pPr lvl="3">
              <a:lnSpc>
                <a:spcPct val="80000"/>
              </a:lnSpc>
            </a:pPr>
            <a:r>
              <a:rPr lang="en-US" sz="1200"/>
              <a:t>Who points to it; who does it point to  (~ Authorities/Hubs computation)</a:t>
            </a:r>
          </a:p>
          <a:p>
            <a:pPr lvl="3">
              <a:lnSpc>
                <a:spcPct val="80000"/>
              </a:lnSpc>
            </a:pPr>
            <a:r>
              <a:rPr lang="en-US" sz="1200"/>
              <a:t>How likely are people going to spend time on this page (~ Page Rank computation)</a:t>
            </a:r>
          </a:p>
          <a:p>
            <a:pPr lvl="4">
              <a:lnSpc>
                <a:spcPct val="80000"/>
              </a:lnSpc>
            </a:pPr>
            <a:r>
              <a:rPr lang="en-US" sz="1200">
                <a:solidFill>
                  <a:srgbClr val="0000CC"/>
                </a:solidFill>
              </a:rPr>
              <a:t>E.g. Casa Grande is an ideal advertisement place..</a:t>
            </a:r>
          </a:p>
          <a:p>
            <a:pPr lvl="2">
              <a:lnSpc>
                <a:spcPct val="80000"/>
              </a:lnSpc>
            </a:pPr>
            <a:r>
              <a:rPr lang="en-US" sz="1400"/>
              <a:t>The amount of accesses the page gets</a:t>
            </a:r>
          </a:p>
          <a:p>
            <a:pPr lvl="3">
              <a:lnSpc>
                <a:spcPct val="80000"/>
              </a:lnSpc>
            </a:pPr>
            <a:r>
              <a:rPr lang="en-US" sz="1200">
                <a:solidFill>
                  <a:srgbClr val="0000CC"/>
                </a:solidFill>
              </a:rPr>
              <a:t>Third-party sites have to maintain these statistics which tend to charge for the data.. (see nielson-netratings.com)</a:t>
            </a:r>
          </a:p>
          <a:p>
            <a:pPr lvl="3">
              <a:lnSpc>
                <a:spcPct val="80000"/>
              </a:lnSpc>
            </a:pPr>
            <a:r>
              <a:rPr lang="en-US" sz="1200">
                <a:solidFill>
                  <a:srgbClr val="0000CC"/>
                </a:solidFill>
              </a:rPr>
              <a:t>To the extent most accesses to a site are through a search engine—such as google—the stats kept by the search engine should do fine</a:t>
            </a:r>
          </a:p>
          <a:p>
            <a:pPr lvl="2">
              <a:lnSpc>
                <a:spcPct val="80000"/>
              </a:lnSpc>
            </a:pPr>
            <a:r>
              <a:rPr lang="en-US" sz="1400"/>
              <a:t>The query</a:t>
            </a:r>
          </a:p>
          <a:p>
            <a:pPr lvl="3">
              <a:lnSpc>
                <a:spcPct val="80000"/>
              </a:lnSpc>
            </a:pPr>
            <a:r>
              <a:rPr lang="en-US" sz="1200"/>
              <a:t>Or at least the topic of the query..</a:t>
            </a:r>
          </a:p>
          <a:p>
            <a:pPr lvl="2">
              <a:lnSpc>
                <a:spcPct val="80000"/>
              </a:lnSpc>
            </a:pPr>
            <a:r>
              <a:rPr lang="en-US" sz="1400"/>
              <a:t>The user</a:t>
            </a:r>
          </a:p>
          <a:p>
            <a:pPr lvl="3">
              <a:lnSpc>
                <a:spcPct val="80000"/>
              </a:lnSpc>
            </a:pPr>
            <a:r>
              <a:rPr lang="en-US" sz="1200"/>
              <a:t>Or at least the user population</a:t>
            </a:r>
          </a:p>
          <a:p>
            <a:pPr lvl="3">
              <a:lnSpc>
                <a:spcPct val="80000"/>
              </a:lnSpc>
            </a:pPr>
            <a:endParaRPr lang="en-US" sz="1200"/>
          </a:p>
          <a:p>
            <a:pPr lvl="1">
              <a:lnSpc>
                <a:spcPct val="80000"/>
              </a:lnSpc>
            </a:pPr>
            <a:r>
              <a:rPr lang="en-US" sz="1600"/>
              <a:t>It should be </a:t>
            </a:r>
            <a:r>
              <a:rPr lang="en-US" sz="1600" i="1"/>
              <a:t>stable</a:t>
            </a:r>
            <a:r>
              <a:rPr lang="en-US" sz="1600"/>
              <a:t> w.r.t. small random changes in the network link structure </a:t>
            </a:r>
          </a:p>
          <a:p>
            <a:pPr lvl="1">
              <a:lnSpc>
                <a:spcPct val="80000"/>
              </a:lnSpc>
            </a:pPr>
            <a:r>
              <a:rPr lang="en-US" sz="1600"/>
              <a:t>It shouldn’t be easy to subvert with intentional changes to link structure</a:t>
            </a:r>
          </a:p>
          <a:p>
            <a:pPr lvl="1">
              <a:lnSpc>
                <a:spcPct val="80000"/>
              </a:lnSpc>
            </a:pPr>
            <a:endParaRPr lang="en-US" sz="1600"/>
          </a:p>
          <a:p>
            <a:pPr lvl="1">
              <a:lnSpc>
                <a:spcPct val="80000"/>
              </a:lnSpc>
            </a:pPr>
            <a:endParaRPr lang="en-US" sz="1600"/>
          </a:p>
        </p:txBody>
      </p:sp>
      <p:sp>
        <p:nvSpPr>
          <p:cNvPr id="1131524" name="Text Box 4"/>
          <p:cNvSpPr txBox="1">
            <a:spLocks noChangeArrowheads="1"/>
          </p:cNvSpPr>
          <p:nvPr/>
        </p:nvSpPr>
        <p:spPr bwMode="auto">
          <a:xfrm>
            <a:off x="6096000" y="3200400"/>
            <a:ext cx="2921000" cy="1616075"/>
          </a:xfrm>
          <a:prstGeom prst="rect">
            <a:avLst/>
          </a:prstGeom>
          <a:solidFill>
            <a:srgbClr val="FFFF99"/>
          </a:solidFill>
          <a:ln w="9525">
            <a:noFill/>
            <a:miter lim="800000"/>
            <a:headEnd/>
            <a:tailEnd/>
          </a:ln>
          <a:effectLst/>
        </p:spPr>
        <p:txBody>
          <a:bodyPr>
            <a:spAutoFit/>
          </a:bodyPr>
          <a:lstStyle/>
          <a:p>
            <a:r>
              <a:rPr lang="en-US"/>
              <a:t>How about:</a:t>
            </a:r>
          </a:p>
          <a:p>
            <a:r>
              <a:rPr lang="en-US"/>
              <a:t>  “Eloquence”   </a:t>
            </a:r>
          </a:p>
          <a:p>
            <a:r>
              <a:rPr lang="en-US"/>
              <a:t>  “informativeness”</a:t>
            </a:r>
          </a:p>
          <a:p>
            <a:r>
              <a:rPr lang="en-US"/>
              <a:t>  “Trust-worthiness”</a:t>
            </a:r>
          </a:p>
          <a:p>
            <a:r>
              <a:rPr lang="en-US"/>
              <a:t>  “Novelty”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title"/>
          </p:nvPr>
        </p:nvSpPr>
        <p:spPr/>
        <p:txBody>
          <a:bodyPr/>
          <a:lstStyle/>
          <a:p>
            <a:r>
              <a:rPr lang="en-US" sz="4000"/>
              <a:t>Dependencies between different importance measures..</a:t>
            </a:r>
          </a:p>
        </p:txBody>
      </p:sp>
      <p:sp>
        <p:nvSpPr>
          <p:cNvPr id="1271811" name="Rectangle 3"/>
          <p:cNvSpPr>
            <a:spLocks noGrp="1" noChangeArrowheads="1"/>
          </p:cNvSpPr>
          <p:nvPr>
            <p:ph type="body" idx="1"/>
          </p:nvPr>
        </p:nvSpPr>
        <p:spPr/>
        <p:txBody>
          <a:bodyPr/>
          <a:lstStyle/>
          <a:p>
            <a:pPr>
              <a:lnSpc>
                <a:spcPct val="80000"/>
              </a:lnSpc>
            </a:pPr>
            <a:r>
              <a:rPr lang="en-US" sz="1600"/>
              <a:t>The “number of page accesses” measure is not fully subsumed by link-based importance</a:t>
            </a:r>
          </a:p>
          <a:p>
            <a:pPr lvl="1">
              <a:lnSpc>
                <a:spcPct val="80000"/>
              </a:lnSpc>
            </a:pPr>
            <a:r>
              <a:rPr lang="en-US" sz="1400"/>
              <a:t>Mostly because some page accesses may be due to topical news </a:t>
            </a:r>
          </a:p>
          <a:p>
            <a:pPr lvl="2">
              <a:lnSpc>
                <a:spcPct val="80000"/>
              </a:lnSpc>
            </a:pPr>
            <a:r>
              <a:rPr lang="en-US" sz="1200"/>
              <a:t>(e.g. aliens landing in the Kalahari Desert would suddenly make a page about Kalahari Bushmen more important than White House for the query “Bush”)</a:t>
            </a:r>
          </a:p>
          <a:p>
            <a:pPr lvl="1">
              <a:lnSpc>
                <a:spcPct val="80000"/>
              </a:lnSpc>
            </a:pPr>
            <a:r>
              <a:rPr lang="en-US" sz="1400"/>
              <a:t>But, notice that if the topicality continues for a long period, then the link-structure of the web might wind up reflecting it (so topicality will thus be a “leading” measure)</a:t>
            </a:r>
          </a:p>
          <a:p>
            <a:pPr>
              <a:lnSpc>
                <a:spcPct val="80000"/>
              </a:lnSpc>
            </a:pPr>
            <a:r>
              <a:rPr lang="en-US" sz="1600"/>
              <a:t>Generally, </a:t>
            </a:r>
            <a:r>
              <a:rPr lang="en-US" sz="1600">
                <a:solidFill>
                  <a:schemeClr val="accent1"/>
                </a:solidFill>
              </a:rPr>
              <a:t>eloquence/informativeness</a:t>
            </a:r>
            <a:r>
              <a:rPr lang="en-US" sz="1600"/>
              <a:t> etc of a page get reflected indirectly in the link-based importance measures </a:t>
            </a:r>
          </a:p>
          <a:p>
            <a:pPr>
              <a:lnSpc>
                <a:spcPct val="80000"/>
              </a:lnSpc>
            </a:pPr>
            <a:r>
              <a:rPr lang="en-US" sz="1600"/>
              <a:t>You would think that </a:t>
            </a:r>
            <a:r>
              <a:rPr lang="en-US" sz="1600">
                <a:solidFill>
                  <a:schemeClr val="accent1"/>
                </a:solidFill>
              </a:rPr>
              <a:t>trust-worthiness</a:t>
            </a:r>
            <a:r>
              <a:rPr lang="en-US" sz="1600"/>
              <a:t> will be related to link-based importance anyway (since after all, who will link to untrustworthy sites)? </a:t>
            </a:r>
          </a:p>
          <a:p>
            <a:pPr lvl="1">
              <a:lnSpc>
                <a:spcPct val="80000"/>
              </a:lnSpc>
            </a:pPr>
            <a:r>
              <a:rPr lang="en-US" sz="1400"/>
              <a:t>But the fact that web is decentralized and often adversarial means that trustworthiness is not directly subsumed by link structure (think “page farms” where a bunch of untrustworthy pages point to each other increasing their link-based importance)</a:t>
            </a:r>
          </a:p>
          <a:p>
            <a:pPr>
              <a:lnSpc>
                <a:spcPct val="80000"/>
              </a:lnSpc>
            </a:pPr>
            <a:r>
              <a:rPr lang="en-US" sz="1600">
                <a:solidFill>
                  <a:schemeClr val="accent1"/>
                </a:solidFill>
              </a:rPr>
              <a:t>Novelty</a:t>
            </a:r>
            <a:r>
              <a:rPr lang="en-US" sz="1600"/>
              <a:t> wouldn’t be much of an issue if web is not evolving; but since it is, an important page will not be discovered by purely link-based criteria </a:t>
            </a:r>
          </a:p>
          <a:p>
            <a:pPr lvl="1">
              <a:lnSpc>
                <a:spcPct val="80000"/>
              </a:lnSpc>
            </a:pPr>
            <a:r>
              <a:rPr lang="en-US" sz="1400"/>
              <a:t># of page accesses might sometimes catch novel pages (if they become topically sensitive). Otherwise, you may want to add an “exploration” factor to the link-based ranking (i.e., with some small probability p also show low page-rank pages of high query similarity)</a:t>
            </a:r>
          </a:p>
          <a:p>
            <a:pPr lvl="1">
              <a:lnSpc>
                <a:spcPct val="80000"/>
              </a:lnSpc>
            </a:pPr>
            <a:endParaRPr lang="en-US" sz="1400"/>
          </a:p>
          <a:p>
            <a:pPr lvl="1">
              <a:lnSpc>
                <a:spcPct val="80000"/>
              </a:lnSpc>
            </a:pPr>
            <a:endParaRPr lang="en-US" sz="1400"/>
          </a:p>
          <a:p>
            <a:pPr>
              <a:lnSpc>
                <a:spcPct val="80000"/>
              </a:lnSpc>
            </a:pPr>
            <a:endParaRPr lang="en-US" sz="1600"/>
          </a:p>
          <a:p>
            <a:pPr lvl="1">
              <a:lnSpc>
                <a:spcPct val="80000"/>
              </a:lnSpc>
            </a:pPr>
            <a:endParaRPr 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(very similar) ideas for assessing page importance</a:t>
            </a:r>
            <a:endParaRPr lang="en-US" dirty="0"/>
          </a:p>
        </p:txBody>
      </p:sp>
      <p:sp>
        <p:nvSpPr>
          <p:cNvPr id="4" name="Text Placeholder 3"/>
          <p:cNvSpPr>
            <a:spLocks noGrp="1"/>
          </p:cNvSpPr>
          <p:nvPr>
            <p:ph type="body" idx="1"/>
          </p:nvPr>
        </p:nvSpPr>
        <p:spPr/>
        <p:txBody>
          <a:bodyPr/>
          <a:lstStyle/>
          <a:p>
            <a:r>
              <a:rPr lang="en-US" dirty="0" smtClean="0"/>
              <a:t>Authorities/Hubs (HITS)</a:t>
            </a:r>
            <a:endParaRPr lang="en-US" dirty="0"/>
          </a:p>
        </p:txBody>
      </p:sp>
      <p:sp>
        <p:nvSpPr>
          <p:cNvPr id="5" name="Content Placeholder 4"/>
          <p:cNvSpPr>
            <a:spLocks noGrp="1"/>
          </p:cNvSpPr>
          <p:nvPr>
            <p:ph sz="half" idx="2"/>
          </p:nvPr>
        </p:nvSpPr>
        <p:spPr/>
        <p:txBody>
          <a:bodyPr/>
          <a:lstStyle/>
          <a:p>
            <a:r>
              <a:rPr lang="en-US" dirty="0" smtClean="0"/>
              <a:t>View hyper-linked pages as authorities and hubs. </a:t>
            </a:r>
          </a:p>
          <a:p>
            <a:pPr lvl="1"/>
            <a:r>
              <a:rPr lang="en-US" dirty="0" smtClean="0"/>
              <a:t>Authorities are pointed to by Hubs (and derive their importance from who are pointing to them)</a:t>
            </a:r>
          </a:p>
          <a:p>
            <a:pPr lvl="1"/>
            <a:r>
              <a:rPr lang="en-US" dirty="0" smtClean="0"/>
              <a:t>Hubs point to authorities (and derive their importance from who they point to)</a:t>
            </a:r>
          </a:p>
          <a:p>
            <a:r>
              <a:rPr lang="en-US" dirty="0" smtClean="0"/>
              <a:t>Return good Hub and Authority pages…</a:t>
            </a:r>
            <a:endParaRPr lang="en-US" dirty="0"/>
          </a:p>
        </p:txBody>
      </p:sp>
      <p:sp>
        <p:nvSpPr>
          <p:cNvPr id="6" name="Text Placeholder 5"/>
          <p:cNvSpPr>
            <a:spLocks noGrp="1"/>
          </p:cNvSpPr>
          <p:nvPr>
            <p:ph type="body" sz="quarter" idx="3"/>
          </p:nvPr>
        </p:nvSpPr>
        <p:spPr/>
        <p:txBody>
          <a:bodyPr/>
          <a:lstStyle/>
          <a:p>
            <a:r>
              <a:rPr lang="en-US" dirty="0" err="1" smtClean="0"/>
              <a:t>Pagerank</a:t>
            </a:r>
            <a:endParaRPr lang="en-US" dirty="0"/>
          </a:p>
        </p:txBody>
      </p:sp>
      <p:sp>
        <p:nvSpPr>
          <p:cNvPr id="7" name="Content Placeholder 6"/>
          <p:cNvSpPr>
            <a:spLocks noGrp="1"/>
          </p:cNvSpPr>
          <p:nvPr>
            <p:ph sz="quarter" idx="4"/>
          </p:nvPr>
        </p:nvSpPr>
        <p:spPr/>
        <p:txBody>
          <a:bodyPr/>
          <a:lstStyle/>
          <a:p>
            <a:r>
              <a:rPr lang="en-US" dirty="0" smtClean="0"/>
              <a:t>View hyper-linked pages as a </a:t>
            </a:r>
            <a:r>
              <a:rPr lang="en-US" dirty="0" err="1" smtClean="0"/>
              <a:t>markov</a:t>
            </a:r>
            <a:r>
              <a:rPr lang="en-US" dirty="0" smtClean="0"/>
              <a:t> chain</a:t>
            </a:r>
          </a:p>
          <a:p>
            <a:pPr lvl="1"/>
            <a:r>
              <a:rPr lang="en-US" dirty="0" smtClean="0"/>
              <a:t>A page is important if the probability of a random surfer landing on that page is high</a:t>
            </a:r>
          </a:p>
          <a:p>
            <a:r>
              <a:rPr lang="en-US" dirty="0" smtClean="0"/>
              <a:t>Return pages with “high probability of landing”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lstStyle/>
          <a:p>
            <a:r>
              <a:rPr lang="en-US" dirty="0" smtClean="0"/>
              <a:t>Moral: Publish or Perish!</a:t>
            </a:r>
            <a:endParaRPr lang="en-US" dirty="0"/>
          </a:p>
        </p:txBody>
      </p:sp>
      <p:sp>
        <p:nvSpPr>
          <p:cNvPr id="1145859" name="Rectangle 3"/>
          <p:cNvSpPr>
            <a:spLocks noGrp="1" noChangeArrowheads="1"/>
          </p:cNvSpPr>
          <p:nvPr>
            <p:ph type="body" sz="half" idx="1"/>
          </p:nvPr>
        </p:nvSpPr>
        <p:spPr>
          <a:xfrm>
            <a:off x="685800" y="1828800"/>
            <a:ext cx="3810000" cy="4114800"/>
          </a:xfrm>
        </p:spPr>
        <p:txBody>
          <a:bodyPr/>
          <a:lstStyle/>
          <a:p>
            <a:pPr>
              <a:lnSpc>
                <a:spcPct val="90000"/>
              </a:lnSpc>
            </a:pPr>
            <a:r>
              <a:rPr lang="en-US" sz="2000" dirty="0"/>
              <a:t>A/H algorithm was published in SODA as well as JACM</a:t>
            </a:r>
          </a:p>
          <a:p>
            <a:pPr lvl="1">
              <a:lnSpc>
                <a:spcPct val="90000"/>
              </a:lnSpc>
            </a:pPr>
            <a:r>
              <a:rPr lang="en-US" sz="2000" dirty="0"/>
              <a:t>Kleinberg </a:t>
            </a:r>
            <a:r>
              <a:rPr lang="en-US" sz="2000" dirty="0" smtClean="0"/>
              <a:t>got </a:t>
            </a:r>
            <a:r>
              <a:rPr lang="en-US" sz="2000" b="1" i="1" dirty="0" smtClean="0"/>
              <a:t>TENURE</a:t>
            </a:r>
            <a:r>
              <a:rPr lang="en-US" sz="2000" dirty="0" smtClean="0"/>
              <a:t> at Cornell; became famous</a:t>
            </a:r>
            <a:endParaRPr lang="en-US" sz="2000" dirty="0"/>
          </a:p>
          <a:p>
            <a:pPr lvl="1">
              <a:lnSpc>
                <a:spcPct val="90000"/>
              </a:lnSpc>
            </a:pPr>
            <a:r>
              <a:rPr lang="en-US" sz="2000" dirty="0" smtClean="0"/>
              <a:t>..and rich…Got </a:t>
            </a:r>
            <a:r>
              <a:rPr lang="en-US" sz="2000" dirty="0"/>
              <a:t>a McArthur Genius </a:t>
            </a:r>
            <a:r>
              <a:rPr lang="en-US" sz="2000" dirty="0" smtClean="0"/>
              <a:t>award (250K) &amp; ACM Infosys Award (150K) &amp; and several Google grants</a:t>
            </a:r>
            <a:endParaRPr lang="en-US" sz="2000" dirty="0"/>
          </a:p>
          <a:p>
            <a:pPr>
              <a:lnSpc>
                <a:spcPct val="90000"/>
              </a:lnSpc>
            </a:pPr>
            <a:endParaRPr lang="en-US" sz="2000" dirty="0"/>
          </a:p>
          <a:p>
            <a:pPr lvl="1">
              <a:lnSpc>
                <a:spcPct val="90000"/>
              </a:lnSpc>
              <a:buFontTx/>
              <a:buNone/>
            </a:pPr>
            <a:endParaRPr lang="en-US" sz="2000" dirty="0"/>
          </a:p>
          <a:p>
            <a:pPr lvl="1">
              <a:lnSpc>
                <a:spcPct val="90000"/>
              </a:lnSpc>
            </a:pPr>
            <a:endParaRPr lang="en-US" sz="2000" dirty="0"/>
          </a:p>
        </p:txBody>
      </p:sp>
      <p:sp>
        <p:nvSpPr>
          <p:cNvPr id="1145860" name="Rectangle 4"/>
          <p:cNvSpPr>
            <a:spLocks noGrp="1" noChangeArrowheads="1"/>
          </p:cNvSpPr>
          <p:nvPr>
            <p:ph type="body" sz="half" idx="2"/>
          </p:nvPr>
        </p:nvSpPr>
        <p:spPr>
          <a:xfrm>
            <a:off x="4648200" y="1905000"/>
            <a:ext cx="3810000" cy="4114800"/>
          </a:xfrm>
        </p:spPr>
        <p:txBody>
          <a:bodyPr/>
          <a:lstStyle/>
          <a:p>
            <a:pPr>
              <a:lnSpc>
                <a:spcPct val="90000"/>
              </a:lnSpc>
            </a:pPr>
            <a:r>
              <a:rPr lang="en-US" sz="2000" dirty="0" err="1"/>
              <a:t>Pagerank</a:t>
            </a:r>
            <a:r>
              <a:rPr lang="en-US" sz="2000" dirty="0"/>
              <a:t> algorithm was </a:t>
            </a:r>
            <a:r>
              <a:rPr lang="en-US" sz="2000" i="1" dirty="0"/>
              <a:t>rejected</a:t>
            </a:r>
            <a:r>
              <a:rPr lang="en-US" sz="2000" dirty="0"/>
              <a:t> from SIGIR and was never </a:t>
            </a:r>
            <a:r>
              <a:rPr lang="en-US" sz="2000" dirty="0" smtClean="0"/>
              <a:t>officially </a:t>
            </a:r>
            <a:r>
              <a:rPr lang="en-US" sz="2000" dirty="0"/>
              <a:t>published</a:t>
            </a:r>
          </a:p>
          <a:p>
            <a:pPr lvl="1">
              <a:lnSpc>
                <a:spcPct val="90000"/>
              </a:lnSpc>
            </a:pPr>
            <a:r>
              <a:rPr lang="en-US" sz="2000" dirty="0" smtClean="0"/>
              <a:t>Page &amp; </a:t>
            </a:r>
            <a:r>
              <a:rPr lang="en-US" sz="2000" dirty="0" err="1" smtClean="0"/>
              <a:t>Brin</a:t>
            </a:r>
            <a:r>
              <a:rPr lang="en-US" sz="2000" dirty="0" smtClean="0"/>
              <a:t> never even got </a:t>
            </a:r>
            <a:r>
              <a:rPr lang="en-US" sz="2000" dirty="0"/>
              <a:t>a </a:t>
            </a:r>
            <a:r>
              <a:rPr lang="en-US" sz="2000" dirty="0" smtClean="0"/>
              <a:t>PhD (let alone any cash awards)</a:t>
            </a:r>
            <a:endParaRPr lang="en-US" sz="2000" dirty="0"/>
          </a:p>
          <a:p>
            <a:pPr lvl="2">
              <a:lnSpc>
                <a:spcPct val="90000"/>
              </a:lnSpc>
            </a:pPr>
            <a:r>
              <a:rPr lang="en-US" dirty="0" smtClean="0"/>
              <a:t>and </a:t>
            </a:r>
            <a:r>
              <a:rPr lang="en-US" dirty="0"/>
              <a:t>had to be content with </a:t>
            </a:r>
            <a:r>
              <a:rPr lang="en-US" dirty="0" smtClean="0"/>
              <a:t>starting some sort of a company..</a:t>
            </a:r>
            <a:endParaRPr lang="en-US" dirty="0"/>
          </a:p>
        </p:txBody>
      </p:sp>
      <p:pic>
        <p:nvPicPr>
          <p:cNvPr id="1145861" name="Picture 5"/>
          <p:cNvPicPr>
            <a:picLocks noChangeAspect="1" noChangeArrowheads="1"/>
          </p:cNvPicPr>
          <p:nvPr/>
        </p:nvPicPr>
        <p:blipFill>
          <a:blip r:embed="rId3" cstate="print"/>
          <a:srcRect/>
          <a:stretch>
            <a:fillRect/>
          </a:stretch>
        </p:blipFill>
        <p:spPr bwMode="auto">
          <a:xfrm>
            <a:off x="1219200" y="4800600"/>
            <a:ext cx="2743200" cy="1831086"/>
          </a:xfrm>
          <a:prstGeom prst="rect">
            <a:avLst/>
          </a:prstGeom>
          <a:noFill/>
          <a:ln w="9525">
            <a:noFill/>
            <a:miter lim="800000"/>
            <a:headEnd/>
            <a:tailEnd/>
          </a:ln>
        </p:spPr>
      </p:pic>
      <p:pic>
        <p:nvPicPr>
          <p:cNvPr id="1145863" name="Picture 7"/>
          <p:cNvPicPr>
            <a:picLocks noChangeAspect="1" noChangeArrowheads="1"/>
          </p:cNvPicPr>
          <p:nvPr/>
        </p:nvPicPr>
        <p:blipFill>
          <a:blip r:embed="rId4" cstate="print"/>
          <a:srcRect/>
          <a:stretch>
            <a:fillRect/>
          </a:stretch>
        </p:blipFill>
        <p:spPr bwMode="auto">
          <a:xfrm>
            <a:off x="4800600" y="5029200"/>
            <a:ext cx="38100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5860">
                                            <p:txEl>
                                              <p:pRg st="0" end="0"/>
                                            </p:txEl>
                                          </p:spTgt>
                                        </p:tgtEl>
                                        <p:attrNameLst>
                                          <p:attrName>style.visibility</p:attrName>
                                        </p:attrNameLst>
                                      </p:cBhvr>
                                      <p:to>
                                        <p:strVal val="visible"/>
                                      </p:to>
                                    </p:set>
                                    <p:animEffect transition="in" filter="blinds(horizontal)">
                                      <p:cBhvr>
                                        <p:cTn id="7" dur="500"/>
                                        <p:tgtEl>
                                          <p:spTgt spid="1145860">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45860">
                                            <p:txEl>
                                              <p:pRg st="1" end="1"/>
                                            </p:txEl>
                                          </p:spTgt>
                                        </p:tgtEl>
                                        <p:attrNameLst>
                                          <p:attrName>style.visibility</p:attrName>
                                        </p:attrNameLst>
                                      </p:cBhvr>
                                      <p:to>
                                        <p:strVal val="visible"/>
                                      </p:to>
                                    </p:set>
                                    <p:animEffect transition="in" filter="blinds(horizontal)">
                                      <p:cBhvr>
                                        <p:cTn id="10" dur="500"/>
                                        <p:tgtEl>
                                          <p:spTgt spid="1145860">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45860">
                                            <p:txEl>
                                              <p:pRg st="2" end="2"/>
                                            </p:txEl>
                                          </p:spTgt>
                                        </p:tgtEl>
                                        <p:attrNameLst>
                                          <p:attrName>style.visibility</p:attrName>
                                        </p:attrNameLst>
                                      </p:cBhvr>
                                      <p:to>
                                        <p:strVal val="visible"/>
                                      </p:to>
                                    </p:set>
                                    <p:animEffect transition="in" filter="blinds(horizontal)">
                                      <p:cBhvr>
                                        <p:cTn id="13" dur="500"/>
                                        <p:tgtEl>
                                          <p:spTgt spid="1145860">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45863"/>
                                        </p:tgtEl>
                                        <p:attrNameLst>
                                          <p:attrName>style.visibility</p:attrName>
                                        </p:attrNameLst>
                                      </p:cBhvr>
                                      <p:to>
                                        <p:strVal val="visible"/>
                                      </p:to>
                                    </p:set>
                                    <p:animEffect transition="in" filter="blinds(horizontal)">
                                      <p:cBhvr>
                                        <p:cTn id="16" dur="500"/>
                                        <p:tgtEl>
                                          <p:spTgt spid="114586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45858"/>
                                        </p:tgtEl>
                                        <p:attrNameLst>
                                          <p:attrName>style.visibility</p:attrName>
                                        </p:attrNameLst>
                                      </p:cBhvr>
                                      <p:to>
                                        <p:strVal val="visible"/>
                                      </p:to>
                                    </p:set>
                                    <p:anim calcmode="lin" valueType="num">
                                      <p:cBhvr additive="base">
                                        <p:cTn id="21" dur="500" fill="hold"/>
                                        <p:tgtEl>
                                          <p:spTgt spid="1145858"/>
                                        </p:tgtEl>
                                        <p:attrNameLst>
                                          <p:attrName>ppt_x</p:attrName>
                                        </p:attrNameLst>
                                      </p:cBhvr>
                                      <p:tavLst>
                                        <p:tav tm="0">
                                          <p:val>
                                            <p:strVal val="#ppt_x"/>
                                          </p:val>
                                        </p:tav>
                                        <p:tav tm="100000">
                                          <p:val>
                                            <p:strVal val="#ppt_x"/>
                                          </p:val>
                                        </p:tav>
                                      </p:tavLst>
                                    </p:anim>
                                    <p:anim calcmode="lin" valueType="num">
                                      <p:cBhvr additive="base">
                                        <p:cTn id="22" dur="500" fill="hold"/>
                                        <p:tgtEl>
                                          <p:spTgt spid="11458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858" grpId="0"/>
      <p:bldP spid="114586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1026"/>
          <p:cNvSpPr>
            <a:spLocks noGrp="1" noChangeArrowheads="1"/>
          </p:cNvSpPr>
          <p:nvPr>
            <p:ph type="title"/>
          </p:nvPr>
        </p:nvSpPr>
        <p:spPr>
          <a:xfrm>
            <a:off x="228600" y="381000"/>
            <a:ext cx="8686800" cy="838200"/>
          </a:xfrm>
        </p:spPr>
        <p:txBody>
          <a:bodyPr/>
          <a:lstStyle/>
          <a:p>
            <a:pPr>
              <a:lnSpc>
                <a:spcPct val="120000"/>
              </a:lnSpc>
            </a:pPr>
            <a:r>
              <a:rPr lang="en-US" sz="3600" b="1"/>
              <a:t>Search Engine</a:t>
            </a:r>
          </a:p>
        </p:txBody>
      </p:sp>
      <p:sp>
        <p:nvSpPr>
          <p:cNvPr id="564227" name="Rectangle 1027"/>
          <p:cNvSpPr>
            <a:spLocks noGrp="1" noChangeArrowheads="1"/>
          </p:cNvSpPr>
          <p:nvPr>
            <p:ph type="body" idx="1"/>
          </p:nvPr>
        </p:nvSpPr>
        <p:spPr>
          <a:xfrm>
            <a:off x="381000" y="1447800"/>
            <a:ext cx="8458200" cy="5105400"/>
          </a:xfrm>
        </p:spPr>
        <p:txBody>
          <a:bodyPr/>
          <a:lstStyle/>
          <a:p>
            <a:pPr>
              <a:lnSpc>
                <a:spcPct val="120000"/>
              </a:lnSpc>
              <a:buFontTx/>
              <a:buNone/>
            </a:pPr>
            <a:r>
              <a:rPr lang="en-US" b="1"/>
              <a:t>A search engine is essentially a text retrieval system for web pages plus a Web interface. </a:t>
            </a:r>
          </a:p>
          <a:p>
            <a:pPr>
              <a:lnSpc>
                <a:spcPct val="120000"/>
              </a:lnSpc>
              <a:buFontTx/>
              <a:buNone/>
            </a:pPr>
            <a:endParaRPr lang="en-US" b="1"/>
          </a:p>
          <a:p>
            <a:pPr algn="ctr">
              <a:lnSpc>
                <a:spcPct val="120000"/>
              </a:lnSpc>
              <a:buFontTx/>
              <a:buNone/>
            </a:pPr>
            <a:r>
              <a:rPr lang="en-US" sz="4000" b="1"/>
              <a:t>So what’s new???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0" y="2895600"/>
            <a:ext cx="2372765" cy="1569660"/>
          </a:xfrm>
          <a:prstGeom prst="rect">
            <a:avLst/>
          </a:prstGeom>
          <a:noFill/>
        </p:spPr>
        <p:txBody>
          <a:bodyPr wrap="none" rtlCol="0">
            <a:spAutoFit/>
          </a:bodyPr>
          <a:lstStyle/>
          <a:p>
            <a:r>
              <a:rPr lang="en-US" sz="9600" dirty="0" smtClean="0"/>
              <a:t>9/27</a:t>
            </a:r>
            <a:endParaRPr lang="en-US" sz="9600" dirty="0"/>
          </a:p>
        </p:txBody>
      </p:sp>
      <p:pic>
        <p:nvPicPr>
          <p:cNvPr id="1680386" name="Picture 2"/>
          <p:cNvPicPr>
            <a:picLocks noChangeAspect="1" noChangeArrowheads="1"/>
          </p:cNvPicPr>
          <p:nvPr/>
        </p:nvPicPr>
        <p:blipFill>
          <a:blip r:embed="rId2" cstate="print"/>
          <a:srcRect l="28410" t="5250" r="29651" b="67000"/>
          <a:stretch>
            <a:fillRect/>
          </a:stretch>
        </p:blipFill>
        <p:spPr bwMode="auto">
          <a:xfrm>
            <a:off x="4267200" y="228600"/>
            <a:ext cx="47244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62" name="Picture 2"/>
          <p:cNvPicPr>
            <a:picLocks noChangeAspect="1" noChangeArrowheads="1"/>
          </p:cNvPicPr>
          <p:nvPr/>
        </p:nvPicPr>
        <p:blipFill>
          <a:blip r:embed="rId3" cstate="print"/>
          <a:srcRect t="10015" r="1087" b="759"/>
          <a:stretch>
            <a:fillRect/>
          </a:stretch>
        </p:blipFill>
        <p:spPr bwMode="auto">
          <a:xfrm>
            <a:off x="228600" y="457200"/>
            <a:ext cx="5660572" cy="6096000"/>
          </a:xfrm>
          <a:prstGeom prst="rect">
            <a:avLst/>
          </a:prstGeom>
          <a:noFill/>
          <a:ln w="9525">
            <a:noFill/>
            <a:miter lim="800000"/>
            <a:headEnd/>
            <a:tailEnd/>
          </a:ln>
        </p:spPr>
      </p:pic>
      <p:sp>
        <p:nvSpPr>
          <p:cNvPr id="6" name="TextBox 5"/>
          <p:cNvSpPr txBox="1"/>
          <p:nvPr/>
        </p:nvSpPr>
        <p:spPr>
          <a:xfrm>
            <a:off x="4473939" y="3276601"/>
            <a:ext cx="4670061" cy="1323439"/>
          </a:xfrm>
          <a:prstGeom prst="rect">
            <a:avLst/>
          </a:prstGeom>
          <a:solidFill>
            <a:srgbClr val="FFFF00"/>
          </a:solidFill>
        </p:spPr>
        <p:txBody>
          <a:bodyPr wrap="square" rtlCol="0">
            <a:spAutoFit/>
          </a:bodyPr>
          <a:lstStyle/>
          <a:p>
            <a:r>
              <a:rPr lang="en-US" dirty="0" smtClean="0"/>
              <a:t>What would be most useful for me </a:t>
            </a:r>
          </a:p>
          <a:p>
            <a:r>
              <a:rPr lang="en-US" dirty="0" smtClean="0"/>
              <a:t>would be subbed videos.</a:t>
            </a:r>
          </a:p>
          <a:p>
            <a:r>
              <a:rPr lang="en-US" dirty="0" smtClean="0"/>
              <a:t>        --Survey feedback from a student </a:t>
            </a:r>
            <a:r>
              <a:rPr lang="en-US" dirty="0" smtClean="0">
                <a:sym typeface="Wingdings" pitchFamily="2" charset="2"/>
              </a:rPr>
              <a:t></a:t>
            </a:r>
            <a:endParaRPr lang="en-US" dirty="0" smtClean="0"/>
          </a:p>
          <a:p>
            <a:endParaRPr lang="en-US" dirty="0"/>
          </a:p>
        </p:txBody>
      </p:sp>
      <p:pic>
        <p:nvPicPr>
          <p:cNvPr id="1679363" name="Picture 3"/>
          <p:cNvPicPr>
            <a:picLocks noChangeAspect="1" noChangeArrowheads="1"/>
          </p:cNvPicPr>
          <p:nvPr/>
        </p:nvPicPr>
        <p:blipFill>
          <a:blip r:embed="rId4" cstate="print"/>
          <a:srcRect l="769" t="45522" r="2000" b="7463"/>
          <a:stretch>
            <a:fillRect/>
          </a:stretch>
        </p:blipFill>
        <p:spPr bwMode="auto">
          <a:xfrm>
            <a:off x="3124200" y="5257800"/>
            <a:ext cx="60198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79363"/>
                                        </p:tgtEl>
                                        <p:attrNameLst>
                                          <p:attrName>style.visibility</p:attrName>
                                        </p:attrNameLst>
                                      </p:cBhvr>
                                      <p:to>
                                        <p:strVal val="visible"/>
                                      </p:to>
                                    </p:set>
                                    <p:animEffect transition="in" filter="blinds(horizontal)">
                                      <p:cBhvr>
                                        <p:cTn id="12" dur="500"/>
                                        <p:tgtEl>
                                          <p:spTgt spid="16793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79362"/>
                                        </p:tgtEl>
                                        <p:attrNameLst>
                                          <p:attrName>style.visibility</p:attrName>
                                        </p:attrNameLst>
                                      </p:cBhvr>
                                      <p:to>
                                        <p:strVal val="visible"/>
                                      </p:to>
                                    </p:set>
                                    <p:animEffect transition="in" filter="blinds(horizontal)">
                                      <p:cBhvr>
                                        <p:cTn id="17" dur="500"/>
                                        <p:tgtEl>
                                          <p:spTgt spid="1679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(very similar) ideas for assessing page importance</a:t>
            </a:r>
            <a:endParaRPr lang="en-US" dirty="0"/>
          </a:p>
        </p:txBody>
      </p:sp>
      <p:sp>
        <p:nvSpPr>
          <p:cNvPr id="4" name="Text Placeholder 3"/>
          <p:cNvSpPr>
            <a:spLocks noGrp="1"/>
          </p:cNvSpPr>
          <p:nvPr>
            <p:ph type="body" idx="1"/>
          </p:nvPr>
        </p:nvSpPr>
        <p:spPr/>
        <p:txBody>
          <a:bodyPr/>
          <a:lstStyle/>
          <a:p>
            <a:r>
              <a:rPr lang="en-US" dirty="0" smtClean="0"/>
              <a:t>Authorities/Hubs (HITS)</a:t>
            </a:r>
            <a:endParaRPr lang="en-US" dirty="0"/>
          </a:p>
        </p:txBody>
      </p:sp>
      <p:sp>
        <p:nvSpPr>
          <p:cNvPr id="5" name="Content Placeholder 4"/>
          <p:cNvSpPr>
            <a:spLocks noGrp="1"/>
          </p:cNvSpPr>
          <p:nvPr>
            <p:ph sz="half" idx="2"/>
          </p:nvPr>
        </p:nvSpPr>
        <p:spPr/>
        <p:txBody>
          <a:bodyPr/>
          <a:lstStyle/>
          <a:p>
            <a:r>
              <a:rPr lang="en-US" dirty="0" smtClean="0"/>
              <a:t>View hyper-linked pages as authorities and hubs. </a:t>
            </a:r>
          </a:p>
          <a:p>
            <a:pPr lvl="1"/>
            <a:r>
              <a:rPr lang="en-US" dirty="0" smtClean="0"/>
              <a:t>Authorities are pointed to by Hubs (and derive their importance from who are pointing to them)</a:t>
            </a:r>
          </a:p>
          <a:p>
            <a:pPr lvl="1"/>
            <a:r>
              <a:rPr lang="en-US" dirty="0" smtClean="0"/>
              <a:t>Hubs point to authorities (and derive their importance from who they point to)</a:t>
            </a:r>
          </a:p>
          <a:p>
            <a:r>
              <a:rPr lang="en-US" dirty="0" smtClean="0"/>
              <a:t>Return good Hub and Authority pages…</a:t>
            </a:r>
            <a:endParaRPr lang="en-US" dirty="0"/>
          </a:p>
        </p:txBody>
      </p:sp>
      <p:sp>
        <p:nvSpPr>
          <p:cNvPr id="6" name="Text Placeholder 5"/>
          <p:cNvSpPr>
            <a:spLocks noGrp="1"/>
          </p:cNvSpPr>
          <p:nvPr>
            <p:ph type="body" sz="quarter" idx="3"/>
          </p:nvPr>
        </p:nvSpPr>
        <p:spPr/>
        <p:txBody>
          <a:bodyPr/>
          <a:lstStyle/>
          <a:p>
            <a:r>
              <a:rPr lang="en-US" dirty="0" err="1" smtClean="0"/>
              <a:t>Pagerank</a:t>
            </a:r>
            <a:endParaRPr lang="en-US" dirty="0"/>
          </a:p>
        </p:txBody>
      </p:sp>
      <p:sp>
        <p:nvSpPr>
          <p:cNvPr id="7" name="Content Placeholder 6"/>
          <p:cNvSpPr>
            <a:spLocks noGrp="1"/>
          </p:cNvSpPr>
          <p:nvPr>
            <p:ph sz="quarter" idx="4"/>
          </p:nvPr>
        </p:nvSpPr>
        <p:spPr/>
        <p:txBody>
          <a:bodyPr/>
          <a:lstStyle/>
          <a:p>
            <a:r>
              <a:rPr lang="en-US" dirty="0" smtClean="0"/>
              <a:t>View hyper-linked pages as a </a:t>
            </a:r>
            <a:r>
              <a:rPr lang="en-US" dirty="0" err="1" smtClean="0"/>
              <a:t>markov</a:t>
            </a:r>
            <a:r>
              <a:rPr lang="en-US" dirty="0" smtClean="0"/>
              <a:t> chain</a:t>
            </a:r>
          </a:p>
          <a:p>
            <a:pPr lvl="1"/>
            <a:r>
              <a:rPr lang="en-US" dirty="0" smtClean="0"/>
              <a:t>A page is important if the probability of a random surfer landing on that page is high</a:t>
            </a:r>
          </a:p>
          <a:p>
            <a:r>
              <a:rPr lang="en-US" dirty="0" smtClean="0"/>
              <a:t>Return pages with “high probability of landing”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a:xfrm>
            <a:off x="381000" y="457200"/>
            <a:ext cx="8382000" cy="1143000"/>
          </a:xfrm>
        </p:spPr>
        <p:txBody>
          <a:bodyPr/>
          <a:lstStyle/>
          <a:p>
            <a:r>
              <a:rPr lang="en-US" sz="4000"/>
              <a:t>Link-based Importance using “who cites and who is citing” idea</a:t>
            </a:r>
          </a:p>
        </p:txBody>
      </p:sp>
      <p:sp>
        <p:nvSpPr>
          <p:cNvPr id="790531" name="Rectangle 3"/>
          <p:cNvSpPr>
            <a:spLocks noGrp="1" noChangeArrowheads="1"/>
          </p:cNvSpPr>
          <p:nvPr>
            <p:ph type="body" idx="1"/>
          </p:nvPr>
        </p:nvSpPr>
        <p:spPr>
          <a:xfrm>
            <a:off x="685800" y="1752600"/>
            <a:ext cx="7086600" cy="4114800"/>
          </a:xfrm>
        </p:spPr>
        <p:txBody>
          <a:bodyPr/>
          <a:lstStyle/>
          <a:p>
            <a:r>
              <a:rPr lang="en-US" sz="2000"/>
              <a:t>A page that is referenced by lot of important pages (has more </a:t>
            </a:r>
            <a:r>
              <a:rPr lang="en-US" sz="2000">
                <a:solidFill>
                  <a:schemeClr val="accent1"/>
                </a:solidFill>
              </a:rPr>
              <a:t>back links</a:t>
            </a:r>
            <a:r>
              <a:rPr lang="en-US" sz="2000"/>
              <a:t>) is more important  (Authority)</a:t>
            </a:r>
          </a:p>
          <a:p>
            <a:pPr lvl="1"/>
            <a:r>
              <a:rPr lang="en-US" sz="1800"/>
              <a:t>A page referenced by a single important page may be more important than that referenced by five unimportant pages</a:t>
            </a:r>
          </a:p>
          <a:p>
            <a:r>
              <a:rPr lang="en-US" sz="2000"/>
              <a:t>A page that references a lot of important pages is also important  (Hub)</a:t>
            </a:r>
          </a:p>
          <a:p>
            <a:r>
              <a:rPr lang="en-US" sz="2000"/>
              <a:t>“Importance” can be propagated</a:t>
            </a:r>
          </a:p>
          <a:p>
            <a:pPr lvl="1"/>
            <a:r>
              <a:rPr lang="en-US" sz="1800"/>
              <a:t> Your importance is the weighted sum of the importance conferred on you by the pages that refer to you</a:t>
            </a:r>
          </a:p>
          <a:p>
            <a:pPr lvl="1"/>
            <a:r>
              <a:rPr lang="en-US" sz="1800"/>
              <a:t>The importance you confer on a  page may be proportional to how many other pages you refer to (cite)</a:t>
            </a:r>
          </a:p>
          <a:p>
            <a:pPr lvl="2"/>
            <a:r>
              <a:rPr lang="en-US" sz="1600"/>
              <a:t>(Also what you say about them when you cite them!)</a:t>
            </a:r>
          </a:p>
        </p:txBody>
      </p:sp>
      <p:sp>
        <p:nvSpPr>
          <p:cNvPr id="790532" name="Text Box 4"/>
          <p:cNvSpPr txBox="1">
            <a:spLocks noChangeArrowheads="1"/>
          </p:cNvSpPr>
          <p:nvPr/>
        </p:nvSpPr>
        <p:spPr bwMode="auto">
          <a:xfrm>
            <a:off x="7543800" y="3124200"/>
            <a:ext cx="1813317" cy="3477875"/>
          </a:xfrm>
          <a:prstGeom prst="rect">
            <a:avLst/>
          </a:prstGeom>
          <a:solidFill>
            <a:srgbClr val="FFCCFF"/>
          </a:solidFill>
          <a:ln w="9525">
            <a:noFill/>
            <a:miter lim="800000"/>
            <a:headEnd/>
            <a:tailEnd/>
          </a:ln>
          <a:effectLst/>
        </p:spPr>
        <p:txBody>
          <a:bodyPr wrap="none">
            <a:spAutoFit/>
          </a:bodyPr>
          <a:lstStyle/>
          <a:p>
            <a:r>
              <a:rPr lang="en-US" dirty="0"/>
              <a:t>Different</a:t>
            </a:r>
          </a:p>
          <a:p>
            <a:r>
              <a:rPr lang="en-US" dirty="0"/>
              <a:t>Notions of</a:t>
            </a:r>
          </a:p>
          <a:p>
            <a:r>
              <a:rPr lang="en-US" dirty="0" smtClean="0"/>
              <a:t>Importance</a:t>
            </a:r>
          </a:p>
          <a:p>
            <a:endParaRPr lang="en-US" dirty="0"/>
          </a:p>
          <a:p>
            <a:r>
              <a:rPr lang="en-US" dirty="0" err="1" smtClean="0"/>
              <a:t>Eg</a:t>
            </a:r>
            <a:r>
              <a:rPr lang="en-US" dirty="0" smtClean="0"/>
              <a:t>. Publicity</a:t>
            </a:r>
          </a:p>
          <a:p>
            <a:r>
              <a:rPr lang="en-US" dirty="0" smtClean="0"/>
              <a:t>Agent; star</a:t>
            </a:r>
          </a:p>
          <a:p>
            <a:endParaRPr lang="en-US" dirty="0"/>
          </a:p>
          <a:p>
            <a:r>
              <a:rPr lang="en-US" dirty="0" smtClean="0"/>
              <a:t>Text book;</a:t>
            </a:r>
          </a:p>
          <a:p>
            <a:r>
              <a:rPr lang="en-US" dirty="0" smtClean="0"/>
              <a:t>Original paper</a:t>
            </a:r>
          </a:p>
          <a:p>
            <a:endParaRPr lang="en-US" dirty="0"/>
          </a:p>
          <a:p>
            <a:r>
              <a:rPr lang="en-US" dirty="0" smtClean="0"/>
              <a:t>“Popov”</a:t>
            </a:r>
            <a:endParaRPr lang="en-US" dirty="0"/>
          </a:p>
        </p:txBody>
      </p:sp>
      <p:sp>
        <p:nvSpPr>
          <p:cNvPr id="790533" name="Line 5"/>
          <p:cNvSpPr>
            <a:spLocks noChangeShapeType="1"/>
          </p:cNvSpPr>
          <p:nvPr/>
        </p:nvSpPr>
        <p:spPr bwMode="auto">
          <a:xfrm flipH="1" flipV="1">
            <a:off x="7467600" y="2133600"/>
            <a:ext cx="762000" cy="1066800"/>
          </a:xfrm>
          <a:prstGeom prst="line">
            <a:avLst/>
          </a:prstGeom>
          <a:noFill/>
          <a:ln w="9525">
            <a:solidFill>
              <a:schemeClr val="tx1"/>
            </a:solidFill>
            <a:round/>
            <a:headEnd type="diamond" w="med" len="med"/>
            <a:tailEnd type="triangle" w="med" len="med"/>
          </a:ln>
          <a:effectLst/>
        </p:spPr>
        <p:txBody>
          <a:bodyPr/>
          <a:lstStyle/>
          <a:p>
            <a:endParaRPr lang="en-US"/>
          </a:p>
        </p:txBody>
      </p:sp>
      <p:sp>
        <p:nvSpPr>
          <p:cNvPr id="790534" name="Line 6"/>
          <p:cNvSpPr>
            <a:spLocks noChangeShapeType="1"/>
          </p:cNvSpPr>
          <p:nvPr/>
        </p:nvSpPr>
        <p:spPr bwMode="auto">
          <a:xfrm flipH="1" flipV="1">
            <a:off x="6400800" y="3429000"/>
            <a:ext cx="1143000" cy="533400"/>
          </a:xfrm>
          <a:prstGeom prst="line">
            <a:avLst/>
          </a:prstGeom>
          <a:noFill/>
          <a:ln w="9525">
            <a:solidFill>
              <a:schemeClr val="tx1"/>
            </a:solidFill>
            <a:round/>
            <a:headEnd type="diamond" w="med" len="med"/>
            <a:tailEnd type="triangle" w="med" len="med"/>
          </a:ln>
          <a:effectLst/>
        </p:spPr>
        <p:txBody>
          <a:bodyPr/>
          <a:lstStyle/>
          <a:p>
            <a:endParaRPr lang="en-US"/>
          </a:p>
        </p:txBody>
      </p:sp>
      <p:sp>
        <p:nvSpPr>
          <p:cNvPr id="790535" name="Text Box 7"/>
          <p:cNvSpPr txBox="1">
            <a:spLocks noChangeArrowheads="1"/>
          </p:cNvSpPr>
          <p:nvPr/>
        </p:nvSpPr>
        <p:spPr bwMode="auto">
          <a:xfrm>
            <a:off x="1295400" y="6019800"/>
            <a:ext cx="5624513" cy="701675"/>
          </a:xfrm>
          <a:prstGeom prst="rect">
            <a:avLst/>
          </a:prstGeom>
          <a:noFill/>
          <a:ln w="9525">
            <a:noFill/>
            <a:miter lim="800000"/>
            <a:headEnd/>
            <a:tailEnd/>
          </a:ln>
          <a:effectLst/>
        </p:spPr>
        <p:txBody>
          <a:bodyPr wrap="none">
            <a:spAutoFit/>
          </a:bodyPr>
          <a:lstStyle/>
          <a:p>
            <a:r>
              <a:rPr lang="en-US" dirty="0" err="1"/>
              <a:t>Qn</a:t>
            </a:r>
            <a:r>
              <a:rPr lang="en-US" dirty="0"/>
              <a:t>: Can we assign </a:t>
            </a:r>
            <a:r>
              <a:rPr lang="en-US" i="1" dirty="0"/>
              <a:t>consistent</a:t>
            </a:r>
            <a:r>
              <a:rPr lang="en-US" dirty="0"/>
              <a:t> authority/hub values</a:t>
            </a:r>
          </a:p>
          <a:p>
            <a:r>
              <a:rPr lang="en-US" dirty="0"/>
              <a:t>         to pages?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609600" y="381000"/>
            <a:ext cx="7772400" cy="838200"/>
          </a:xfrm>
          <a:noFill/>
          <a:ln/>
        </p:spPr>
        <p:txBody>
          <a:bodyPr/>
          <a:lstStyle/>
          <a:p>
            <a:r>
              <a:rPr lang="en-US" altLang="zh-CN" sz="3600" b="1">
                <a:ea typeface="SimSun" pitchFamily="2" charset="-122"/>
              </a:rPr>
              <a:t>Authorities and Hubs</a:t>
            </a:r>
            <a:br>
              <a:rPr lang="en-US" altLang="zh-CN" sz="3600" b="1">
                <a:ea typeface="SimSun" pitchFamily="2" charset="-122"/>
              </a:rPr>
            </a:br>
            <a:r>
              <a:rPr lang="en-US" altLang="zh-CN" sz="3600" b="1">
                <a:ea typeface="SimSun" pitchFamily="2" charset="-122"/>
              </a:rPr>
              <a:t>as mutually reinforcing properties</a:t>
            </a:r>
            <a:endParaRPr lang="en-US" altLang="zh-CN" sz="4000">
              <a:ea typeface="SimSun" pitchFamily="2" charset="-122"/>
            </a:endParaRPr>
          </a:p>
        </p:txBody>
      </p:sp>
      <p:sp>
        <p:nvSpPr>
          <p:cNvPr id="604163" name="Rectangle 3"/>
          <p:cNvSpPr>
            <a:spLocks noGrp="1" noChangeArrowheads="1"/>
          </p:cNvSpPr>
          <p:nvPr>
            <p:ph type="body" idx="1"/>
          </p:nvPr>
        </p:nvSpPr>
        <p:spPr>
          <a:xfrm>
            <a:off x="304800" y="1676400"/>
            <a:ext cx="8534400" cy="4876800"/>
          </a:xfrm>
          <a:noFill/>
          <a:ln/>
        </p:spPr>
        <p:txBody>
          <a:bodyPr/>
          <a:lstStyle/>
          <a:p>
            <a:pPr>
              <a:lnSpc>
                <a:spcPct val="90000"/>
              </a:lnSpc>
            </a:pPr>
            <a:r>
              <a:rPr lang="en-US" altLang="zh-CN" sz="2800" b="1">
                <a:ea typeface="SimSun" pitchFamily="2" charset="-122"/>
              </a:rPr>
              <a:t>Authorities and hubs related to the same query tend to form a bipartite subgraph of the web graph.</a:t>
            </a:r>
          </a:p>
          <a:p>
            <a:pPr>
              <a:lnSpc>
                <a:spcPct val="90000"/>
              </a:lnSpc>
            </a:pPr>
            <a:endParaRPr lang="en-US" altLang="zh-CN" sz="2800" b="1">
              <a:ea typeface="SimSun" pitchFamily="2" charset="-122"/>
            </a:endParaRPr>
          </a:p>
          <a:p>
            <a:pPr>
              <a:lnSpc>
                <a:spcPct val="90000"/>
              </a:lnSpc>
            </a:pPr>
            <a:endParaRPr lang="en-US" altLang="zh-CN" sz="2800" b="1">
              <a:ea typeface="SimSun" pitchFamily="2" charset="-122"/>
            </a:endParaRPr>
          </a:p>
          <a:p>
            <a:pPr>
              <a:lnSpc>
                <a:spcPct val="90000"/>
              </a:lnSpc>
            </a:pPr>
            <a:endParaRPr lang="en-US" altLang="zh-CN" sz="2800" b="1">
              <a:ea typeface="SimSun" pitchFamily="2" charset="-122"/>
            </a:endParaRPr>
          </a:p>
          <a:p>
            <a:pPr>
              <a:lnSpc>
                <a:spcPct val="90000"/>
              </a:lnSpc>
            </a:pPr>
            <a:endParaRPr lang="en-US" altLang="zh-CN" sz="2800" b="1">
              <a:ea typeface="SimSun" pitchFamily="2" charset="-122"/>
            </a:endParaRPr>
          </a:p>
          <a:p>
            <a:pPr>
              <a:lnSpc>
                <a:spcPct val="90000"/>
              </a:lnSpc>
            </a:pPr>
            <a:endParaRPr lang="en-US" altLang="zh-CN" sz="2800" b="1">
              <a:ea typeface="SimSun" pitchFamily="2" charset="-122"/>
            </a:endParaRPr>
          </a:p>
          <a:p>
            <a:pPr>
              <a:lnSpc>
                <a:spcPct val="90000"/>
              </a:lnSpc>
            </a:pPr>
            <a:endParaRPr lang="en-US" altLang="zh-CN" sz="2800" b="1">
              <a:ea typeface="SimSun" pitchFamily="2" charset="-122"/>
            </a:endParaRPr>
          </a:p>
          <a:p>
            <a:pPr>
              <a:lnSpc>
                <a:spcPct val="90000"/>
              </a:lnSpc>
            </a:pPr>
            <a:r>
              <a:rPr lang="en-US" altLang="zh-CN" sz="2800" b="1">
                <a:ea typeface="SimSun" pitchFamily="2" charset="-122"/>
              </a:rPr>
              <a:t>Suppose each page has an authority score a(p) and a hub score h(p)</a:t>
            </a:r>
          </a:p>
        </p:txBody>
      </p:sp>
      <p:sp>
        <p:nvSpPr>
          <p:cNvPr id="604184" name="AutoShape 24"/>
          <p:cNvSpPr>
            <a:spLocks noChangeArrowheads="1"/>
          </p:cNvSpPr>
          <p:nvPr/>
        </p:nvSpPr>
        <p:spPr bwMode="auto">
          <a:xfrm>
            <a:off x="2971800" y="2819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04185" name="AutoShape 25"/>
          <p:cNvSpPr>
            <a:spLocks noChangeArrowheads="1"/>
          </p:cNvSpPr>
          <p:nvPr/>
        </p:nvSpPr>
        <p:spPr bwMode="auto">
          <a:xfrm>
            <a:off x="5105400" y="2819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04186" name="AutoShape 26"/>
          <p:cNvSpPr>
            <a:spLocks noChangeArrowheads="1"/>
          </p:cNvSpPr>
          <p:nvPr/>
        </p:nvSpPr>
        <p:spPr bwMode="auto">
          <a:xfrm>
            <a:off x="2971800" y="3581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04187" name="AutoShape 27"/>
          <p:cNvSpPr>
            <a:spLocks noChangeArrowheads="1"/>
          </p:cNvSpPr>
          <p:nvPr/>
        </p:nvSpPr>
        <p:spPr bwMode="auto">
          <a:xfrm>
            <a:off x="2971800" y="4419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04188" name="AutoShape 28"/>
          <p:cNvSpPr>
            <a:spLocks noChangeArrowheads="1"/>
          </p:cNvSpPr>
          <p:nvPr/>
        </p:nvSpPr>
        <p:spPr bwMode="auto">
          <a:xfrm>
            <a:off x="5105400" y="38862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04189" name="AutoShape 29"/>
          <p:cNvSpPr>
            <a:spLocks noChangeArrowheads="1"/>
          </p:cNvSpPr>
          <p:nvPr/>
        </p:nvSpPr>
        <p:spPr bwMode="auto">
          <a:xfrm>
            <a:off x="5105400" y="3352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04190" name="AutoShape 30"/>
          <p:cNvSpPr>
            <a:spLocks noChangeArrowheads="1"/>
          </p:cNvSpPr>
          <p:nvPr/>
        </p:nvSpPr>
        <p:spPr bwMode="auto">
          <a:xfrm>
            <a:off x="5105400" y="4495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04192" name="Line 32"/>
          <p:cNvSpPr>
            <a:spLocks noChangeShapeType="1"/>
          </p:cNvSpPr>
          <p:nvPr/>
        </p:nvSpPr>
        <p:spPr bwMode="auto">
          <a:xfrm flipV="1">
            <a:off x="3200400" y="3505200"/>
            <a:ext cx="1828800" cy="152400"/>
          </a:xfrm>
          <a:prstGeom prst="line">
            <a:avLst/>
          </a:prstGeom>
          <a:noFill/>
          <a:ln w="19050">
            <a:solidFill>
              <a:schemeClr val="tx1"/>
            </a:solidFill>
            <a:round/>
            <a:headEnd/>
            <a:tailEnd type="triangle" w="med" len="med"/>
          </a:ln>
          <a:effectLst/>
        </p:spPr>
        <p:txBody>
          <a:bodyPr/>
          <a:lstStyle/>
          <a:p>
            <a:endParaRPr lang="en-US"/>
          </a:p>
        </p:txBody>
      </p:sp>
      <p:sp>
        <p:nvSpPr>
          <p:cNvPr id="604193" name="Line 33"/>
          <p:cNvSpPr>
            <a:spLocks noChangeShapeType="1"/>
          </p:cNvSpPr>
          <p:nvPr/>
        </p:nvSpPr>
        <p:spPr bwMode="auto">
          <a:xfrm flipV="1">
            <a:off x="3200400" y="2971800"/>
            <a:ext cx="1828800" cy="609600"/>
          </a:xfrm>
          <a:prstGeom prst="line">
            <a:avLst/>
          </a:prstGeom>
          <a:noFill/>
          <a:ln w="19050">
            <a:solidFill>
              <a:schemeClr val="tx1"/>
            </a:solidFill>
            <a:round/>
            <a:headEnd/>
            <a:tailEnd type="triangle" w="med" len="med"/>
          </a:ln>
          <a:effectLst/>
        </p:spPr>
        <p:txBody>
          <a:bodyPr/>
          <a:lstStyle/>
          <a:p>
            <a:endParaRPr lang="en-US"/>
          </a:p>
        </p:txBody>
      </p:sp>
      <p:sp>
        <p:nvSpPr>
          <p:cNvPr id="604194" name="Line 34"/>
          <p:cNvSpPr>
            <a:spLocks noChangeShapeType="1"/>
          </p:cNvSpPr>
          <p:nvPr/>
        </p:nvSpPr>
        <p:spPr bwMode="auto">
          <a:xfrm flipV="1">
            <a:off x="3200400" y="2895600"/>
            <a:ext cx="1828800" cy="0"/>
          </a:xfrm>
          <a:prstGeom prst="line">
            <a:avLst/>
          </a:prstGeom>
          <a:noFill/>
          <a:ln w="19050">
            <a:solidFill>
              <a:schemeClr val="tx1"/>
            </a:solidFill>
            <a:round/>
            <a:headEnd/>
            <a:tailEnd type="triangle" w="med" len="med"/>
          </a:ln>
          <a:effectLst/>
        </p:spPr>
        <p:txBody>
          <a:bodyPr/>
          <a:lstStyle/>
          <a:p>
            <a:endParaRPr lang="en-US"/>
          </a:p>
        </p:txBody>
      </p:sp>
      <p:sp>
        <p:nvSpPr>
          <p:cNvPr id="604195" name="Line 35"/>
          <p:cNvSpPr>
            <a:spLocks noChangeShapeType="1"/>
          </p:cNvSpPr>
          <p:nvPr/>
        </p:nvSpPr>
        <p:spPr bwMode="auto">
          <a:xfrm flipV="1">
            <a:off x="3200400" y="4038600"/>
            <a:ext cx="1828800" cy="381000"/>
          </a:xfrm>
          <a:prstGeom prst="line">
            <a:avLst/>
          </a:prstGeom>
          <a:noFill/>
          <a:ln w="19050">
            <a:solidFill>
              <a:schemeClr val="tx1"/>
            </a:solidFill>
            <a:round/>
            <a:headEnd/>
            <a:tailEnd type="triangle" w="med" len="med"/>
          </a:ln>
          <a:effectLst/>
        </p:spPr>
        <p:txBody>
          <a:bodyPr/>
          <a:lstStyle/>
          <a:p>
            <a:endParaRPr lang="en-US"/>
          </a:p>
        </p:txBody>
      </p:sp>
      <p:sp>
        <p:nvSpPr>
          <p:cNvPr id="604196" name="Line 36"/>
          <p:cNvSpPr>
            <a:spLocks noChangeShapeType="1"/>
          </p:cNvSpPr>
          <p:nvPr/>
        </p:nvSpPr>
        <p:spPr bwMode="auto">
          <a:xfrm>
            <a:off x="3200400" y="4495800"/>
            <a:ext cx="1828800" cy="76200"/>
          </a:xfrm>
          <a:prstGeom prst="line">
            <a:avLst/>
          </a:prstGeom>
          <a:noFill/>
          <a:ln w="19050">
            <a:solidFill>
              <a:schemeClr val="tx1"/>
            </a:solidFill>
            <a:round/>
            <a:headEnd/>
            <a:tailEnd type="triangle" w="med" len="med"/>
          </a:ln>
          <a:effectLst/>
        </p:spPr>
        <p:txBody>
          <a:bodyPr/>
          <a:lstStyle/>
          <a:p>
            <a:endParaRPr lang="en-US"/>
          </a:p>
        </p:txBody>
      </p:sp>
      <p:sp>
        <p:nvSpPr>
          <p:cNvPr id="604197" name="Line 37"/>
          <p:cNvSpPr>
            <a:spLocks noChangeShapeType="1"/>
          </p:cNvSpPr>
          <p:nvPr/>
        </p:nvSpPr>
        <p:spPr bwMode="auto">
          <a:xfrm>
            <a:off x="3200400" y="2971800"/>
            <a:ext cx="1828800" cy="381000"/>
          </a:xfrm>
          <a:prstGeom prst="line">
            <a:avLst/>
          </a:prstGeom>
          <a:noFill/>
          <a:ln w="19050">
            <a:solidFill>
              <a:schemeClr val="tx1"/>
            </a:solidFill>
            <a:round/>
            <a:headEnd/>
            <a:tailEnd type="triangle" w="med" len="med"/>
          </a:ln>
          <a:effectLst/>
        </p:spPr>
        <p:txBody>
          <a:bodyPr/>
          <a:lstStyle/>
          <a:p>
            <a:endParaRPr lang="en-US"/>
          </a:p>
        </p:txBody>
      </p:sp>
      <p:sp>
        <p:nvSpPr>
          <p:cNvPr id="604198" name="Line 38"/>
          <p:cNvSpPr>
            <a:spLocks noChangeShapeType="1"/>
          </p:cNvSpPr>
          <p:nvPr/>
        </p:nvSpPr>
        <p:spPr bwMode="auto">
          <a:xfrm flipV="1">
            <a:off x="3200400" y="3657600"/>
            <a:ext cx="1828800" cy="685800"/>
          </a:xfrm>
          <a:prstGeom prst="line">
            <a:avLst/>
          </a:prstGeom>
          <a:noFill/>
          <a:ln w="19050">
            <a:solidFill>
              <a:schemeClr val="tx1"/>
            </a:solidFill>
            <a:round/>
            <a:headEnd/>
            <a:tailEnd type="triangle" w="med" len="med"/>
          </a:ln>
          <a:effectLst/>
        </p:spPr>
        <p:txBody>
          <a:bodyPr/>
          <a:lstStyle/>
          <a:p>
            <a:endParaRPr lang="en-US"/>
          </a:p>
        </p:txBody>
      </p:sp>
      <p:sp>
        <p:nvSpPr>
          <p:cNvPr id="604199" name="Line 39"/>
          <p:cNvSpPr>
            <a:spLocks noChangeShapeType="1"/>
          </p:cNvSpPr>
          <p:nvPr/>
        </p:nvSpPr>
        <p:spPr bwMode="auto">
          <a:xfrm>
            <a:off x="3200400" y="3048000"/>
            <a:ext cx="1828800" cy="1447800"/>
          </a:xfrm>
          <a:prstGeom prst="line">
            <a:avLst/>
          </a:prstGeom>
          <a:noFill/>
          <a:ln w="19050">
            <a:solidFill>
              <a:schemeClr val="tx1"/>
            </a:solidFill>
            <a:round/>
            <a:headEnd/>
            <a:tailEnd type="triangle" w="med" len="med"/>
          </a:ln>
          <a:effectLst/>
        </p:spPr>
        <p:txBody>
          <a:bodyPr/>
          <a:lstStyle/>
          <a:p>
            <a:endParaRPr lang="en-US"/>
          </a:p>
        </p:txBody>
      </p:sp>
      <p:sp>
        <p:nvSpPr>
          <p:cNvPr id="604200" name="Line 40"/>
          <p:cNvSpPr>
            <a:spLocks noChangeShapeType="1"/>
          </p:cNvSpPr>
          <p:nvPr/>
        </p:nvSpPr>
        <p:spPr bwMode="auto">
          <a:xfrm>
            <a:off x="3200400" y="3048000"/>
            <a:ext cx="1752600" cy="838200"/>
          </a:xfrm>
          <a:prstGeom prst="line">
            <a:avLst/>
          </a:prstGeom>
          <a:noFill/>
          <a:ln w="19050">
            <a:solidFill>
              <a:schemeClr val="tx1"/>
            </a:solidFill>
            <a:round/>
            <a:headEnd/>
            <a:tailEnd type="triangle" w="med" len="med"/>
          </a:ln>
          <a:effectLst/>
        </p:spPr>
        <p:txBody>
          <a:bodyPr/>
          <a:lstStyle/>
          <a:p>
            <a:endParaRPr lang="en-US"/>
          </a:p>
        </p:txBody>
      </p:sp>
      <p:sp>
        <p:nvSpPr>
          <p:cNvPr id="604201" name="Text Box 41"/>
          <p:cNvSpPr txBox="1">
            <a:spLocks noChangeArrowheads="1"/>
          </p:cNvSpPr>
          <p:nvPr/>
        </p:nvSpPr>
        <p:spPr bwMode="auto">
          <a:xfrm>
            <a:off x="2590800" y="4800600"/>
            <a:ext cx="917575" cy="519113"/>
          </a:xfrm>
          <a:prstGeom prst="rect">
            <a:avLst/>
          </a:prstGeom>
          <a:noFill/>
          <a:ln w="9525">
            <a:noFill/>
            <a:miter lim="800000"/>
            <a:headEnd/>
            <a:tailEnd/>
          </a:ln>
          <a:effectLst/>
        </p:spPr>
        <p:txBody>
          <a:bodyPr wrap="none">
            <a:spAutoFit/>
          </a:bodyPr>
          <a:lstStyle/>
          <a:p>
            <a:r>
              <a:rPr lang="en-US" sz="2800"/>
              <a:t>hubs</a:t>
            </a:r>
          </a:p>
        </p:txBody>
      </p:sp>
      <p:sp>
        <p:nvSpPr>
          <p:cNvPr id="604202" name="Text Box 42"/>
          <p:cNvSpPr txBox="1">
            <a:spLocks noChangeArrowheads="1"/>
          </p:cNvSpPr>
          <p:nvPr/>
        </p:nvSpPr>
        <p:spPr bwMode="auto">
          <a:xfrm>
            <a:off x="4343400" y="4800600"/>
            <a:ext cx="1824038" cy="519113"/>
          </a:xfrm>
          <a:prstGeom prst="rect">
            <a:avLst/>
          </a:prstGeom>
          <a:noFill/>
          <a:ln w="9525">
            <a:noFill/>
            <a:miter lim="800000"/>
            <a:headEnd/>
            <a:tailEnd/>
          </a:ln>
          <a:effectLst/>
        </p:spPr>
        <p:txBody>
          <a:bodyPr wrap="none">
            <a:spAutoFit/>
          </a:bodyPr>
          <a:lstStyle/>
          <a:p>
            <a:r>
              <a:rPr lang="en-US" sz="2800"/>
              <a:t>authorities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685800" y="228600"/>
            <a:ext cx="7772400" cy="914400"/>
          </a:xfrm>
        </p:spPr>
        <p:txBody>
          <a:bodyPr/>
          <a:lstStyle/>
          <a:p>
            <a:r>
              <a:rPr lang="en-US" altLang="zh-CN" sz="3600" b="1">
                <a:ea typeface="SimSun" pitchFamily="2" charset="-122"/>
              </a:rPr>
              <a:t>Authority and Hub Pages</a:t>
            </a:r>
            <a:endParaRPr lang="en-US" altLang="zh-CN" sz="4000">
              <a:ea typeface="SimSun" pitchFamily="2" charset="-122"/>
            </a:endParaRPr>
          </a:p>
        </p:txBody>
      </p:sp>
      <p:sp>
        <p:nvSpPr>
          <p:cNvPr id="664579" name="Rectangle 3"/>
          <p:cNvSpPr>
            <a:spLocks noGrp="1" noChangeArrowheads="1"/>
          </p:cNvSpPr>
          <p:nvPr>
            <p:ph type="body" idx="1"/>
          </p:nvPr>
        </p:nvSpPr>
        <p:spPr>
          <a:xfrm>
            <a:off x="304800" y="1371600"/>
            <a:ext cx="8610600" cy="5257800"/>
          </a:xfrm>
        </p:spPr>
        <p:txBody>
          <a:bodyPr/>
          <a:lstStyle/>
          <a:p>
            <a:pPr marL="609600" indent="-609600">
              <a:buFontTx/>
              <a:buNone/>
            </a:pPr>
            <a:r>
              <a:rPr lang="en-US" altLang="zh-CN" sz="2800" b="1">
                <a:ea typeface="SimSun" pitchFamily="2" charset="-122"/>
              </a:rPr>
              <a:t>I: Authority Computation: for each page p:</a:t>
            </a:r>
          </a:p>
          <a:p>
            <a:pPr marL="609600" indent="-609600">
              <a:buFontTx/>
              <a:buNone/>
            </a:pPr>
            <a:r>
              <a:rPr lang="en-US" altLang="zh-CN" sz="2800" b="1">
                <a:ea typeface="SimSun" pitchFamily="2" charset="-122"/>
              </a:rPr>
              <a:t>                      </a:t>
            </a:r>
          </a:p>
          <a:p>
            <a:pPr marL="609600" indent="-609600">
              <a:buFontTx/>
              <a:buNone/>
            </a:pPr>
            <a:r>
              <a:rPr lang="en-US" altLang="zh-CN" sz="2800" b="1">
                <a:ea typeface="SimSun" pitchFamily="2" charset="-122"/>
              </a:rPr>
              <a:t>         a(p) =       </a:t>
            </a:r>
            <a:r>
              <a:rPr lang="en-US" altLang="zh-CN" sz="3600" b="1">
                <a:ea typeface="SimSun" pitchFamily="2" charset="-122"/>
                <a:sym typeface="Symbol" pitchFamily="18" charset="2"/>
              </a:rPr>
              <a:t></a:t>
            </a:r>
            <a:r>
              <a:rPr lang="en-US" altLang="zh-CN" sz="2800" b="1">
                <a:ea typeface="SimSun" pitchFamily="2" charset="-122"/>
                <a:sym typeface="Symbol" pitchFamily="18" charset="2"/>
              </a:rPr>
              <a:t>         h(q)</a:t>
            </a:r>
            <a:endParaRPr lang="en-US" altLang="zh-CN" sz="3600" b="1">
              <a:ea typeface="SimSun" pitchFamily="2" charset="-122"/>
            </a:endParaRPr>
          </a:p>
          <a:p>
            <a:pPr marL="609600" indent="-609600">
              <a:lnSpc>
                <a:spcPct val="50000"/>
              </a:lnSpc>
              <a:buFontTx/>
              <a:buNone/>
            </a:pPr>
            <a:r>
              <a:rPr lang="en-US" altLang="zh-CN" sz="2800" b="1">
                <a:ea typeface="SimSun" pitchFamily="2" charset="-122"/>
              </a:rPr>
              <a:t>                   q: (q, p)</a:t>
            </a:r>
            <a:r>
              <a:rPr lang="en-US" altLang="zh-CN" sz="2800" b="1">
                <a:ea typeface="SimSun" pitchFamily="2" charset="-122"/>
                <a:sym typeface="Symbol" pitchFamily="18" charset="2"/>
              </a:rPr>
              <a:t>E</a:t>
            </a:r>
            <a:endParaRPr lang="en-US" altLang="zh-CN" sz="2800" b="1">
              <a:ea typeface="SimSun" pitchFamily="2" charset="-122"/>
            </a:endParaRPr>
          </a:p>
          <a:p>
            <a:pPr marL="609600" indent="-609600">
              <a:buFontTx/>
              <a:buNone/>
            </a:pPr>
            <a:endParaRPr lang="en-US" altLang="zh-CN" sz="2800" b="1">
              <a:ea typeface="SimSun" pitchFamily="2" charset="-122"/>
            </a:endParaRPr>
          </a:p>
          <a:p>
            <a:pPr marL="609600" indent="-609600">
              <a:buFontTx/>
              <a:buNone/>
            </a:pPr>
            <a:r>
              <a:rPr lang="en-US" altLang="zh-CN" sz="2800" b="1">
                <a:ea typeface="SimSun" pitchFamily="2" charset="-122"/>
              </a:rPr>
              <a:t>O: Hub Computation: for each page p:</a:t>
            </a:r>
          </a:p>
          <a:p>
            <a:pPr marL="609600" indent="-609600">
              <a:buFontTx/>
              <a:buNone/>
            </a:pPr>
            <a:r>
              <a:rPr lang="en-US" altLang="zh-CN" sz="2800" b="1">
                <a:ea typeface="SimSun" pitchFamily="2" charset="-122"/>
              </a:rPr>
              <a:t>                       </a:t>
            </a:r>
          </a:p>
          <a:p>
            <a:pPr marL="609600" indent="-609600">
              <a:buFontTx/>
              <a:buNone/>
            </a:pPr>
            <a:r>
              <a:rPr lang="en-US" altLang="zh-CN" sz="2800" b="1">
                <a:ea typeface="SimSun" pitchFamily="2" charset="-122"/>
              </a:rPr>
              <a:t>         h(p) =       </a:t>
            </a:r>
            <a:r>
              <a:rPr lang="en-US" altLang="zh-CN" sz="3600" b="1">
                <a:ea typeface="SimSun" pitchFamily="2" charset="-122"/>
                <a:sym typeface="Symbol" pitchFamily="18" charset="2"/>
              </a:rPr>
              <a:t></a:t>
            </a:r>
            <a:r>
              <a:rPr lang="en-US" altLang="zh-CN" sz="2800" b="1">
                <a:ea typeface="SimSun" pitchFamily="2" charset="-122"/>
                <a:sym typeface="Symbol" pitchFamily="18" charset="2"/>
              </a:rPr>
              <a:t>         a(q)</a:t>
            </a:r>
            <a:endParaRPr lang="en-US" altLang="zh-CN" sz="3600" b="1">
              <a:ea typeface="SimSun" pitchFamily="2" charset="-122"/>
            </a:endParaRPr>
          </a:p>
          <a:p>
            <a:pPr marL="609600" indent="-609600">
              <a:lnSpc>
                <a:spcPct val="50000"/>
              </a:lnSpc>
              <a:buFontTx/>
              <a:buNone/>
            </a:pPr>
            <a:r>
              <a:rPr lang="en-US" altLang="zh-CN" sz="2800" b="1">
                <a:ea typeface="SimSun" pitchFamily="2" charset="-122"/>
              </a:rPr>
              <a:t>                   q: (p, q)</a:t>
            </a:r>
            <a:r>
              <a:rPr lang="en-US" altLang="zh-CN" sz="2800" b="1">
                <a:ea typeface="SimSun" pitchFamily="2" charset="-122"/>
                <a:sym typeface="Symbol" pitchFamily="18" charset="2"/>
              </a:rPr>
              <a:t>E</a:t>
            </a:r>
            <a:endParaRPr lang="en-US" altLang="zh-CN" sz="2800" b="1">
              <a:ea typeface="SimSun" pitchFamily="2" charset="-122"/>
            </a:endParaRPr>
          </a:p>
          <a:p>
            <a:pPr marL="609600" indent="-609600">
              <a:lnSpc>
                <a:spcPct val="50000"/>
              </a:lnSpc>
              <a:buFontTx/>
              <a:buNone/>
            </a:pPr>
            <a:endParaRPr lang="en-US" altLang="zh-CN" sz="2800" b="1">
              <a:ea typeface="SimSun" pitchFamily="2" charset="-122"/>
            </a:endParaRPr>
          </a:p>
        </p:txBody>
      </p:sp>
      <p:sp>
        <p:nvSpPr>
          <p:cNvPr id="664599" name="AutoShape 23"/>
          <p:cNvSpPr>
            <a:spLocks noChangeArrowheads="1"/>
          </p:cNvSpPr>
          <p:nvPr/>
        </p:nvSpPr>
        <p:spPr bwMode="auto">
          <a:xfrm>
            <a:off x="5791200" y="19050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64600" name="AutoShape 24"/>
          <p:cNvSpPr>
            <a:spLocks noChangeArrowheads="1"/>
          </p:cNvSpPr>
          <p:nvPr/>
        </p:nvSpPr>
        <p:spPr bwMode="auto">
          <a:xfrm>
            <a:off x="5791200" y="27432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64601" name="AutoShape 25"/>
          <p:cNvSpPr>
            <a:spLocks noChangeArrowheads="1"/>
          </p:cNvSpPr>
          <p:nvPr/>
        </p:nvSpPr>
        <p:spPr bwMode="auto">
          <a:xfrm>
            <a:off x="5867400" y="3581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64602" name="AutoShape 26"/>
          <p:cNvSpPr>
            <a:spLocks noChangeArrowheads="1"/>
          </p:cNvSpPr>
          <p:nvPr/>
        </p:nvSpPr>
        <p:spPr bwMode="auto">
          <a:xfrm>
            <a:off x="7467600" y="27432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64603" name="AutoShape 27"/>
          <p:cNvSpPr>
            <a:spLocks noChangeArrowheads="1"/>
          </p:cNvSpPr>
          <p:nvPr/>
        </p:nvSpPr>
        <p:spPr bwMode="auto">
          <a:xfrm>
            <a:off x="7543800" y="6019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64604" name="AutoShape 28"/>
          <p:cNvSpPr>
            <a:spLocks noChangeArrowheads="1"/>
          </p:cNvSpPr>
          <p:nvPr/>
        </p:nvSpPr>
        <p:spPr bwMode="auto">
          <a:xfrm>
            <a:off x="7467600" y="5181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64605" name="AutoShape 29"/>
          <p:cNvSpPr>
            <a:spLocks noChangeArrowheads="1"/>
          </p:cNvSpPr>
          <p:nvPr/>
        </p:nvSpPr>
        <p:spPr bwMode="auto">
          <a:xfrm>
            <a:off x="7467600" y="4343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64606" name="AutoShape 30"/>
          <p:cNvSpPr>
            <a:spLocks noChangeArrowheads="1"/>
          </p:cNvSpPr>
          <p:nvPr/>
        </p:nvSpPr>
        <p:spPr bwMode="auto">
          <a:xfrm>
            <a:off x="5867400" y="5181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64607" name="Line 31"/>
          <p:cNvSpPr>
            <a:spLocks noChangeShapeType="1"/>
          </p:cNvSpPr>
          <p:nvPr/>
        </p:nvSpPr>
        <p:spPr bwMode="auto">
          <a:xfrm>
            <a:off x="6019800" y="1981200"/>
            <a:ext cx="1371600" cy="762000"/>
          </a:xfrm>
          <a:prstGeom prst="line">
            <a:avLst/>
          </a:prstGeom>
          <a:noFill/>
          <a:ln w="19050">
            <a:solidFill>
              <a:schemeClr val="tx1"/>
            </a:solidFill>
            <a:round/>
            <a:headEnd/>
            <a:tailEnd type="triangle" w="med" len="med"/>
          </a:ln>
          <a:effectLst/>
        </p:spPr>
        <p:txBody>
          <a:bodyPr/>
          <a:lstStyle/>
          <a:p>
            <a:endParaRPr lang="en-US"/>
          </a:p>
        </p:txBody>
      </p:sp>
      <p:sp>
        <p:nvSpPr>
          <p:cNvPr id="664608" name="Line 32"/>
          <p:cNvSpPr>
            <a:spLocks noChangeShapeType="1"/>
          </p:cNvSpPr>
          <p:nvPr/>
        </p:nvSpPr>
        <p:spPr bwMode="auto">
          <a:xfrm>
            <a:off x="6096000" y="2819400"/>
            <a:ext cx="1295400" cy="0"/>
          </a:xfrm>
          <a:prstGeom prst="line">
            <a:avLst/>
          </a:prstGeom>
          <a:noFill/>
          <a:ln w="19050">
            <a:solidFill>
              <a:schemeClr val="tx1"/>
            </a:solidFill>
            <a:round/>
            <a:headEnd/>
            <a:tailEnd type="triangle" w="med" len="med"/>
          </a:ln>
          <a:effectLst/>
        </p:spPr>
        <p:txBody>
          <a:bodyPr/>
          <a:lstStyle/>
          <a:p>
            <a:endParaRPr lang="en-US"/>
          </a:p>
        </p:txBody>
      </p:sp>
      <p:sp>
        <p:nvSpPr>
          <p:cNvPr id="664609" name="Line 33"/>
          <p:cNvSpPr>
            <a:spLocks noChangeShapeType="1"/>
          </p:cNvSpPr>
          <p:nvPr/>
        </p:nvSpPr>
        <p:spPr bwMode="auto">
          <a:xfrm flipV="1">
            <a:off x="6096000" y="2971800"/>
            <a:ext cx="1295400" cy="685800"/>
          </a:xfrm>
          <a:prstGeom prst="line">
            <a:avLst/>
          </a:prstGeom>
          <a:noFill/>
          <a:ln w="19050">
            <a:solidFill>
              <a:schemeClr val="tx1"/>
            </a:solidFill>
            <a:round/>
            <a:headEnd/>
            <a:tailEnd type="triangle" w="med" len="med"/>
          </a:ln>
          <a:effectLst/>
        </p:spPr>
        <p:txBody>
          <a:bodyPr/>
          <a:lstStyle/>
          <a:p>
            <a:endParaRPr lang="en-US"/>
          </a:p>
        </p:txBody>
      </p:sp>
      <p:sp>
        <p:nvSpPr>
          <p:cNvPr id="664610" name="Line 34"/>
          <p:cNvSpPr>
            <a:spLocks noChangeShapeType="1"/>
          </p:cNvSpPr>
          <p:nvPr/>
        </p:nvSpPr>
        <p:spPr bwMode="auto">
          <a:xfrm>
            <a:off x="6096000" y="5334000"/>
            <a:ext cx="1371600" cy="762000"/>
          </a:xfrm>
          <a:prstGeom prst="line">
            <a:avLst/>
          </a:prstGeom>
          <a:noFill/>
          <a:ln w="19050">
            <a:solidFill>
              <a:schemeClr val="tx1"/>
            </a:solidFill>
            <a:round/>
            <a:headEnd/>
            <a:tailEnd type="triangle" w="med" len="med"/>
          </a:ln>
          <a:effectLst/>
        </p:spPr>
        <p:txBody>
          <a:bodyPr/>
          <a:lstStyle/>
          <a:p>
            <a:endParaRPr lang="en-US"/>
          </a:p>
        </p:txBody>
      </p:sp>
      <p:sp>
        <p:nvSpPr>
          <p:cNvPr id="664611" name="Line 35"/>
          <p:cNvSpPr>
            <a:spLocks noChangeShapeType="1"/>
          </p:cNvSpPr>
          <p:nvPr/>
        </p:nvSpPr>
        <p:spPr bwMode="auto">
          <a:xfrm flipV="1">
            <a:off x="6096000" y="4495800"/>
            <a:ext cx="1295400" cy="685800"/>
          </a:xfrm>
          <a:prstGeom prst="line">
            <a:avLst/>
          </a:prstGeom>
          <a:noFill/>
          <a:ln w="19050">
            <a:solidFill>
              <a:schemeClr val="tx1"/>
            </a:solidFill>
            <a:round/>
            <a:headEnd/>
            <a:tailEnd type="triangle" w="med" len="med"/>
          </a:ln>
          <a:effectLst/>
        </p:spPr>
        <p:txBody>
          <a:bodyPr/>
          <a:lstStyle/>
          <a:p>
            <a:endParaRPr lang="en-US"/>
          </a:p>
        </p:txBody>
      </p:sp>
      <p:sp>
        <p:nvSpPr>
          <p:cNvPr id="664612" name="Line 36"/>
          <p:cNvSpPr>
            <a:spLocks noChangeShapeType="1"/>
          </p:cNvSpPr>
          <p:nvPr/>
        </p:nvSpPr>
        <p:spPr bwMode="auto">
          <a:xfrm>
            <a:off x="6096000" y="5257800"/>
            <a:ext cx="1295400" cy="0"/>
          </a:xfrm>
          <a:prstGeom prst="line">
            <a:avLst/>
          </a:prstGeom>
          <a:noFill/>
          <a:ln w="19050">
            <a:solidFill>
              <a:schemeClr val="tx1"/>
            </a:solidFill>
            <a:round/>
            <a:headEnd/>
            <a:tailEnd type="triangle" w="med" len="med"/>
          </a:ln>
          <a:effectLst/>
        </p:spPr>
        <p:txBody>
          <a:bodyPr/>
          <a:lstStyle/>
          <a:p>
            <a:endParaRPr lang="en-US"/>
          </a:p>
        </p:txBody>
      </p:sp>
      <p:sp>
        <p:nvSpPr>
          <p:cNvPr id="664613" name="Text Box 37"/>
          <p:cNvSpPr txBox="1">
            <a:spLocks noChangeArrowheads="1"/>
          </p:cNvSpPr>
          <p:nvPr/>
        </p:nvSpPr>
        <p:spPr bwMode="auto">
          <a:xfrm>
            <a:off x="5257800" y="16764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1</a:t>
            </a:r>
          </a:p>
        </p:txBody>
      </p:sp>
      <p:sp>
        <p:nvSpPr>
          <p:cNvPr id="664614" name="Text Box 38"/>
          <p:cNvSpPr txBox="1">
            <a:spLocks noChangeArrowheads="1"/>
          </p:cNvSpPr>
          <p:nvPr/>
        </p:nvSpPr>
        <p:spPr bwMode="auto">
          <a:xfrm>
            <a:off x="5257800" y="25146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2</a:t>
            </a:r>
          </a:p>
        </p:txBody>
      </p:sp>
      <p:sp>
        <p:nvSpPr>
          <p:cNvPr id="664615" name="Text Box 39"/>
          <p:cNvSpPr txBox="1">
            <a:spLocks noChangeArrowheads="1"/>
          </p:cNvSpPr>
          <p:nvPr/>
        </p:nvSpPr>
        <p:spPr bwMode="auto">
          <a:xfrm>
            <a:off x="5334000" y="33528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3</a:t>
            </a:r>
          </a:p>
        </p:txBody>
      </p:sp>
      <p:sp>
        <p:nvSpPr>
          <p:cNvPr id="664616" name="Text Box 40"/>
          <p:cNvSpPr txBox="1">
            <a:spLocks noChangeArrowheads="1"/>
          </p:cNvSpPr>
          <p:nvPr/>
        </p:nvSpPr>
        <p:spPr bwMode="auto">
          <a:xfrm>
            <a:off x="7696200" y="2514600"/>
            <a:ext cx="382588" cy="519113"/>
          </a:xfrm>
          <a:prstGeom prst="rect">
            <a:avLst/>
          </a:prstGeom>
          <a:noFill/>
          <a:ln w="9525">
            <a:noFill/>
            <a:miter lim="800000"/>
            <a:headEnd/>
            <a:tailEnd/>
          </a:ln>
          <a:effectLst/>
        </p:spPr>
        <p:txBody>
          <a:bodyPr wrap="none">
            <a:spAutoFit/>
          </a:bodyPr>
          <a:lstStyle/>
          <a:p>
            <a:r>
              <a:rPr lang="en-US" sz="2800"/>
              <a:t>p</a:t>
            </a:r>
          </a:p>
        </p:txBody>
      </p:sp>
      <p:sp>
        <p:nvSpPr>
          <p:cNvPr id="664618" name="Text Box 42"/>
          <p:cNvSpPr txBox="1">
            <a:spLocks noChangeArrowheads="1"/>
          </p:cNvSpPr>
          <p:nvPr/>
        </p:nvSpPr>
        <p:spPr bwMode="auto">
          <a:xfrm>
            <a:off x="7772400" y="57912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3</a:t>
            </a:r>
          </a:p>
        </p:txBody>
      </p:sp>
      <p:sp>
        <p:nvSpPr>
          <p:cNvPr id="664619" name="Text Box 43"/>
          <p:cNvSpPr txBox="1">
            <a:spLocks noChangeArrowheads="1"/>
          </p:cNvSpPr>
          <p:nvPr/>
        </p:nvSpPr>
        <p:spPr bwMode="auto">
          <a:xfrm>
            <a:off x="7696200" y="49530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2</a:t>
            </a:r>
          </a:p>
        </p:txBody>
      </p:sp>
      <p:sp>
        <p:nvSpPr>
          <p:cNvPr id="664620" name="Text Box 44"/>
          <p:cNvSpPr txBox="1">
            <a:spLocks noChangeArrowheads="1"/>
          </p:cNvSpPr>
          <p:nvPr/>
        </p:nvSpPr>
        <p:spPr bwMode="auto">
          <a:xfrm>
            <a:off x="7696200" y="41148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1</a:t>
            </a:r>
          </a:p>
        </p:txBody>
      </p:sp>
      <p:sp>
        <p:nvSpPr>
          <p:cNvPr id="664621" name="Text Box 45"/>
          <p:cNvSpPr txBox="1">
            <a:spLocks noChangeArrowheads="1"/>
          </p:cNvSpPr>
          <p:nvPr/>
        </p:nvSpPr>
        <p:spPr bwMode="auto">
          <a:xfrm>
            <a:off x="5410200" y="4953000"/>
            <a:ext cx="382588" cy="519113"/>
          </a:xfrm>
          <a:prstGeom prst="rect">
            <a:avLst/>
          </a:prstGeom>
          <a:noFill/>
          <a:ln w="9525">
            <a:noFill/>
            <a:miter lim="800000"/>
            <a:headEnd/>
            <a:tailEnd/>
          </a:ln>
          <a:effectLst/>
        </p:spPr>
        <p:txBody>
          <a:bodyPr wrap="none">
            <a:spAutoFit/>
          </a:bodyPr>
          <a:lstStyle/>
          <a:p>
            <a:r>
              <a:rPr lang="en-US" sz="2800"/>
              <a:t>p</a:t>
            </a:r>
            <a:endParaRPr lang="en-US" sz="3200" baseline="-25000"/>
          </a:p>
        </p:txBody>
      </p:sp>
      <p:sp>
        <p:nvSpPr>
          <p:cNvPr id="664622" name="Text Box 46"/>
          <p:cNvSpPr txBox="1">
            <a:spLocks noChangeArrowheads="1"/>
          </p:cNvSpPr>
          <p:nvPr/>
        </p:nvSpPr>
        <p:spPr bwMode="auto">
          <a:xfrm>
            <a:off x="746125" y="6262688"/>
            <a:ext cx="6062663" cy="396875"/>
          </a:xfrm>
          <a:prstGeom prst="rect">
            <a:avLst/>
          </a:prstGeom>
          <a:noFill/>
          <a:ln w="9525">
            <a:noFill/>
            <a:miter lim="800000"/>
            <a:headEnd/>
            <a:tailEnd/>
          </a:ln>
          <a:effectLst/>
        </p:spPr>
        <p:txBody>
          <a:bodyPr wrap="none">
            <a:spAutoFit/>
          </a:bodyPr>
          <a:lstStyle/>
          <a:p>
            <a:r>
              <a:rPr lang="en-US"/>
              <a:t>A set of simultaneous equations… Can we solve these?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685800" y="228600"/>
            <a:ext cx="7772400" cy="1066800"/>
          </a:xfrm>
        </p:spPr>
        <p:txBody>
          <a:bodyPr/>
          <a:lstStyle/>
          <a:p>
            <a:r>
              <a:rPr lang="en-US" altLang="zh-CN" sz="3600" b="1">
                <a:ea typeface="SimSun" pitchFamily="2" charset="-122"/>
              </a:rPr>
              <a:t>Authority and Hub Pages (8)</a:t>
            </a:r>
            <a:endParaRPr lang="en-US" altLang="zh-CN" sz="4000">
              <a:ea typeface="SimSun" pitchFamily="2" charset="-122"/>
            </a:endParaRPr>
          </a:p>
        </p:txBody>
      </p:sp>
      <p:sp>
        <p:nvSpPr>
          <p:cNvPr id="666627" name="Rectangle 3"/>
          <p:cNvSpPr>
            <a:spLocks noGrp="1" noChangeArrowheads="1"/>
          </p:cNvSpPr>
          <p:nvPr>
            <p:ph type="body" idx="1"/>
          </p:nvPr>
        </p:nvSpPr>
        <p:spPr>
          <a:xfrm>
            <a:off x="152400" y="1371600"/>
            <a:ext cx="8763000" cy="5257800"/>
          </a:xfrm>
        </p:spPr>
        <p:txBody>
          <a:bodyPr/>
          <a:lstStyle/>
          <a:p>
            <a:pPr marL="609600" indent="-609600">
              <a:buFontTx/>
              <a:buNone/>
            </a:pPr>
            <a:r>
              <a:rPr lang="en-US" altLang="zh-CN" sz="2800" b="1">
                <a:ea typeface="SimSun" pitchFamily="2" charset="-122"/>
              </a:rPr>
              <a:t>Matrix representation of operations I and O.</a:t>
            </a:r>
          </a:p>
          <a:p>
            <a:pPr marL="609600" indent="-609600">
              <a:buFontTx/>
              <a:buNone/>
            </a:pPr>
            <a:r>
              <a:rPr lang="en-US" altLang="zh-CN" sz="2800" b="1">
                <a:ea typeface="SimSun" pitchFamily="2" charset="-122"/>
              </a:rPr>
              <a:t>Let A be the adjacency</a:t>
            </a:r>
            <a:r>
              <a:rPr lang="en-US" altLang="zh-CN" sz="2800" b="1">
                <a:ea typeface="SimSun" pitchFamily="2" charset="-122"/>
                <a:sym typeface="Symbol" pitchFamily="18" charset="2"/>
              </a:rPr>
              <a:t> matrix of SG: entry (p, q) is 1 if p has a link to q, else the entry is 0.</a:t>
            </a:r>
          </a:p>
          <a:p>
            <a:pPr marL="609600" indent="-609600">
              <a:buFontTx/>
              <a:buNone/>
            </a:pPr>
            <a:r>
              <a:rPr lang="en-US" altLang="zh-CN" sz="2800" b="1">
                <a:ea typeface="SimSun" pitchFamily="2" charset="-122"/>
                <a:sym typeface="Symbol" pitchFamily="18" charset="2"/>
              </a:rPr>
              <a:t>Let A</a:t>
            </a:r>
            <a:r>
              <a:rPr lang="en-US" altLang="zh-CN" sz="2800" b="1" baseline="30000">
                <a:ea typeface="SimSun" pitchFamily="2" charset="-122"/>
                <a:sym typeface="Symbol" pitchFamily="18" charset="2"/>
              </a:rPr>
              <a:t>T</a:t>
            </a:r>
            <a:r>
              <a:rPr lang="en-US" altLang="zh-CN" sz="2800" b="1">
                <a:ea typeface="SimSun" pitchFamily="2" charset="-122"/>
                <a:sym typeface="Symbol" pitchFamily="18" charset="2"/>
              </a:rPr>
              <a:t> be the transpose of A.</a:t>
            </a:r>
          </a:p>
          <a:p>
            <a:pPr marL="609600" indent="-609600">
              <a:buFontTx/>
              <a:buNone/>
            </a:pPr>
            <a:r>
              <a:rPr lang="en-US" altLang="zh-CN" sz="2800" b="1">
                <a:ea typeface="SimSun" pitchFamily="2" charset="-122"/>
                <a:sym typeface="Symbol" pitchFamily="18" charset="2"/>
              </a:rPr>
              <a:t>Let h</a:t>
            </a:r>
            <a:r>
              <a:rPr lang="en-US" altLang="zh-CN" sz="2800" b="1" baseline="-18000">
                <a:ea typeface="SimSun" pitchFamily="2" charset="-122"/>
                <a:sym typeface="Symbol" pitchFamily="18" charset="2"/>
              </a:rPr>
              <a:t>i</a:t>
            </a:r>
            <a:r>
              <a:rPr lang="en-US" altLang="zh-CN" sz="2800" b="1">
                <a:ea typeface="SimSun" pitchFamily="2" charset="-122"/>
                <a:sym typeface="Symbol" pitchFamily="18" charset="2"/>
              </a:rPr>
              <a:t> be vector of hub scores after i iterations.</a:t>
            </a:r>
          </a:p>
          <a:p>
            <a:pPr marL="609600" indent="-609600">
              <a:buFontTx/>
              <a:buNone/>
            </a:pPr>
            <a:r>
              <a:rPr lang="en-US" altLang="zh-CN" sz="2800" b="1">
                <a:ea typeface="SimSun" pitchFamily="2" charset="-122"/>
                <a:sym typeface="Symbol" pitchFamily="18" charset="2"/>
              </a:rPr>
              <a:t>Let a</a:t>
            </a:r>
            <a:r>
              <a:rPr lang="en-US" altLang="zh-CN" sz="2800" b="1" baseline="-18000">
                <a:ea typeface="SimSun" pitchFamily="2" charset="-122"/>
                <a:sym typeface="Symbol" pitchFamily="18" charset="2"/>
              </a:rPr>
              <a:t>i</a:t>
            </a:r>
            <a:r>
              <a:rPr lang="en-US" altLang="zh-CN" sz="2800" b="1">
                <a:ea typeface="SimSun" pitchFamily="2" charset="-122"/>
                <a:sym typeface="Symbol" pitchFamily="18" charset="2"/>
              </a:rPr>
              <a:t> be the vector of authority scores after i iterations.</a:t>
            </a:r>
          </a:p>
          <a:p>
            <a:pPr marL="609600" indent="-609600">
              <a:buFontTx/>
              <a:buNone/>
            </a:pPr>
            <a:r>
              <a:rPr lang="en-US" altLang="zh-CN" sz="2800" b="1">
                <a:ea typeface="SimSun" pitchFamily="2" charset="-122"/>
                <a:sym typeface="Symbol" pitchFamily="18" charset="2"/>
              </a:rPr>
              <a:t>  Operation I:  a</a:t>
            </a:r>
            <a:r>
              <a:rPr lang="en-US" altLang="zh-CN" sz="2800" b="1" baseline="-18000">
                <a:ea typeface="SimSun" pitchFamily="2" charset="-122"/>
                <a:sym typeface="Symbol" pitchFamily="18" charset="2"/>
              </a:rPr>
              <a:t>i</a:t>
            </a:r>
            <a:r>
              <a:rPr lang="en-US" altLang="zh-CN" sz="2800" b="1">
                <a:ea typeface="SimSun" pitchFamily="2" charset="-122"/>
                <a:sym typeface="Symbol" pitchFamily="18" charset="2"/>
              </a:rPr>
              <a:t> = A</a:t>
            </a:r>
            <a:r>
              <a:rPr lang="en-US" altLang="zh-CN" sz="2800" b="1" baseline="30000">
                <a:ea typeface="SimSun" pitchFamily="2" charset="-122"/>
                <a:sym typeface="Symbol" pitchFamily="18" charset="2"/>
              </a:rPr>
              <a:t>T</a:t>
            </a:r>
            <a:r>
              <a:rPr lang="en-US" altLang="zh-CN" sz="2800" b="1">
                <a:ea typeface="SimSun" pitchFamily="2" charset="-122"/>
                <a:sym typeface="Symbol" pitchFamily="18" charset="2"/>
              </a:rPr>
              <a:t> h</a:t>
            </a:r>
            <a:r>
              <a:rPr lang="en-US" altLang="zh-CN" sz="2800" b="1" baseline="-18000">
                <a:ea typeface="SimSun" pitchFamily="2" charset="-122"/>
                <a:sym typeface="Symbol" pitchFamily="18" charset="2"/>
              </a:rPr>
              <a:t>i-1        </a:t>
            </a:r>
          </a:p>
          <a:p>
            <a:pPr marL="609600" indent="-609600">
              <a:buFontTx/>
              <a:buNone/>
            </a:pPr>
            <a:r>
              <a:rPr lang="en-US" altLang="zh-CN" sz="2800" b="1">
                <a:ea typeface="SimSun" pitchFamily="2" charset="-122"/>
                <a:sym typeface="Symbol" pitchFamily="18" charset="2"/>
              </a:rPr>
              <a:t>  Operation O: h</a:t>
            </a:r>
            <a:r>
              <a:rPr lang="en-US" altLang="zh-CN" sz="2800" b="1" baseline="-18000">
                <a:ea typeface="SimSun" pitchFamily="2" charset="-122"/>
                <a:sym typeface="Symbol" pitchFamily="18" charset="2"/>
              </a:rPr>
              <a:t>i</a:t>
            </a:r>
            <a:r>
              <a:rPr lang="en-US" altLang="zh-CN" sz="2800" b="1">
                <a:ea typeface="SimSun" pitchFamily="2" charset="-122"/>
                <a:sym typeface="Symbol" pitchFamily="18" charset="2"/>
              </a:rPr>
              <a:t> = A a</a:t>
            </a:r>
            <a:r>
              <a:rPr lang="en-US" altLang="zh-CN" sz="2800" b="1" baseline="-18000">
                <a:ea typeface="SimSun" pitchFamily="2" charset="-122"/>
                <a:sym typeface="Symbol" pitchFamily="18" charset="2"/>
              </a:rPr>
              <a:t>i</a:t>
            </a:r>
            <a:endParaRPr lang="en-US" altLang="zh-CN" sz="2800" b="1" baseline="-18000">
              <a:ea typeface="SimSun" pitchFamily="2" charset="-122"/>
            </a:endParaRPr>
          </a:p>
        </p:txBody>
      </p:sp>
      <p:graphicFrame>
        <p:nvGraphicFramePr>
          <p:cNvPr id="1319938" name="Object 2"/>
          <p:cNvGraphicFramePr>
            <a:graphicFrameLocks noChangeAspect="1"/>
          </p:cNvGraphicFramePr>
          <p:nvPr/>
        </p:nvGraphicFramePr>
        <p:xfrm>
          <a:off x="4572000" y="4800600"/>
          <a:ext cx="1676400" cy="1027113"/>
        </p:xfrm>
        <a:graphic>
          <a:graphicData uri="http://schemas.openxmlformats.org/presentationml/2006/ole">
            <p:oleObj spid="_x0000_s1319938" name="Equation" r:id="rId4" imgW="787320" imgH="482400" progId="Equation.3">
              <p:embed/>
            </p:oleObj>
          </a:graphicData>
        </a:graphic>
      </p:graphicFrame>
      <p:graphicFrame>
        <p:nvGraphicFramePr>
          <p:cNvPr id="1319939" name="Object 3"/>
          <p:cNvGraphicFramePr>
            <a:graphicFrameLocks noChangeAspect="1"/>
          </p:cNvGraphicFramePr>
          <p:nvPr/>
        </p:nvGraphicFramePr>
        <p:xfrm>
          <a:off x="6553200" y="4648200"/>
          <a:ext cx="1811338" cy="1190625"/>
        </p:xfrm>
        <a:graphic>
          <a:graphicData uri="http://schemas.openxmlformats.org/presentationml/2006/ole">
            <p:oleObj spid="_x0000_s1319939" name="Equation" r:id="rId5" imgW="850680" imgH="558720" progId="Equation.3">
              <p:embed/>
            </p:oleObj>
          </a:graphicData>
        </a:graphic>
      </p:graphicFrame>
      <p:sp>
        <p:nvSpPr>
          <p:cNvPr id="666632" name="Text Box 8"/>
          <p:cNvSpPr txBox="1">
            <a:spLocks noChangeArrowheads="1"/>
          </p:cNvSpPr>
          <p:nvPr/>
        </p:nvSpPr>
        <p:spPr bwMode="auto">
          <a:xfrm>
            <a:off x="974725" y="6186488"/>
            <a:ext cx="4133850" cy="396875"/>
          </a:xfrm>
          <a:prstGeom prst="rect">
            <a:avLst/>
          </a:prstGeom>
          <a:noFill/>
          <a:ln w="9525">
            <a:noFill/>
            <a:miter lim="800000"/>
            <a:headEnd/>
            <a:tailEnd/>
          </a:ln>
          <a:effectLst/>
        </p:spPr>
        <p:txBody>
          <a:bodyPr wrap="none">
            <a:spAutoFit/>
          </a:bodyPr>
          <a:lstStyle/>
          <a:p>
            <a:r>
              <a:rPr lang="en-US"/>
              <a:t>Normalize after every multiplication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19938"/>
                                        </p:tgtEl>
                                        <p:attrNameLst>
                                          <p:attrName>style.visibility</p:attrName>
                                        </p:attrNameLst>
                                      </p:cBhvr>
                                      <p:to>
                                        <p:strVal val="visible"/>
                                      </p:to>
                                    </p:set>
                                    <p:anim calcmode="lin" valueType="num">
                                      <p:cBhvr additive="base">
                                        <p:cTn id="7" dur="500" fill="hold"/>
                                        <p:tgtEl>
                                          <p:spTgt spid="1319938"/>
                                        </p:tgtEl>
                                        <p:attrNameLst>
                                          <p:attrName>ppt_x</p:attrName>
                                        </p:attrNameLst>
                                      </p:cBhvr>
                                      <p:tavLst>
                                        <p:tav tm="0">
                                          <p:val>
                                            <p:strVal val="0-#ppt_w/2"/>
                                          </p:val>
                                        </p:tav>
                                        <p:tav tm="100000">
                                          <p:val>
                                            <p:strVal val="#ppt_x"/>
                                          </p:val>
                                        </p:tav>
                                      </p:tavLst>
                                    </p:anim>
                                    <p:anim calcmode="lin" valueType="num">
                                      <p:cBhvr additive="base">
                                        <p:cTn id="8" dur="500" fill="hold"/>
                                        <p:tgtEl>
                                          <p:spTgt spid="13199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19939"/>
                                        </p:tgtEl>
                                        <p:attrNameLst>
                                          <p:attrName>style.visibility</p:attrName>
                                        </p:attrNameLst>
                                      </p:cBhvr>
                                      <p:to>
                                        <p:strVal val="visible"/>
                                      </p:to>
                                    </p:set>
                                    <p:anim calcmode="lin" valueType="num">
                                      <p:cBhvr additive="base">
                                        <p:cTn id="13" dur="500" fill="hold"/>
                                        <p:tgtEl>
                                          <p:spTgt spid="1319939"/>
                                        </p:tgtEl>
                                        <p:attrNameLst>
                                          <p:attrName>ppt_x</p:attrName>
                                        </p:attrNameLst>
                                      </p:cBhvr>
                                      <p:tavLst>
                                        <p:tav tm="0">
                                          <p:val>
                                            <p:strVal val="0-#ppt_w/2"/>
                                          </p:val>
                                        </p:tav>
                                        <p:tav tm="100000">
                                          <p:val>
                                            <p:strVal val="#ppt_x"/>
                                          </p:val>
                                        </p:tav>
                                      </p:tavLst>
                                    </p:anim>
                                    <p:anim calcmode="lin" valueType="num">
                                      <p:cBhvr additive="base">
                                        <p:cTn id="14" dur="500" fill="hold"/>
                                        <p:tgtEl>
                                          <p:spTgt spid="13199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a:xfrm>
            <a:off x="685800" y="228600"/>
            <a:ext cx="7772400" cy="1066800"/>
          </a:xfrm>
        </p:spPr>
        <p:txBody>
          <a:bodyPr/>
          <a:lstStyle/>
          <a:p>
            <a:r>
              <a:rPr lang="en-US" altLang="zh-CN" sz="3600" b="1">
                <a:ea typeface="SimSun" pitchFamily="2" charset="-122"/>
              </a:rPr>
              <a:t>Authority and Hub Pages (9)</a:t>
            </a:r>
            <a:endParaRPr lang="en-US" altLang="zh-CN" sz="4000">
              <a:ea typeface="SimSun" pitchFamily="2" charset="-122"/>
            </a:endParaRPr>
          </a:p>
        </p:txBody>
      </p:sp>
      <p:sp>
        <p:nvSpPr>
          <p:cNvPr id="747523" name="Rectangle 3"/>
          <p:cNvSpPr>
            <a:spLocks noGrp="1" noChangeArrowheads="1"/>
          </p:cNvSpPr>
          <p:nvPr>
            <p:ph type="body" idx="1"/>
          </p:nvPr>
        </p:nvSpPr>
        <p:spPr>
          <a:xfrm>
            <a:off x="304800" y="1371600"/>
            <a:ext cx="8610600" cy="5257800"/>
          </a:xfrm>
        </p:spPr>
        <p:txBody>
          <a:bodyPr/>
          <a:lstStyle/>
          <a:p>
            <a:pPr marL="609600" indent="-609600">
              <a:buFontTx/>
              <a:buNone/>
            </a:pPr>
            <a:r>
              <a:rPr lang="en-US" altLang="zh-CN" b="1">
                <a:ea typeface="SimSun" pitchFamily="2" charset="-122"/>
              </a:rPr>
              <a:t>    </a:t>
            </a:r>
            <a:r>
              <a:rPr lang="en-US" altLang="zh-CN" sz="2800" b="1">
                <a:ea typeface="SimSun" pitchFamily="2" charset="-122"/>
              </a:rPr>
              <a:t>After each iteration of applying Operations I and O, normalize all authority and hub scores.</a:t>
            </a:r>
          </a:p>
          <a:p>
            <a:pPr marL="609600" indent="-609600">
              <a:buFontTx/>
              <a:buNone/>
            </a:pPr>
            <a:endParaRPr lang="en-US" altLang="zh-CN" sz="2800" b="1">
              <a:ea typeface="SimSun" pitchFamily="2" charset="-122"/>
            </a:endParaRPr>
          </a:p>
          <a:p>
            <a:pPr marL="609600" indent="-609600">
              <a:buFontTx/>
              <a:buNone/>
            </a:pPr>
            <a:endParaRPr lang="en-US" altLang="zh-CN" sz="2800" b="1">
              <a:ea typeface="SimSun" pitchFamily="2" charset="-122"/>
            </a:endParaRPr>
          </a:p>
          <a:p>
            <a:pPr marL="609600" indent="-609600">
              <a:buFontTx/>
              <a:buNone/>
            </a:pPr>
            <a:endParaRPr lang="en-US" altLang="zh-CN" sz="2800" b="1">
              <a:ea typeface="SimSun" pitchFamily="2" charset="-122"/>
            </a:endParaRPr>
          </a:p>
          <a:p>
            <a:pPr marL="609600" indent="-609600">
              <a:buFontTx/>
              <a:buNone/>
            </a:pPr>
            <a:endParaRPr lang="en-US" altLang="zh-CN" sz="2800" b="1">
              <a:ea typeface="SimSun" pitchFamily="2" charset="-122"/>
            </a:endParaRPr>
          </a:p>
          <a:p>
            <a:pPr marL="609600" indent="-609600">
              <a:buFontTx/>
              <a:buNone/>
            </a:pPr>
            <a:r>
              <a:rPr lang="en-US" altLang="zh-CN" sz="2800" b="1">
                <a:ea typeface="SimSun" pitchFamily="2" charset="-122"/>
              </a:rPr>
              <a:t>     Repeat until the scores for each page converge (the convergence is guaranteed).</a:t>
            </a:r>
          </a:p>
          <a:p>
            <a:pPr marL="609600" indent="-609600">
              <a:buFontTx/>
              <a:buNone/>
            </a:pPr>
            <a:r>
              <a:rPr lang="en-US" altLang="zh-CN" sz="2800" b="1">
                <a:ea typeface="SimSun" pitchFamily="2" charset="-122"/>
              </a:rPr>
              <a:t>5.    Sort pages in descending authority scores.</a:t>
            </a:r>
          </a:p>
          <a:p>
            <a:pPr marL="609600" indent="-609600">
              <a:buFontTx/>
              <a:buNone/>
            </a:pPr>
            <a:r>
              <a:rPr lang="en-US" altLang="zh-CN" sz="2800" b="1">
                <a:ea typeface="SimSun" pitchFamily="2" charset="-122"/>
              </a:rPr>
              <a:t>6.    Display the top authority pages.</a:t>
            </a:r>
          </a:p>
        </p:txBody>
      </p:sp>
      <p:graphicFrame>
        <p:nvGraphicFramePr>
          <p:cNvPr id="747524" name="Object 4"/>
          <p:cNvGraphicFramePr>
            <a:graphicFrameLocks noChangeAspect="1"/>
          </p:cNvGraphicFramePr>
          <p:nvPr/>
        </p:nvGraphicFramePr>
        <p:xfrm>
          <a:off x="304800" y="2438400"/>
          <a:ext cx="4267200" cy="1752600"/>
        </p:xfrm>
        <a:graphic>
          <a:graphicData uri="http://schemas.openxmlformats.org/presentationml/2006/ole">
            <p:oleObj spid="_x0000_s1332226" name="Equation" r:id="rId4" imgW="1218960" imgH="609480" progId="">
              <p:embed/>
            </p:oleObj>
          </a:graphicData>
        </a:graphic>
      </p:graphicFrame>
      <p:graphicFrame>
        <p:nvGraphicFramePr>
          <p:cNvPr id="747525" name="Object 5"/>
          <p:cNvGraphicFramePr>
            <a:graphicFrameLocks noChangeAspect="1"/>
          </p:cNvGraphicFramePr>
          <p:nvPr/>
        </p:nvGraphicFramePr>
        <p:xfrm>
          <a:off x="4724400" y="2438400"/>
          <a:ext cx="4191000" cy="1752600"/>
        </p:xfrm>
        <a:graphic>
          <a:graphicData uri="http://schemas.openxmlformats.org/presentationml/2006/ole">
            <p:oleObj spid="_x0000_s1332227" name="Equation" r:id="rId5" imgW="1218960" imgH="609480" progId="">
              <p:embed/>
            </p:oleObj>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685800" y="228600"/>
            <a:ext cx="7772400" cy="762000"/>
          </a:xfrm>
        </p:spPr>
        <p:txBody>
          <a:bodyPr/>
          <a:lstStyle/>
          <a:p>
            <a:r>
              <a:rPr lang="en-US" altLang="zh-CN" sz="3600" b="1">
                <a:ea typeface="SimSun" pitchFamily="2" charset="-122"/>
              </a:rPr>
              <a:t>Authority and Hub Pages (11)</a:t>
            </a:r>
            <a:endParaRPr lang="en-US" altLang="zh-CN" sz="4000">
              <a:ea typeface="SimSun" pitchFamily="2" charset="-122"/>
            </a:endParaRPr>
          </a:p>
        </p:txBody>
      </p:sp>
      <p:sp>
        <p:nvSpPr>
          <p:cNvPr id="672771" name="Rectangle 3"/>
          <p:cNvSpPr>
            <a:spLocks noGrp="1" noChangeArrowheads="1"/>
          </p:cNvSpPr>
          <p:nvPr>
            <p:ph type="body" idx="1"/>
          </p:nvPr>
        </p:nvSpPr>
        <p:spPr>
          <a:xfrm>
            <a:off x="228600" y="1295400"/>
            <a:ext cx="8686800" cy="5334000"/>
          </a:xfrm>
        </p:spPr>
        <p:txBody>
          <a:bodyPr/>
          <a:lstStyle/>
          <a:p>
            <a:pPr marL="609600" indent="-609600">
              <a:lnSpc>
                <a:spcPct val="90000"/>
              </a:lnSpc>
              <a:buFontTx/>
              <a:buNone/>
            </a:pPr>
            <a:r>
              <a:rPr lang="en-US" altLang="zh-CN" sz="2800" b="1">
                <a:ea typeface="SimSun" pitchFamily="2" charset="-122"/>
              </a:rPr>
              <a:t>Example: Initialize all scores to 1.</a:t>
            </a:r>
          </a:p>
          <a:p>
            <a:pPr marL="609600" indent="-609600">
              <a:lnSpc>
                <a:spcPct val="90000"/>
              </a:lnSpc>
              <a:buFontTx/>
              <a:buNone/>
            </a:pPr>
            <a:r>
              <a:rPr lang="en-US" altLang="zh-CN" sz="2800" b="1">
                <a:solidFill>
                  <a:srgbClr val="0000CC"/>
                </a:solidFill>
                <a:ea typeface="SimSun" pitchFamily="2" charset="-122"/>
              </a:rPr>
              <a:t>1</a:t>
            </a:r>
            <a:r>
              <a:rPr lang="en-US" altLang="zh-CN" sz="2800" b="1" baseline="30000">
                <a:solidFill>
                  <a:srgbClr val="0000CC"/>
                </a:solidFill>
                <a:ea typeface="SimSun" pitchFamily="2" charset="-122"/>
              </a:rPr>
              <a:t>st</a:t>
            </a:r>
            <a:r>
              <a:rPr lang="en-US" altLang="zh-CN" sz="2800" b="1">
                <a:solidFill>
                  <a:srgbClr val="0000CC"/>
                </a:solidFill>
                <a:ea typeface="SimSun" pitchFamily="2" charset="-122"/>
              </a:rPr>
              <a:t> Iteration:</a:t>
            </a:r>
          </a:p>
          <a:p>
            <a:pPr marL="609600" indent="-609600">
              <a:lnSpc>
                <a:spcPct val="90000"/>
              </a:lnSpc>
              <a:buFontTx/>
              <a:buNone/>
            </a:pPr>
            <a:r>
              <a:rPr lang="en-US" altLang="zh-CN" sz="2800" b="1">
                <a:ea typeface="SimSun" pitchFamily="2" charset="-122"/>
              </a:rPr>
              <a:t>   I operation: </a:t>
            </a:r>
          </a:p>
          <a:p>
            <a:pPr marL="609600" indent="-609600">
              <a:lnSpc>
                <a:spcPct val="90000"/>
              </a:lnSpc>
              <a:buFontTx/>
              <a:buNone/>
            </a:pPr>
            <a:r>
              <a:rPr lang="en-US" altLang="zh-CN" sz="2800" b="1">
                <a:ea typeface="SimSun" pitchFamily="2" charset="-122"/>
              </a:rPr>
              <a:t>     a(q</a:t>
            </a:r>
            <a:r>
              <a:rPr lang="en-US" altLang="zh-CN" b="1" baseline="-25000">
                <a:ea typeface="SimSun" pitchFamily="2" charset="-122"/>
              </a:rPr>
              <a:t>1</a:t>
            </a:r>
            <a:r>
              <a:rPr lang="en-US" altLang="zh-CN" sz="2800" b="1">
                <a:ea typeface="SimSun" pitchFamily="2" charset="-122"/>
              </a:rPr>
              <a:t>) = 1, a(q</a:t>
            </a:r>
            <a:r>
              <a:rPr lang="en-US" altLang="zh-CN" b="1" baseline="-25000">
                <a:ea typeface="SimSun" pitchFamily="2" charset="-122"/>
              </a:rPr>
              <a:t>2</a:t>
            </a:r>
            <a:r>
              <a:rPr lang="en-US" altLang="zh-CN" sz="2800" b="1">
                <a:ea typeface="SimSun" pitchFamily="2" charset="-122"/>
              </a:rPr>
              <a:t>) = a(q</a:t>
            </a:r>
            <a:r>
              <a:rPr lang="en-US" altLang="zh-CN" b="1" baseline="-25000">
                <a:ea typeface="SimSun" pitchFamily="2" charset="-122"/>
              </a:rPr>
              <a:t>3</a:t>
            </a:r>
            <a:r>
              <a:rPr lang="en-US" altLang="zh-CN" sz="2800" b="1">
                <a:ea typeface="SimSun" pitchFamily="2" charset="-122"/>
              </a:rPr>
              <a:t>) = 0,</a:t>
            </a:r>
          </a:p>
          <a:p>
            <a:pPr marL="609600" indent="-609600">
              <a:lnSpc>
                <a:spcPct val="90000"/>
              </a:lnSpc>
              <a:buFontTx/>
              <a:buNone/>
            </a:pPr>
            <a:r>
              <a:rPr lang="en-US" altLang="zh-CN" sz="2800" b="1">
                <a:ea typeface="SimSun" pitchFamily="2" charset="-122"/>
              </a:rPr>
              <a:t>     a(p</a:t>
            </a:r>
            <a:r>
              <a:rPr lang="en-US" altLang="zh-CN" b="1" baseline="-25000">
                <a:ea typeface="SimSun" pitchFamily="2" charset="-122"/>
              </a:rPr>
              <a:t>1</a:t>
            </a:r>
            <a:r>
              <a:rPr lang="en-US" altLang="zh-CN" sz="2800" b="1">
                <a:ea typeface="SimSun" pitchFamily="2" charset="-122"/>
              </a:rPr>
              <a:t>) = 3, a(p</a:t>
            </a:r>
            <a:r>
              <a:rPr lang="en-US" altLang="zh-CN" b="1" baseline="-25000">
                <a:ea typeface="SimSun" pitchFamily="2" charset="-122"/>
              </a:rPr>
              <a:t>2</a:t>
            </a:r>
            <a:r>
              <a:rPr lang="en-US" altLang="zh-CN" sz="2800" b="1">
                <a:ea typeface="SimSun" pitchFamily="2" charset="-122"/>
              </a:rPr>
              <a:t>) = 2</a:t>
            </a:r>
          </a:p>
          <a:p>
            <a:pPr marL="609600" indent="-609600">
              <a:lnSpc>
                <a:spcPct val="90000"/>
              </a:lnSpc>
              <a:buFontTx/>
              <a:buNone/>
            </a:pPr>
            <a:r>
              <a:rPr lang="en-US" altLang="zh-CN" sz="2800" b="1">
                <a:ea typeface="SimSun" pitchFamily="2" charset="-122"/>
              </a:rPr>
              <a:t>  O operation: h(q</a:t>
            </a:r>
            <a:r>
              <a:rPr lang="en-US" altLang="zh-CN" b="1" baseline="-25000">
                <a:ea typeface="SimSun" pitchFamily="2" charset="-122"/>
              </a:rPr>
              <a:t>1</a:t>
            </a:r>
            <a:r>
              <a:rPr lang="en-US" altLang="zh-CN" sz="2800" b="1">
                <a:ea typeface="SimSun" pitchFamily="2" charset="-122"/>
              </a:rPr>
              <a:t>) = 5,</a:t>
            </a:r>
          </a:p>
          <a:p>
            <a:pPr marL="609600" indent="-609600">
              <a:lnSpc>
                <a:spcPct val="90000"/>
              </a:lnSpc>
              <a:buFontTx/>
              <a:buNone/>
            </a:pPr>
            <a:r>
              <a:rPr lang="en-US" altLang="zh-CN" sz="2800" b="1">
                <a:ea typeface="SimSun" pitchFamily="2" charset="-122"/>
              </a:rPr>
              <a:t>     h(q</a:t>
            </a:r>
            <a:r>
              <a:rPr lang="en-US" altLang="zh-CN" b="1" baseline="-25000">
                <a:ea typeface="SimSun" pitchFamily="2" charset="-122"/>
              </a:rPr>
              <a:t>2</a:t>
            </a:r>
            <a:r>
              <a:rPr lang="en-US" altLang="zh-CN" sz="2800" b="1">
                <a:ea typeface="SimSun" pitchFamily="2" charset="-122"/>
              </a:rPr>
              <a:t>) = 3, h(q</a:t>
            </a:r>
            <a:r>
              <a:rPr lang="en-US" altLang="zh-CN" b="1" baseline="-25000">
                <a:ea typeface="SimSun" pitchFamily="2" charset="-122"/>
              </a:rPr>
              <a:t>3</a:t>
            </a:r>
            <a:r>
              <a:rPr lang="en-US" altLang="zh-CN" sz="2800" b="1">
                <a:ea typeface="SimSun" pitchFamily="2" charset="-122"/>
              </a:rPr>
              <a:t>) = 5, h(p</a:t>
            </a:r>
            <a:r>
              <a:rPr lang="en-US" altLang="zh-CN" b="1" baseline="-25000">
                <a:ea typeface="SimSun" pitchFamily="2" charset="-122"/>
              </a:rPr>
              <a:t>1</a:t>
            </a:r>
            <a:r>
              <a:rPr lang="en-US" altLang="zh-CN" sz="2800" b="1">
                <a:ea typeface="SimSun" pitchFamily="2" charset="-122"/>
              </a:rPr>
              <a:t>) = 1, h(p</a:t>
            </a:r>
            <a:r>
              <a:rPr lang="en-US" altLang="zh-CN" b="1" baseline="-25000">
                <a:ea typeface="SimSun" pitchFamily="2" charset="-122"/>
              </a:rPr>
              <a:t>2</a:t>
            </a:r>
            <a:r>
              <a:rPr lang="en-US" altLang="zh-CN" sz="2800" b="1">
                <a:ea typeface="SimSun" pitchFamily="2" charset="-122"/>
              </a:rPr>
              <a:t>) = 0</a:t>
            </a:r>
          </a:p>
          <a:p>
            <a:pPr marL="609600" indent="-609600">
              <a:lnSpc>
                <a:spcPct val="90000"/>
              </a:lnSpc>
              <a:buFontTx/>
              <a:buNone/>
            </a:pPr>
            <a:r>
              <a:rPr lang="en-US" altLang="zh-CN" sz="2800" b="1">
                <a:ea typeface="SimSun" pitchFamily="2" charset="-122"/>
              </a:rPr>
              <a:t>  Normalization: a(q</a:t>
            </a:r>
            <a:r>
              <a:rPr lang="en-US" altLang="zh-CN" b="1" baseline="-25000">
                <a:ea typeface="SimSun" pitchFamily="2" charset="-122"/>
              </a:rPr>
              <a:t>1</a:t>
            </a:r>
            <a:r>
              <a:rPr lang="en-US" altLang="zh-CN" sz="2800" b="1">
                <a:ea typeface="SimSun" pitchFamily="2" charset="-122"/>
              </a:rPr>
              <a:t>) = 0.267, a(q</a:t>
            </a:r>
            <a:r>
              <a:rPr lang="en-US" altLang="zh-CN" b="1" baseline="-25000">
                <a:ea typeface="SimSun" pitchFamily="2" charset="-122"/>
              </a:rPr>
              <a:t>2</a:t>
            </a:r>
            <a:r>
              <a:rPr lang="en-US" altLang="zh-CN" sz="2800" b="1">
                <a:ea typeface="SimSun" pitchFamily="2" charset="-122"/>
              </a:rPr>
              <a:t>) = a(q</a:t>
            </a:r>
            <a:r>
              <a:rPr lang="en-US" altLang="zh-CN" b="1" baseline="-25000">
                <a:ea typeface="SimSun" pitchFamily="2" charset="-122"/>
              </a:rPr>
              <a:t>3</a:t>
            </a:r>
            <a:r>
              <a:rPr lang="en-US" altLang="zh-CN" sz="2800" b="1">
                <a:ea typeface="SimSun" pitchFamily="2" charset="-122"/>
              </a:rPr>
              <a:t>) = 0,</a:t>
            </a:r>
          </a:p>
          <a:p>
            <a:pPr marL="609600" indent="-609600">
              <a:lnSpc>
                <a:spcPct val="90000"/>
              </a:lnSpc>
              <a:buFontTx/>
              <a:buNone/>
            </a:pPr>
            <a:r>
              <a:rPr lang="en-US" altLang="zh-CN" sz="2800" b="1">
                <a:ea typeface="SimSun" pitchFamily="2" charset="-122"/>
              </a:rPr>
              <a:t>     a(p</a:t>
            </a:r>
            <a:r>
              <a:rPr lang="en-US" altLang="zh-CN" b="1" baseline="-25000">
                <a:ea typeface="SimSun" pitchFamily="2" charset="-122"/>
              </a:rPr>
              <a:t>1</a:t>
            </a:r>
            <a:r>
              <a:rPr lang="en-US" altLang="zh-CN" sz="2800" b="1">
                <a:ea typeface="SimSun" pitchFamily="2" charset="-122"/>
              </a:rPr>
              <a:t>) = 0.802, a(p</a:t>
            </a:r>
            <a:r>
              <a:rPr lang="en-US" altLang="zh-CN" b="1" baseline="-25000">
                <a:ea typeface="SimSun" pitchFamily="2" charset="-122"/>
              </a:rPr>
              <a:t>2</a:t>
            </a:r>
            <a:r>
              <a:rPr lang="en-US" altLang="zh-CN" sz="2800" b="1">
                <a:ea typeface="SimSun" pitchFamily="2" charset="-122"/>
              </a:rPr>
              <a:t>) = 0.535, h(q</a:t>
            </a:r>
            <a:r>
              <a:rPr lang="en-US" altLang="zh-CN" b="1" baseline="-25000">
                <a:ea typeface="SimSun" pitchFamily="2" charset="-122"/>
              </a:rPr>
              <a:t>1</a:t>
            </a:r>
            <a:r>
              <a:rPr lang="en-US" altLang="zh-CN" sz="2800" b="1">
                <a:ea typeface="SimSun" pitchFamily="2" charset="-122"/>
              </a:rPr>
              <a:t>) = 0.645, </a:t>
            </a:r>
          </a:p>
          <a:p>
            <a:pPr marL="609600" indent="-609600">
              <a:lnSpc>
                <a:spcPct val="90000"/>
              </a:lnSpc>
              <a:buFontTx/>
              <a:buNone/>
            </a:pPr>
            <a:r>
              <a:rPr lang="en-US" altLang="zh-CN" sz="2800" b="1">
                <a:ea typeface="SimSun" pitchFamily="2" charset="-122"/>
              </a:rPr>
              <a:t>     h(q</a:t>
            </a:r>
            <a:r>
              <a:rPr lang="en-US" altLang="zh-CN" b="1" baseline="-25000">
                <a:ea typeface="SimSun" pitchFamily="2" charset="-122"/>
              </a:rPr>
              <a:t>2</a:t>
            </a:r>
            <a:r>
              <a:rPr lang="en-US" altLang="zh-CN" sz="2800" b="1">
                <a:ea typeface="SimSun" pitchFamily="2" charset="-122"/>
              </a:rPr>
              <a:t>) = 0.387, h(q</a:t>
            </a:r>
            <a:r>
              <a:rPr lang="en-US" altLang="zh-CN" b="1" baseline="-25000">
                <a:ea typeface="SimSun" pitchFamily="2" charset="-122"/>
              </a:rPr>
              <a:t>3</a:t>
            </a:r>
            <a:r>
              <a:rPr lang="en-US" altLang="zh-CN" sz="2800" b="1">
                <a:ea typeface="SimSun" pitchFamily="2" charset="-122"/>
              </a:rPr>
              <a:t>) = 0.645, h(p</a:t>
            </a:r>
            <a:r>
              <a:rPr lang="en-US" altLang="zh-CN" b="1" baseline="-25000">
                <a:ea typeface="SimSun" pitchFamily="2" charset="-122"/>
              </a:rPr>
              <a:t>1</a:t>
            </a:r>
            <a:r>
              <a:rPr lang="en-US" altLang="zh-CN" sz="2800" b="1">
                <a:ea typeface="SimSun" pitchFamily="2" charset="-122"/>
              </a:rPr>
              <a:t>) = 0.129, h(p</a:t>
            </a:r>
            <a:r>
              <a:rPr lang="en-US" altLang="zh-CN" b="1" baseline="-25000">
                <a:ea typeface="SimSun" pitchFamily="2" charset="-122"/>
              </a:rPr>
              <a:t>2</a:t>
            </a:r>
            <a:r>
              <a:rPr lang="en-US" altLang="zh-CN" sz="2800" b="1">
                <a:ea typeface="SimSun" pitchFamily="2" charset="-122"/>
              </a:rPr>
              <a:t>) = 0</a:t>
            </a:r>
          </a:p>
        </p:txBody>
      </p:sp>
      <p:sp>
        <p:nvSpPr>
          <p:cNvPr id="672772" name="AutoShape 4"/>
          <p:cNvSpPr>
            <a:spLocks noChangeArrowheads="1"/>
          </p:cNvSpPr>
          <p:nvPr/>
        </p:nvSpPr>
        <p:spPr bwMode="auto">
          <a:xfrm>
            <a:off x="6172200" y="19812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72773" name="AutoShape 5"/>
          <p:cNvSpPr>
            <a:spLocks noChangeArrowheads="1"/>
          </p:cNvSpPr>
          <p:nvPr/>
        </p:nvSpPr>
        <p:spPr bwMode="auto">
          <a:xfrm>
            <a:off x="6172200" y="2819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72774" name="AutoShape 6"/>
          <p:cNvSpPr>
            <a:spLocks noChangeArrowheads="1"/>
          </p:cNvSpPr>
          <p:nvPr/>
        </p:nvSpPr>
        <p:spPr bwMode="auto">
          <a:xfrm>
            <a:off x="6172200" y="3657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72775" name="AutoShape 7"/>
          <p:cNvSpPr>
            <a:spLocks noChangeArrowheads="1"/>
          </p:cNvSpPr>
          <p:nvPr/>
        </p:nvSpPr>
        <p:spPr bwMode="auto">
          <a:xfrm>
            <a:off x="7848600" y="22860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72776" name="Line 8"/>
          <p:cNvSpPr>
            <a:spLocks noChangeShapeType="1"/>
          </p:cNvSpPr>
          <p:nvPr/>
        </p:nvSpPr>
        <p:spPr bwMode="auto">
          <a:xfrm>
            <a:off x="6400800" y="2057400"/>
            <a:ext cx="1371600" cy="304800"/>
          </a:xfrm>
          <a:prstGeom prst="line">
            <a:avLst/>
          </a:prstGeom>
          <a:noFill/>
          <a:ln w="28575">
            <a:solidFill>
              <a:schemeClr val="tx1"/>
            </a:solidFill>
            <a:round/>
            <a:headEnd/>
            <a:tailEnd type="triangle" w="med" len="med"/>
          </a:ln>
          <a:effectLst/>
        </p:spPr>
        <p:txBody>
          <a:bodyPr/>
          <a:lstStyle/>
          <a:p>
            <a:endParaRPr lang="en-US"/>
          </a:p>
        </p:txBody>
      </p:sp>
      <p:sp>
        <p:nvSpPr>
          <p:cNvPr id="672777" name="Line 9"/>
          <p:cNvSpPr>
            <a:spLocks noChangeShapeType="1"/>
          </p:cNvSpPr>
          <p:nvPr/>
        </p:nvSpPr>
        <p:spPr bwMode="auto">
          <a:xfrm flipV="1">
            <a:off x="6477000" y="2438400"/>
            <a:ext cx="1295400" cy="457200"/>
          </a:xfrm>
          <a:prstGeom prst="line">
            <a:avLst/>
          </a:prstGeom>
          <a:noFill/>
          <a:ln w="28575">
            <a:solidFill>
              <a:schemeClr val="tx1"/>
            </a:solidFill>
            <a:round/>
            <a:headEnd/>
            <a:tailEnd type="triangle" w="med" len="med"/>
          </a:ln>
          <a:effectLst/>
        </p:spPr>
        <p:txBody>
          <a:bodyPr/>
          <a:lstStyle/>
          <a:p>
            <a:endParaRPr lang="en-US"/>
          </a:p>
        </p:txBody>
      </p:sp>
      <p:sp>
        <p:nvSpPr>
          <p:cNvPr id="672778" name="Line 10"/>
          <p:cNvSpPr>
            <a:spLocks noChangeShapeType="1"/>
          </p:cNvSpPr>
          <p:nvPr/>
        </p:nvSpPr>
        <p:spPr bwMode="auto">
          <a:xfrm flipV="1">
            <a:off x="6477000" y="2514600"/>
            <a:ext cx="1295400" cy="1143000"/>
          </a:xfrm>
          <a:prstGeom prst="line">
            <a:avLst/>
          </a:prstGeom>
          <a:noFill/>
          <a:ln w="28575">
            <a:solidFill>
              <a:schemeClr val="tx1"/>
            </a:solidFill>
            <a:round/>
            <a:headEnd/>
            <a:tailEnd type="triangle" w="med" len="med"/>
          </a:ln>
          <a:effectLst/>
        </p:spPr>
        <p:txBody>
          <a:bodyPr/>
          <a:lstStyle/>
          <a:p>
            <a:endParaRPr lang="en-US"/>
          </a:p>
        </p:txBody>
      </p:sp>
      <p:sp>
        <p:nvSpPr>
          <p:cNvPr id="672779" name="Text Box 11"/>
          <p:cNvSpPr txBox="1">
            <a:spLocks noChangeArrowheads="1"/>
          </p:cNvSpPr>
          <p:nvPr/>
        </p:nvSpPr>
        <p:spPr bwMode="auto">
          <a:xfrm>
            <a:off x="5638800" y="17526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1</a:t>
            </a:r>
          </a:p>
        </p:txBody>
      </p:sp>
      <p:sp>
        <p:nvSpPr>
          <p:cNvPr id="672780" name="Text Box 12"/>
          <p:cNvSpPr txBox="1">
            <a:spLocks noChangeArrowheads="1"/>
          </p:cNvSpPr>
          <p:nvPr/>
        </p:nvSpPr>
        <p:spPr bwMode="auto">
          <a:xfrm>
            <a:off x="5638800" y="25908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2</a:t>
            </a:r>
          </a:p>
        </p:txBody>
      </p:sp>
      <p:sp>
        <p:nvSpPr>
          <p:cNvPr id="672781" name="Text Box 13"/>
          <p:cNvSpPr txBox="1">
            <a:spLocks noChangeArrowheads="1"/>
          </p:cNvSpPr>
          <p:nvPr/>
        </p:nvSpPr>
        <p:spPr bwMode="auto">
          <a:xfrm>
            <a:off x="5638800" y="34290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3</a:t>
            </a:r>
          </a:p>
        </p:txBody>
      </p:sp>
      <p:sp>
        <p:nvSpPr>
          <p:cNvPr id="672782" name="Text Box 14"/>
          <p:cNvSpPr txBox="1">
            <a:spLocks noChangeArrowheads="1"/>
          </p:cNvSpPr>
          <p:nvPr/>
        </p:nvSpPr>
        <p:spPr bwMode="auto">
          <a:xfrm>
            <a:off x="8077200" y="2057400"/>
            <a:ext cx="515938" cy="519113"/>
          </a:xfrm>
          <a:prstGeom prst="rect">
            <a:avLst/>
          </a:prstGeom>
          <a:noFill/>
          <a:ln w="9525">
            <a:noFill/>
            <a:miter lim="800000"/>
            <a:headEnd/>
            <a:tailEnd/>
          </a:ln>
          <a:effectLst/>
        </p:spPr>
        <p:txBody>
          <a:bodyPr wrap="none">
            <a:spAutoFit/>
          </a:bodyPr>
          <a:lstStyle/>
          <a:p>
            <a:r>
              <a:rPr lang="en-US" sz="2800"/>
              <a:t>p</a:t>
            </a:r>
            <a:r>
              <a:rPr lang="en-US" sz="3200" baseline="-25000"/>
              <a:t>1</a:t>
            </a:r>
          </a:p>
        </p:txBody>
      </p:sp>
      <p:sp>
        <p:nvSpPr>
          <p:cNvPr id="672783" name="AutoShape 15"/>
          <p:cNvSpPr>
            <a:spLocks noChangeArrowheads="1"/>
          </p:cNvSpPr>
          <p:nvPr/>
        </p:nvSpPr>
        <p:spPr bwMode="auto">
          <a:xfrm>
            <a:off x="7848600" y="30480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72784" name="Line 16"/>
          <p:cNvSpPr>
            <a:spLocks noChangeShapeType="1"/>
          </p:cNvSpPr>
          <p:nvPr/>
        </p:nvSpPr>
        <p:spPr bwMode="auto">
          <a:xfrm>
            <a:off x="6400800" y="2133600"/>
            <a:ext cx="1371600" cy="914400"/>
          </a:xfrm>
          <a:prstGeom prst="line">
            <a:avLst/>
          </a:prstGeom>
          <a:noFill/>
          <a:ln w="28575">
            <a:solidFill>
              <a:schemeClr val="tx1"/>
            </a:solidFill>
            <a:round/>
            <a:headEnd/>
            <a:tailEnd type="triangle" w="med" len="med"/>
          </a:ln>
          <a:effectLst/>
        </p:spPr>
        <p:txBody>
          <a:bodyPr/>
          <a:lstStyle/>
          <a:p>
            <a:endParaRPr lang="en-US"/>
          </a:p>
        </p:txBody>
      </p:sp>
      <p:sp>
        <p:nvSpPr>
          <p:cNvPr id="672785" name="Line 17"/>
          <p:cNvSpPr>
            <a:spLocks noChangeShapeType="1"/>
          </p:cNvSpPr>
          <p:nvPr/>
        </p:nvSpPr>
        <p:spPr bwMode="auto">
          <a:xfrm flipV="1">
            <a:off x="6477000" y="3200400"/>
            <a:ext cx="1295400" cy="533400"/>
          </a:xfrm>
          <a:prstGeom prst="line">
            <a:avLst/>
          </a:prstGeom>
          <a:noFill/>
          <a:ln w="28575">
            <a:solidFill>
              <a:schemeClr val="tx1"/>
            </a:solidFill>
            <a:round/>
            <a:headEnd/>
            <a:tailEnd type="triangle" w="med" len="med"/>
          </a:ln>
          <a:effectLst/>
        </p:spPr>
        <p:txBody>
          <a:bodyPr/>
          <a:lstStyle/>
          <a:p>
            <a:endParaRPr lang="en-US"/>
          </a:p>
        </p:txBody>
      </p:sp>
      <p:sp>
        <p:nvSpPr>
          <p:cNvPr id="672787" name="Text Box 19"/>
          <p:cNvSpPr txBox="1">
            <a:spLocks noChangeArrowheads="1"/>
          </p:cNvSpPr>
          <p:nvPr/>
        </p:nvSpPr>
        <p:spPr bwMode="auto">
          <a:xfrm>
            <a:off x="8077200" y="2819400"/>
            <a:ext cx="515938" cy="519113"/>
          </a:xfrm>
          <a:prstGeom prst="rect">
            <a:avLst/>
          </a:prstGeom>
          <a:noFill/>
          <a:ln w="9525">
            <a:noFill/>
            <a:miter lim="800000"/>
            <a:headEnd/>
            <a:tailEnd/>
          </a:ln>
          <a:effectLst/>
        </p:spPr>
        <p:txBody>
          <a:bodyPr wrap="none">
            <a:spAutoFit/>
          </a:bodyPr>
          <a:lstStyle/>
          <a:p>
            <a:r>
              <a:rPr lang="en-US" sz="2800"/>
              <a:t>p</a:t>
            </a:r>
            <a:r>
              <a:rPr lang="en-US" sz="3200" baseline="-25000"/>
              <a:t>2</a:t>
            </a:r>
          </a:p>
        </p:txBody>
      </p:sp>
      <p:sp>
        <p:nvSpPr>
          <p:cNvPr id="672788" name="Arc 20"/>
          <p:cNvSpPr>
            <a:spLocks/>
          </p:cNvSpPr>
          <p:nvPr/>
        </p:nvSpPr>
        <p:spPr bwMode="auto">
          <a:xfrm>
            <a:off x="6400800" y="1828800"/>
            <a:ext cx="1447800"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sp>
        <p:nvSpPr>
          <p:cNvPr id="672789" name="Line 21"/>
          <p:cNvSpPr>
            <a:spLocks noChangeShapeType="1"/>
          </p:cNvSpPr>
          <p:nvPr/>
        </p:nvSpPr>
        <p:spPr bwMode="auto">
          <a:xfrm flipH="1">
            <a:off x="6400800" y="1828800"/>
            <a:ext cx="152400" cy="0"/>
          </a:xfrm>
          <a:prstGeom prst="line">
            <a:avLst/>
          </a:prstGeom>
          <a:noFill/>
          <a:ln w="2857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2771">
                                            <p:txEl>
                                              <p:pRg st="0" end="0"/>
                                            </p:txEl>
                                          </p:spTgt>
                                        </p:tgtEl>
                                        <p:attrNameLst>
                                          <p:attrName>style.visibility</p:attrName>
                                        </p:attrNameLst>
                                      </p:cBhvr>
                                      <p:to>
                                        <p:strVal val="visible"/>
                                      </p:to>
                                    </p:set>
                                    <p:anim calcmode="lin" valueType="num">
                                      <p:cBhvr additive="base">
                                        <p:cTn id="7" dur="500" fill="hold"/>
                                        <p:tgtEl>
                                          <p:spTgt spid="67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2771">
                                            <p:txEl>
                                              <p:pRg st="1" end="1"/>
                                            </p:txEl>
                                          </p:spTgt>
                                        </p:tgtEl>
                                        <p:attrNameLst>
                                          <p:attrName>style.visibility</p:attrName>
                                        </p:attrNameLst>
                                      </p:cBhvr>
                                      <p:to>
                                        <p:strVal val="visible"/>
                                      </p:to>
                                    </p:set>
                                    <p:anim calcmode="lin" valueType="num">
                                      <p:cBhvr additive="base">
                                        <p:cTn id="13" dur="500" fill="hold"/>
                                        <p:tgtEl>
                                          <p:spTgt spid="67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2771">
                                            <p:txEl>
                                              <p:pRg st="2" end="2"/>
                                            </p:txEl>
                                          </p:spTgt>
                                        </p:tgtEl>
                                        <p:attrNameLst>
                                          <p:attrName>style.visibility</p:attrName>
                                        </p:attrNameLst>
                                      </p:cBhvr>
                                      <p:to>
                                        <p:strVal val="visible"/>
                                      </p:to>
                                    </p:set>
                                    <p:anim calcmode="lin" valueType="num">
                                      <p:cBhvr additive="base">
                                        <p:cTn id="19" dur="500" fill="hold"/>
                                        <p:tgtEl>
                                          <p:spTgt spid="67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2771">
                                            <p:txEl>
                                              <p:pRg st="3" end="3"/>
                                            </p:txEl>
                                          </p:spTgt>
                                        </p:tgtEl>
                                        <p:attrNameLst>
                                          <p:attrName>style.visibility</p:attrName>
                                        </p:attrNameLst>
                                      </p:cBhvr>
                                      <p:to>
                                        <p:strVal val="visible"/>
                                      </p:to>
                                    </p:set>
                                    <p:anim calcmode="lin" valueType="num">
                                      <p:cBhvr additive="base">
                                        <p:cTn id="25" dur="500" fill="hold"/>
                                        <p:tgtEl>
                                          <p:spTgt spid="672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2771">
                                            <p:txEl>
                                              <p:pRg st="4" end="4"/>
                                            </p:txEl>
                                          </p:spTgt>
                                        </p:tgtEl>
                                        <p:attrNameLst>
                                          <p:attrName>style.visibility</p:attrName>
                                        </p:attrNameLst>
                                      </p:cBhvr>
                                      <p:to>
                                        <p:strVal val="visible"/>
                                      </p:to>
                                    </p:set>
                                    <p:anim calcmode="lin" valueType="num">
                                      <p:cBhvr additive="base">
                                        <p:cTn id="31" dur="500" fill="hold"/>
                                        <p:tgtEl>
                                          <p:spTgt spid="672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2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2771">
                                            <p:txEl>
                                              <p:pRg st="5" end="5"/>
                                            </p:txEl>
                                          </p:spTgt>
                                        </p:tgtEl>
                                        <p:attrNameLst>
                                          <p:attrName>style.visibility</p:attrName>
                                        </p:attrNameLst>
                                      </p:cBhvr>
                                      <p:to>
                                        <p:strVal val="visible"/>
                                      </p:to>
                                    </p:set>
                                    <p:anim calcmode="lin" valueType="num">
                                      <p:cBhvr additive="base">
                                        <p:cTn id="37" dur="500" fill="hold"/>
                                        <p:tgtEl>
                                          <p:spTgt spid="672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72771">
                                            <p:txEl>
                                              <p:pRg st="6" end="6"/>
                                            </p:txEl>
                                          </p:spTgt>
                                        </p:tgtEl>
                                        <p:attrNameLst>
                                          <p:attrName>style.visibility</p:attrName>
                                        </p:attrNameLst>
                                      </p:cBhvr>
                                      <p:to>
                                        <p:strVal val="visible"/>
                                      </p:to>
                                    </p:set>
                                    <p:anim calcmode="lin" valueType="num">
                                      <p:cBhvr additive="base">
                                        <p:cTn id="43" dur="500" fill="hold"/>
                                        <p:tgtEl>
                                          <p:spTgt spid="6727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727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72771">
                                            <p:txEl>
                                              <p:pRg st="7" end="7"/>
                                            </p:txEl>
                                          </p:spTgt>
                                        </p:tgtEl>
                                        <p:attrNameLst>
                                          <p:attrName>style.visibility</p:attrName>
                                        </p:attrNameLst>
                                      </p:cBhvr>
                                      <p:to>
                                        <p:strVal val="visible"/>
                                      </p:to>
                                    </p:set>
                                    <p:anim calcmode="lin" valueType="num">
                                      <p:cBhvr additive="base">
                                        <p:cTn id="49" dur="500" fill="hold"/>
                                        <p:tgtEl>
                                          <p:spTgt spid="6727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727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72771">
                                            <p:txEl>
                                              <p:pRg st="8" end="8"/>
                                            </p:txEl>
                                          </p:spTgt>
                                        </p:tgtEl>
                                        <p:attrNameLst>
                                          <p:attrName>style.visibility</p:attrName>
                                        </p:attrNameLst>
                                      </p:cBhvr>
                                      <p:to>
                                        <p:strVal val="visible"/>
                                      </p:to>
                                    </p:set>
                                    <p:anim calcmode="lin" valueType="num">
                                      <p:cBhvr additive="base">
                                        <p:cTn id="55" dur="500" fill="hold"/>
                                        <p:tgtEl>
                                          <p:spTgt spid="67277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727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72771">
                                            <p:txEl>
                                              <p:pRg st="9" end="9"/>
                                            </p:txEl>
                                          </p:spTgt>
                                        </p:tgtEl>
                                        <p:attrNameLst>
                                          <p:attrName>style.visibility</p:attrName>
                                        </p:attrNameLst>
                                      </p:cBhvr>
                                      <p:to>
                                        <p:strVal val="visible"/>
                                      </p:to>
                                    </p:set>
                                    <p:anim calcmode="lin" valueType="num">
                                      <p:cBhvr additive="base">
                                        <p:cTn id="61" dur="500" fill="hold"/>
                                        <p:tgtEl>
                                          <p:spTgt spid="67277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7277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685800" y="228600"/>
            <a:ext cx="7772400" cy="762000"/>
          </a:xfrm>
        </p:spPr>
        <p:txBody>
          <a:bodyPr/>
          <a:lstStyle/>
          <a:p>
            <a:r>
              <a:rPr lang="en-US" altLang="zh-CN" sz="3600" b="1">
                <a:ea typeface="SimSun" pitchFamily="2" charset="-122"/>
              </a:rPr>
              <a:t>Authority and Hub Pages (12)</a:t>
            </a:r>
            <a:endParaRPr lang="en-US" altLang="zh-CN" sz="4000">
              <a:ea typeface="SimSun" pitchFamily="2" charset="-122"/>
            </a:endParaRPr>
          </a:p>
        </p:txBody>
      </p:sp>
      <p:sp>
        <p:nvSpPr>
          <p:cNvPr id="743427" name="Rectangle 3"/>
          <p:cNvSpPr>
            <a:spLocks noGrp="1" noChangeArrowheads="1"/>
          </p:cNvSpPr>
          <p:nvPr>
            <p:ph type="body" idx="1"/>
          </p:nvPr>
        </p:nvSpPr>
        <p:spPr>
          <a:xfrm>
            <a:off x="228600" y="1295400"/>
            <a:ext cx="8686800" cy="5334000"/>
          </a:xfrm>
        </p:spPr>
        <p:txBody>
          <a:bodyPr/>
          <a:lstStyle/>
          <a:p>
            <a:pPr marL="609600" indent="-609600">
              <a:buFontTx/>
              <a:buNone/>
            </a:pPr>
            <a:r>
              <a:rPr lang="en-US" altLang="zh-CN" b="1" dirty="0">
                <a:solidFill>
                  <a:srgbClr val="0000CC"/>
                </a:solidFill>
                <a:latin typeface="Times" pitchFamily="18" charset="0"/>
                <a:ea typeface="SimSun" pitchFamily="2" charset="-122"/>
              </a:rPr>
              <a:t>After 2 Iterations:</a:t>
            </a:r>
          </a:p>
          <a:p>
            <a:pPr marL="609600" indent="-609600">
              <a:buFontTx/>
              <a:buNone/>
            </a:pPr>
            <a:r>
              <a:rPr lang="en-US" altLang="zh-CN" b="1" dirty="0">
                <a:latin typeface="Times" pitchFamily="18" charset="0"/>
                <a:ea typeface="SimSun" pitchFamily="2" charset="-122"/>
              </a:rPr>
              <a:t>   a(q</a:t>
            </a:r>
            <a:r>
              <a:rPr lang="en-US" altLang="zh-CN" sz="3600" b="1" baseline="-25000" dirty="0">
                <a:latin typeface="Times" pitchFamily="18" charset="0"/>
                <a:ea typeface="SimSun" pitchFamily="2" charset="-122"/>
              </a:rPr>
              <a:t>1</a:t>
            </a:r>
            <a:r>
              <a:rPr lang="en-US" altLang="zh-CN" b="1" dirty="0">
                <a:latin typeface="Times" pitchFamily="18" charset="0"/>
                <a:ea typeface="SimSun" pitchFamily="2" charset="-122"/>
              </a:rPr>
              <a:t>) = 0.061, a(q</a:t>
            </a:r>
            <a:r>
              <a:rPr lang="en-US" altLang="zh-CN" sz="3600" b="1" baseline="-25000" dirty="0">
                <a:latin typeface="Times" pitchFamily="18" charset="0"/>
                <a:ea typeface="SimSun" pitchFamily="2" charset="-122"/>
              </a:rPr>
              <a:t>2</a:t>
            </a:r>
            <a:r>
              <a:rPr lang="en-US" altLang="zh-CN" b="1" dirty="0">
                <a:latin typeface="Times" pitchFamily="18" charset="0"/>
                <a:ea typeface="SimSun" pitchFamily="2" charset="-122"/>
              </a:rPr>
              <a:t>) = a(q</a:t>
            </a:r>
            <a:r>
              <a:rPr lang="en-US" altLang="zh-CN" sz="3600" b="1" baseline="-25000" dirty="0">
                <a:latin typeface="Times" pitchFamily="18" charset="0"/>
                <a:ea typeface="SimSun" pitchFamily="2" charset="-122"/>
              </a:rPr>
              <a:t>3</a:t>
            </a:r>
            <a:r>
              <a:rPr lang="en-US" altLang="zh-CN" b="1" dirty="0">
                <a:latin typeface="Times" pitchFamily="18" charset="0"/>
                <a:ea typeface="SimSun" pitchFamily="2" charset="-122"/>
              </a:rPr>
              <a:t>) = 0, a(p</a:t>
            </a:r>
            <a:r>
              <a:rPr lang="en-US" altLang="zh-CN" sz="3600" b="1" baseline="-25000" dirty="0">
                <a:latin typeface="Times" pitchFamily="18" charset="0"/>
                <a:ea typeface="SimSun" pitchFamily="2" charset="-122"/>
              </a:rPr>
              <a:t>1</a:t>
            </a:r>
            <a:r>
              <a:rPr lang="en-US" altLang="zh-CN" b="1" dirty="0">
                <a:latin typeface="Times" pitchFamily="18" charset="0"/>
                <a:ea typeface="SimSun" pitchFamily="2" charset="-122"/>
              </a:rPr>
              <a:t>) = 0.791, </a:t>
            </a:r>
          </a:p>
          <a:p>
            <a:pPr marL="609600" indent="-609600">
              <a:buFontTx/>
              <a:buNone/>
            </a:pPr>
            <a:r>
              <a:rPr lang="en-US" altLang="zh-CN" b="1" dirty="0">
                <a:latin typeface="Times" pitchFamily="18" charset="0"/>
                <a:ea typeface="SimSun" pitchFamily="2" charset="-122"/>
              </a:rPr>
              <a:t>   a(p</a:t>
            </a:r>
            <a:r>
              <a:rPr lang="en-US" altLang="zh-CN" sz="3600" b="1" baseline="-25000" dirty="0">
                <a:latin typeface="Times" pitchFamily="18" charset="0"/>
                <a:ea typeface="SimSun" pitchFamily="2" charset="-122"/>
              </a:rPr>
              <a:t>2</a:t>
            </a:r>
            <a:r>
              <a:rPr lang="en-US" altLang="zh-CN" b="1" dirty="0">
                <a:latin typeface="Times" pitchFamily="18" charset="0"/>
                <a:ea typeface="SimSun" pitchFamily="2" charset="-122"/>
              </a:rPr>
              <a:t>) = 0.609, h(q</a:t>
            </a:r>
            <a:r>
              <a:rPr lang="en-US" altLang="zh-CN" sz="3600" b="1" baseline="-25000" dirty="0">
                <a:latin typeface="Times" pitchFamily="18" charset="0"/>
                <a:ea typeface="SimSun" pitchFamily="2" charset="-122"/>
              </a:rPr>
              <a:t>1</a:t>
            </a:r>
            <a:r>
              <a:rPr lang="en-US" altLang="zh-CN" b="1" dirty="0">
                <a:latin typeface="Times" pitchFamily="18" charset="0"/>
                <a:ea typeface="SimSun" pitchFamily="2" charset="-122"/>
              </a:rPr>
              <a:t>) = 0.656, h(q</a:t>
            </a:r>
            <a:r>
              <a:rPr lang="en-US" altLang="zh-CN" sz="3600" b="1" baseline="-25000" dirty="0">
                <a:latin typeface="Times" pitchFamily="18" charset="0"/>
                <a:ea typeface="SimSun" pitchFamily="2" charset="-122"/>
              </a:rPr>
              <a:t>2</a:t>
            </a:r>
            <a:r>
              <a:rPr lang="en-US" altLang="zh-CN" b="1" dirty="0">
                <a:latin typeface="Times" pitchFamily="18" charset="0"/>
                <a:ea typeface="SimSun" pitchFamily="2" charset="-122"/>
              </a:rPr>
              <a:t>) = 0.371, </a:t>
            </a:r>
          </a:p>
          <a:p>
            <a:pPr marL="609600" indent="-609600">
              <a:buFontTx/>
              <a:buNone/>
            </a:pPr>
            <a:r>
              <a:rPr lang="en-US" altLang="zh-CN" b="1" dirty="0">
                <a:latin typeface="Times" pitchFamily="18" charset="0"/>
                <a:ea typeface="SimSun" pitchFamily="2" charset="-122"/>
              </a:rPr>
              <a:t>   h(q</a:t>
            </a:r>
            <a:r>
              <a:rPr lang="en-US" altLang="zh-CN" sz="3600" b="1" baseline="-25000" dirty="0">
                <a:latin typeface="Times" pitchFamily="18" charset="0"/>
                <a:ea typeface="SimSun" pitchFamily="2" charset="-122"/>
              </a:rPr>
              <a:t>3</a:t>
            </a:r>
            <a:r>
              <a:rPr lang="en-US" altLang="zh-CN" b="1" dirty="0">
                <a:latin typeface="Times" pitchFamily="18" charset="0"/>
                <a:ea typeface="SimSun" pitchFamily="2" charset="-122"/>
              </a:rPr>
              <a:t>) = 0.656, h(p</a:t>
            </a:r>
            <a:r>
              <a:rPr lang="en-US" altLang="zh-CN" sz="3600" b="1" baseline="-25000" dirty="0">
                <a:latin typeface="Times" pitchFamily="18" charset="0"/>
                <a:ea typeface="SimSun" pitchFamily="2" charset="-122"/>
              </a:rPr>
              <a:t>1</a:t>
            </a:r>
            <a:r>
              <a:rPr lang="en-US" altLang="zh-CN" b="1" dirty="0">
                <a:latin typeface="Times" pitchFamily="18" charset="0"/>
                <a:ea typeface="SimSun" pitchFamily="2" charset="-122"/>
              </a:rPr>
              <a:t>) = 0.029, h(p</a:t>
            </a:r>
            <a:r>
              <a:rPr lang="en-US" altLang="zh-CN" sz="3600" b="1" baseline="-25000" dirty="0">
                <a:latin typeface="Times" pitchFamily="18" charset="0"/>
                <a:ea typeface="SimSun" pitchFamily="2" charset="-122"/>
              </a:rPr>
              <a:t>2</a:t>
            </a:r>
            <a:r>
              <a:rPr lang="en-US" altLang="zh-CN" b="1" dirty="0">
                <a:latin typeface="Times" pitchFamily="18" charset="0"/>
                <a:ea typeface="SimSun" pitchFamily="2" charset="-122"/>
              </a:rPr>
              <a:t>) = 0</a:t>
            </a:r>
          </a:p>
          <a:p>
            <a:pPr marL="609600" indent="-609600">
              <a:buFontTx/>
              <a:buNone/>
            </a:pPr>
            <a:r>
              <a:rPr lang="en-US" altLang="zh-CN" b="1" dirty="0">
                <a:solidFill>
                  <a:srgbClr val="0000CC"/>
                </a:solidFill>
                <a:latin typeface="Times" pitchFamily="18" charset="0"/>
                <a:ea typeface="SimSun" pitchFamily="2" charset="-122"/>
              </a:rPr>
              <a:t>After 5 Iterations:</a:t>
            </a:r>
          </a:p>
          <a:p>
            <a:pPr marL="609600" indent="-609600">
              <a:buFontTx/>
              <a:buNone/>
            </a:pPr>
            <a:r>
              <a:rPr lang="en-US" altLang="zh-CN" b="1" dirty="0">
                <a:latin typeface="Times" pitchFamily="18" charset="0"/>
                <a:ea typeface="SimSun" pitchFamily="2" charset="-122"/>
              </a:rPr>
              <a:t>  a(q</a:t>
            </a:r>
            <a:r>
              <a:rPr lang="en-US" altLang="zh-CN" sz="3600" b="1" baseline="-25000" dirty="0">
                <a:latin typeface="Times" pitchFamily="18" charset="0"/>
                <a:ea typeface="SimSun" pitchFamily="2" charset="-122"/>
              </a:rPr>
              <a:t>1</a:t>
            </a:r>
            <a:r>
              <a:rPr lang="en-US" altLang="zh-CN" b="1" dirty="0">
                <a:latin typeface="Times" pitchFamily="18" charset="0"/>
                <a:ea typeface="SimSun" pitchFamily="2" charset="-122"/>
              </a:rPr>
              <a:t>) = a(q</a:t>
            </a:r>
            <a:r>
              <a:rPr lang="en-US" altLang="zh-CN" sz="3600" b="1" baseline="-25000" dirty="0">
                <a:latin typeface="Times" pitchFamily="18" charset="0"/>
                <a:ea typeface="SimSun" pitchFamily="2" charset="-122"/>
              </a:rPr>
              <a:t>2</a:t>
            </a:r>
            <a:r>
              <a:rPr lang="en-US" altLang="zh-CN" b="1" dirty="0">
                <a:latin typeface="Times" pitchFamily="18" charset="0"/>
                <a:ea typeface="SimSun" pitchFamily="2" charset="-122"/>
              </a:rPr>
              <a:t>) = a(q</a:t>
            </a:r>
            <a:r>
              <a:rPr lang="en-US" altLang="zh-CN" sz="3600" b="1" baseline="-25000" dirty="0">
                <a:latin typeface="Times" pitchFamily="18" charset="0"/>
                <a:ea typeface="SimSun" pitchFamily="2" charset="-122"/>
              </a:rPr>
              <a:t>3</a:t>
            </a:r>
            <a:r>
              <a:rPr lang="en-US" altLang="zh-CN" b="1" dirty="0">
                <a:latin typeface="Times" pitchFamily="18" charset="0"/>
                <a:ea typeface="SimSun" pitchFamily="2" charset="-122"/>
              </a:rPr>
              <a:t>) = 0,</a:t>
            </a:r>
          </a:p>
          <a:p>
            <a:pPr marL="609600" indent="-609600">
              <a:buFontTx/>
              <a:buNone/>
            </a:pPr>
            <a:r>
              <a:rPr lang="en-US" altLang="zh-CN" b="1" dirty="0">
                <a:latin typeface="Times" pitchFamily="18" charset="0"/>
                <a:ea typeface="SimSun" pitchFamily="2" charset="-122"/>
              </a:rPr>
              <a:t>  a(p</a:t>
            </a:r>
            <a:r>
              <a:rPr lang="en-US" altLang="zh-CN" sz="3600" b="1" baseline="-25000" dirty="0">
                <a:latin typeface="Times" pitchFamily="18" charset="0"/>
                <a:ea typeface="SimSun" pitchFamily="2" charset="-122"/>
              </a:rPr>
              <a:t>1</a:t>
            </a:r>
            <a:r>
              <a:rPr lang="en-US" altLang="zh-CN" b="1" dirty="0">
                <a:latin typeface="Times" pitchFamily="18" charset="0"/>
                <a:ea typeface="SimSun" pitchFamily="2" charset="-122"/>
              </a:rPr>
              <a:t>) = 0.788, a(p</a:t>
            </a:r>
            <a:r>
              <a:rPr lang="en-US" altLang="zh-CN" sz="3600" b="1" baseline="-25000" dirty="0">
                <a:latin typeface="Times" pitchFamily="18" charset="0"/>
                <a:ea typeface="SimSun" pitchFamily="2" charset="-122"/>
              </a:rPr>
              <a:t>2</a:t>
            </a:r>
            <a:r>
              <a:rPr lang="en-US" altLang="zh-CN" b="1" dirty="0">
                <a:latin typeface="Times" pitchFamily="18" charset="0"/>
                <a:ea typeface="SimSun" pitchFamily="2" charset="-122"/>
              </a:rPr>
              <a:t>) = 0.615</a:t>
            </a:r>
          </a:p>
          <a:p>
            <a:pPr marL="609600" indent="-609600">
              <a:buFontTx/>
              <a:buNone/>
            </a:pPr>
            <a:r>
              <a:rPr lang="en-US" altLang="zh-CN" b="1" dirty="0">
                <a:latin typeface="Times" pitchFamily="18" charset="0"/>
                <a:ea typeface="SimSun" pitchFamily="2" charset="-122"/>
              </a:rPr>
              <a:t>  h(q</a:t>
            </a:r>
            <a:r>
              <a:rPr lang="en-US" altLang="zh-CN" sz="3600" b="1" baseline="-25000" dirty="0">
                <a:latin typeface="Times" pitchFamily="18" charset="0"/>
                <a:ea typeface="SimSun" pitchFamily="2" charset="-122"/>
              </a:rPr>
              <a:t>1</a:t>
            </a:r>
            <a:r>
              <a:rPr lang="en-US" altLang="zh-CN" b="1" dirty="0">
                <a:latin typeface="Times" pitchFamily="18" charset="0"/>
                <a:ea typeface="SimSun" pitchFamily="2" charset="-122"/>
              </a:rPr>
              <a:t>) = 0.657, h(q</a:t>
            </a:r>
            <a:r>
              <a:rPr lang="en-US" altLang="zh-CN" sz="3600" b="1" baseline="-25000" dirty="0">
                <a:latin typeface="Times" pitchFamily="18" charset="0"/>
                <a:ea typeface="SimSun" pitchFamily="2" charset="-122"/>
              </a:rPr>
              <a:t>2</a:t>
            </a:r>
            <a:r>
              <a:rPr lang="en-US" altLang="zh-CN" b="1" dirty="0">
                <a:latin typeface="Times" pitchFamily="18" charset="0"/>
                <a:ea typeface="SimSun" pitchFamily="2" charset="-122"/>
              </a:rPr>
              <a:t>) = 0.369,</a:t>
            </a:r>
          </a:p>
          <a:p>
            <a:pPr marL="609600" indent="-609600">
              <a:buFontTx/>
              <a:buNone/>
            </a:pPr>
            <a:r>
              <a:rPr lang="en-US" altLang="zh-CN" b="1" dirty="0">
                <a:latin typeface="Times" pitchFamily="18" charset="0"/>
                <a:ea typeface="SimSun" pitchFamily="2" charset="-122"/>
              </a:rPr>
              <a:t>  h(q</a:t>
            </a:r>
            <a:r>
              <a:rPr lang="en-US" altLang="zh-CN" sz="3600" b="1" baseline="-25000" dirty="0">
                <a:latin typeface="Times" pitchFamily="18" charset="0"/>
                <a:ea typeface="SimSun" pitchFamily="2" charset="-122"/>
              </a:rPr>
              <a:t>3</a:t>
            </a:r>
            <a:r>
              <a:rPr lang="en-US" altLang="zh-CN" b="1" dirty="0">
                <a:latin typeface="Times" pitchFamily="18" charset="0"/>
                <a:ea typeface="SimSun" pitchFamily="2" charset="-122"/>
              </a:rPr>
              <a:t>) = 0.657, h(p</a:t>
            </a:r>
            <a:r>
              <a:rPr lang="en-US" altLang="zh-CN" sz="3600" b="1" baseline="-25000" dirty="0">
                <a:latin typeface="Times" pitchFamily="18" charset="0"/>
                <a:ea typeface="SimSun" pitchFamily="2" charset="-122"/>
              </a:rPr>
              <a:t>1</a:t>
            </a:r>
            <a:r>
              <a:rPr lang="en-US" altLang="zh-CN" b="1" dirty="0">
                <a:latin typeface="Times" pitchFamily="18" charset="0"/>
                <a:ea typeface="SimSun" pitchFamily="2" charset="-122"/>
              </a:rPr>
              <a:t>) = h(p</a:t>
            </a:r>
            <a:r>
              <a:rPr lang="en-US" altLang="zh-CN" sz="3600" b="1" baseline="-25000" dirty="0">
                <a:latin typeface="Times" pitchFamily="18" charset="0"/>
                <a:ea typeface="SimSun" pitchFamily="2" charset="-122"/>
              </a:rPr>
              <a:t>2</a:t>
            </a:r>
            <a:r>
              <a:rPr lang="en-US" altLang="zh-CN" b="1" dirty="0">
                <a:latin typeface="Times" pitchFamily="18" charset="0"/>
                <a:ea typeface="SimSun" pitchFamily="2" charset="-122"/>
              </a:rPr>
              <a:t>) = 0</a:t>
            </a:r>
          </a:p>
        </p:txBody>
      </p:sp>
      <p:sp>
        <p:nvSpPr>
          <p:cNvPr id="743428" name="AutoShape 4"/>
          <p:cNvSpPr>
            <a:spLocks noChangeArrowheads="1"/>
          </p:cNvSpPr>
          <p:nvPr/>
        </p:nvSpPr>
        <p:spPr bwMode="auto">
          <a:xfrm>
            <a:off x="6400800" y="3962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743429" name="AutoShape 5"/>
          <p:cNvSpPr>
            <a:spLocks noChangeArrowheads="1"/>
          </p:cNvSpPr>
          <p:nvPr/>
        </p:nvSpPr>
        <p:spPr bwMode="auto">
          <a:xfrm>
            <a:off x="6400800" y="4800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743430" name="AutoShape 6"/>
          <p:cNvSpPr>
            <a:spLocks noChangeArrowheads="1"/>
          </p:cNvSpPr>
          <p:nvPr/>
        </p:nvSpPr>
        <p:spPr bwMode="auto">
          <a:xfrm>
            <a:off x="6400800" y="5638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743431" name="AutoShape 7"/>
          <p:cNvSpPr>
            <a:spLocks noChangeArrowheads="1"/>
          </p:cNvSpPr>
          <p:nvPr/>
        </p:nvSpPr>
        <p:spPr bwMode="auto">
          <a:xfrm>
            <a:off x="8077200" y="42672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743432" name="Line 8"/>
          <p:cNvSpPr>
            <a:spLocks noChangeShapeType="1"/>
          </p:cNvSpPr>
          <p:nvPr/>
        </p:nvSpPr>
        <p:spPr bwMode="auto">
          <a:xfrm>
            <a:off x="6629400" y="4038600"/>
            <a:ext cx="1371600" cy="304800"/>
          </a:xfrm>
          <a:prstGeom prst="line">
            <a:avLst/>
          </a:prstGeom>
          <a:noFill/>
          <a:ln w="28575">
            <a:solidFill>
              <a:schemeClr val="tx1"/>
            </a:solidFill>
            <a:round/>
            <a:headEnd/>
            <a:tailEnd type="triangle" w="med" len="med"/>
          </a:ln>
          <a:effectLst/>
        </p:spPr>
        <p:txBody>
          <a:bodyPr/>
          <a:lstStyle/>
          <a:p>
            <a:endParaRPr lang="en-US"/>
          </a:p>
        </p:txBody>
      </p:sp>
      <p:sp>
        <p:nvSpPr>
          <p:cNvPr id="743433" name="Line 9"/>
          <p:cNvSpPr>
            <a:spLocks noChangeShapeType="1"/>
          </p:cNvSpPr>
          <p:nvPr/>
        </p:nvSpPr>
        <p:spPr bwMode="auto">
          <a:xfrm flipV="1">
            <a:off x="6705600" y="4419600"/>
            <a:ext cx="1295400" cy="457200"/>
          </a:xfrm>
          <a:prstGeom prst="line">
            <a:avLst/>
          </a:prstGeom>
          <a:noFill/>
          <a:ln w="28575">
            <a:solidFill>
              <a:schemeClr val="tx1"/>
            </a:solidFill>
            <a:round/>
            <a:headEnd/>
            <a:tailEnd type="triangle" w="med" len="med"/>
          </a:ln>
          <a:effectLst/>
        </p:spPr>
        <p:txBody>
          <a:bodyPr/>
          <a:lstStyle/>
          <a:p>
            <a:endParaRPr lang="en-US"/>
          </a:p>
        </p:txBody>
      </p:sp>
      <p:sp>
        <p:nvSpPr>
          <p:cNvPr id="743434" name="Line 10"/>
          <p:cNvSpPr>
            <a:spLocks noChangeShapeType="1"/>
          </p:cNvSpPr>
          <p:nvPr/>
        </p:nvSpPr>
        <p:spPr bwMode="auto">
          <a:xfrm flipV="1">
            <a:off x="6705600" y="4495800"/>
            <a:ext cx="1295400" cy="1143000"/>
          </a:xfrm>
          <a:prstGeom prst="line">
            <a:avLst/>
          </a:prstGeom>
          <a:noFill/>
          <a:ln w="28575">
            <a:solidFill>
              <a:schemeClr val="tx1"/>
            </a:solidFill>
            <a:round/>
            <a:headEnd/>
            <a:tailEnd type="triangle" w="med" len="med"/>
          </a:ln>
          <a:effectLst/>
        </p:spPr>
        <p:txBody>
          <a:bodyPr/>
          <a:lstStyle/>
          <a:p>
            <a:endParaRPr lang="en-US"/>
          </a:p>
        </p:txBody>
      </p:sp>
      <p:sp>
        <p:nvSpPr>
          <p:cNvPr id="743435" name="Text Box 11"/>
          <p:cNvSpPr txBox="1">
            <a:spLocks noChangeArrowheads="1"/>
          </p:cNvSpPr>
          <p:nvPr/>
        </p:nvSpPr>
        <p:spPr bwMode="auto">
          <a:xfrm>
            <a:off x="5867400" y="37338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1</a:t>
            </a:r>
          </a:p>
        </p:txBody>
      </p:sp>
      <p:sp>
        <p:nvSpPr>
          <p:cNvPr id="743436" name="Text Box 12"/>
          <p:cNvSpPr txBox="1">
            <a:spLocks noChangeArrowheads="1"/>
          </p:cNvSpPr>
          <p:nvPr/>
        </p:nvSpPr>
        <p:spPr bwMode="auto">
          <a:xfrm>
            <a:off x="5867400" y="45720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2</a:t>
            </a:r>
          </a:p>
        </p:txBody>
      </p:sp>
      <p:sp>
        <p:nvSpPr>
          <p:cNvPr id="743437" name="Text Box 13"/>
          <p:cNvSpPr txBox="1">
            <a:spLocks noChangeArrowheads="1"/>
          </p:cNvSpPr>
          <p:nvPr/>
        </p:nvSpPr>
        <p:spPr bwMode="auto">
          <a:xfrm>
            <a:off x="5867400" y="54102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3</a:t>
            </a:r>
          </a:p>
        </p:txBody>
      </p:sp>
      <p:sp>
        <p:nvSpPr>
          <p:cNvPr id="743438" name="Text Box 14"/>
          <p:cNvSpPr txBox="1">
            <a:spLocks noChangeArrowheads="1"/>
          </p:cNvSpPr>
          <p:nvPr/>
        </p:nvSpPr>
        <p:spPr bwMode="auto">
          <a:xfrm>
            <a:off x="8305800" y="4038600"/>
            <a:ext cx="515938" cy="519113"/>
          </a:xfrm>
          <a:prstGeom prst="rect">
            <a:avLst/>
          </a:prstGeom>
          <a:noFill/>
          <a:ln w="9525">
            <a:noFill/>
            <a:miter lim="800000"/>
            <a:headEnd/>
            <a:tailEnd/>
          </a:ln>
          <a:effectLst/>
        </p:spPr>
        <p:txBody>
          <a:bodyPr wrap="none">
            <a:spAutoFit/>
          </a:bodyPr>
          <a:lstStyle/>
          <a:p>
            <a:r>
              <a:rPr lang="en-US" sz="2800"/>
              <a:t>p</a:t>
            </a:r>
            <a:r>
              <a:rPr lang="en-US" sz="3200" baseline="-25000"/>
              <a:t>1</a:t>
            </a:r>
          </a:p>
        </p:txBody>
      </p:sp>
      <p:sp>
        <p:nvSpPr>
          <p:cNvPr id="743439" name="AutoShape 15"/>
          <p:cNvSpPr>
            <a:spLocks noChangeArrowheads="1"/>
          </p:cNvSpPr>
          <p:nvPr/>
        </p:nvSpPr>
        <p:spPr bwMode="auto">
          <a:xfrm>
            <a:off x="8077200" y="50292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743440" name="Line 16"/>
          <p:cNvSpPr>
            <a:spLocks noChangeShapeType="1"/>
          </p:cNvSpPr>
          <p:nvPr/>
        </p:nvSpPr>
        <p:spPr bwMode="auto">
          <a:xfrm>
            <a:off x="6629400" y="4114800"/>
            <a:ext cx="1371600" cy="914400"/>
          </a:xfrm>
          <a:prstGeom prst="line">
            <a:avLst/>
          </a:prstGeom>
          <a:noFill/>
          <a:ln w="28575">
            <a:solidFill>
              <a:schemeClr val="tx1"/>
            </a:solidFill>
            <a:round/>
            <a:headEnd/>
            <a:tailEnd type="triangle" w="med" len="med"/>
          </a:ln>
          <a:effectLst/>
        </p:spPr>
        <p:txBody>
          <a:bodyPr/>
          <a:lstStyle/>
          <a:p>
            <a:endParaRPr lang="en-US"/>
          </a:p>
        </p:txBody>
      </p:sp>
      <p:sp>
        <p:nvSpPr>
          <p:cNvPr id="743441" name="Line 17"/>
          <p:cNvSpPr>
            <a:spLocks noChangeShapeType="1"/>
          </p:cNvSpPr>
          <p:nvPr/>
        </p:nvSpPr>
        <p:spPr bwMode="auto">
          <a:xfrm flipV="1">
            <a:off x="6705600" y="5181600"/>
            <a:ext cx="1295400" cy="533400"/>
          </a:xfrm>
          <a:prstGeom prst="line">
            <a:avLst/>
          </a:prstGeom>
          <a:noFill/>
          <a:ln w="28575">
            <a:solidFill>
              <a:schemeClr val="tx1"/>
            </a:solidFill>
            <a:round/>
            <a:headEnd/>
            <a:tailEnd type="triangle" w="med" len="med"/>
          </a:ln>
          <a:effectLst/>
        </p:spPr>
        <p:txBody>
          <a:bodyPr/>
          <a:lstStyle/>
          <a:p>
            <a:endParaRPr lang="en-US"/>
          </a:p>
        </p:txBody>
      </p:sp>
      <p:sp>
        <p:nvSpPr>
          <p:cNvPr id="743442" name="Text Box 18"/>
          <p:cNvSpPr txBox="1">
            <a:spLocks noChangeArrowheads="1"/>
          </p:cNvSpPr>
          <p:nvPr/>
        </p:nvSpPr>
        <p:spPr bwMode="auto">
          <a:xfrm>
            <a:off x="8305800" y="4800600"/>
            <a:ext cx="515938" cy="519113"/>
          </a:xfrm>
          <a:prstGeom prst="rect">
            <a:avLst/>
          </a:prstGeom>
          <a:noFill/>
          <a:ln w="9525">
            <a:noFill/>
            <a:miter lim="800000"/>
            <a:headEnd/>
            <a:tailEnd/>
          </a:ln>
          <a:effectLst/>
        </p:spPr>
        <p:txBody>
          <a:bodyPr wrap="none">
            <a:spAutoFit/>
          </a:bodyPr>
          <a:lstStyle/>
          <a:p>
            <a:r>
              <a:rPr lang="en-US" sz="2800" dirty="0"/>
              <a:t>p</a:t>
            </a:r>
            <a:r>
              <a:rPr lang="en-US" sz="3200" baseline="-25000" dirty="0"/>
              <a:t>2</a:t>
            </a:r>
          </a:p>
        </p:txBody>
      </p:sp>
      <p:sp>
        <p:nvSpPr>
          <p:cNvPr id="743443" name="Arc 19"/>
          <p:cNvSpPr>
            <a:spLocks/>
          </p:cNvSpPr>
          <p:nvPr/>
        </p:nvSpPr>
        <p:spPr bwMode="auto">
          <a:xfrm>
            <a:off x="6629400" y="3810000"/>
            <a:ext cx="1447800"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sp>
        <p:nvSpPr>
          <p:cNvPr id="743444" name="Line 20"/>
          <p:cNvSpPr>
            <a:spLocks noChangeShapeType="1"/>
          </p:cNvSpPr>
          <p:nvPr/>
        </p:nvSpPr>
        <p:spPr bwMode="auto">
          <a:xfrm flipH="1">
            <a:off x="6629400" y="3810000"/>
            <a:ext cx="152400" cy="0"/>
          </a:xfrm>
          <a:prstGeom prst="line">
            <a:avLst/>
          </a:prstGeom>
          <a:noFill/>
          <a:ln w="2857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228600" y="304800"/>
            <a:ext cx="8686800" cy="838200"/>
          </a:xfrm>
        </p:spPr>
        <p:txBody>
          <a:bodyPr/>
          <a:lstStyle/>
          <a:p>
            <a:pPr>
              <a:lnSpc>
                <a:spcPct val="120000"/>
              </a:lnSpc>
            </a:pPr>
            <a:r>
              <a:rPr lang="en-US" sz="3600" b="1"/>
              <a:t>Some Characteristics of the Web</a:t>
            </a:r>
          </a:p>
        </p:txBody>
      </p:sp>
      <p:sp>
        <p:nvSpPr>
          <p:cNvPr id="532483" name="Rectangle 3"/>
          <p:cNvSpPr>
            <a:spLocks noGrp="1" noChangeArrowheads="1"/>
          </p:cNvSpPr>
          <p:nvPr>
            <p:ph type="body" idx="1"/>
          </p:nvPr>
        </p:nvSpPr>
        <p:spPr>
          <a:xfrm>
            <a:off x="457200" y="1219200"/>
            <a:ext cx="8686800" cy="5029200"/>
          </a:xfrm>
        </p:spPr>
        <p:txBody>
          <a:bodyPr/>
          <a:lstStyle/>
          <a:p>
            <a:pPr>
              <a:lnSpc>
                <a:spcPct val="110000"/>
              </a:lnSpc>
            </a:pPr>
            <a:r>
              <a:rPr lang="en-US" sz="1400" b="1" dirty="0">
                <a:latin typeface="Times" pitchFamily="18" charset="0"/>
              </a:rPr>
              <a:t>Web pages are </a:t>
            </a:r>
          </a:p>
          <a:p>
            <a:pPr lvl="1">
              <a:lnSpc>
                <a:spcPct val="110000"/>
              </a:lnSpc>
            </a:pPr>
            <a:r>
              <a:rPr lang="en-US" sz="1400" b="1" dirty="0">
                <a:latin typeface="Times" pitchFamily="18" charset="0"/>
              </a:rPr>
              <a:t>very voluminous and diversified</a:t>
            </a:r>
          </a:p>
          <a:p>
            <a:pPr lvl="1">
              <a:lnSpc>
                <a:spcPct val="110000"/>
              </a:lnSpc>
            </a:pPr>
            <a:r>
              <a:rPr lang="en-US" sz="1400" b="1" dirty="0">
                <a:latin typeface="Times" pitchFamily="18" charset="0"/>
              </a:rPr>
              <a:t>widely distributed on many servers. </a:t>
            </a:r>
          </a:p>
          <a:p>
            <a:pPr lvl="1">
              <a:lnSpc>
                <a:spcPct val="110000"/>
              </a:lnSpc>
            </a:pPr>
            <a:r>
              <a:rPr lang="en-US" sz="1400" b="1" dirty="0">
                <a:latin typeface="Times" pitchFamily="18" charset="0"/>
              </a:rPr>
              <a:t>extremely dynamic/volatile.</a:t>
            </a:r>
          </a:p>
          <a:p>
            <a:pPr>
              <a:lnSpc>
                <a:spcPct val="110000"/>
              </a:lnSpc>
            </a:pPr>
            <a:r>
              <a:rPr lang="en-US" sz="1400" b="1" dirty="0">
                <a:latin typeface="Times" pitchFamily="18" charset="0"/>
              </a:rPr>
              <a:t>Web pages have </a:t>
            </a:r>
          </a:p>
          <a:p>
            <a:pPr lvl="1">
              <a:lnSpc>
                <a:spcPct val="110000"/>
              </a:lnSpc>
            </a:pPr>
            <a:r>
              <a:rPr lang="en-US" sz="1400" b="1" dirty="0">
                <a:latin typeface="Times" pitchFamily="18" charset="0"/>
              </a:rPr>
              <a:t>more structure (extensively tagged).</a:t>
            </a:r>
          </a:p>
          <a:p>
            <a:pPr lvl="1">
              <a:lnSpc>
                <a:spcPct val="110000"/>
              </a:lnSpc>
            </a:pPr>
            <a:r>
              <a:rPr lang="en-US" sz="1400" b="1" dirty="0">
                <a:latin typeface="Times" pitchFamily="18" charset="0"/>
              </a:rPr>
              <a:t>are extensively linked.</a:t>
            </a:r>
          </a:p>
          <a:p>
            <a:pPr lvl="1">
              <a:lnSpc>
                <a:spcPct val="110000"/>
              </a:lnSpc>
            </a:pPr>
            <a:r>
              <a:rPr lang="en-US" sz="1400" b="1" dirty="0">
                <a:latin typeface="Times" pitchFamily="18" charset="0"/>
              </a:rPr>
              <a:t>may often have other associated metadata</a:t>
            </a:r>
          </a:p>
          <a:p>
            <a:pPr>
              <a:lnSpc>
                <a:spcPct val="110000"/>
              </a:lnSpc>
            </a:pPr>
            <a:r>
              <a:rPr lang="en-US" sz="1600" b="1" dirty="0">
                <a:latin typeface="Times" pitchFamily="18" charset="0"/>
              </a:rPr>
              <a:t>Web search is</a:t>
            </a:r>
          </a:p>
          <a:p>
            <a:pPr lvl="1">
              <a:lnSpc>
                <a:spcPct val="110000"/>
              </a:lnSpc>
            </a:pPr>
            <a:r>
              <a:rPr lang="en-US" sz="1400" b="1" dirty="0">
                <a:latin typeface="Times" pitchFamily="18" charset="0"/>
              </a:rPr>
              <a:t>Noisy (pages with high similarity to query may still differ in relevance)</a:t>
            </a:r>
          </a:p>
          <a:p>
            <a:pPr lvl="1">
              <a:lnSpc>
                <a:spcPct val="110000"/>
              </a:lnSpc>
            </a:pPr>
            <a:r>
              <a:rPr lang="en-US" sz="1400" b="1" dirty="0" err="1" smtClean="0">
                <a:solidFill>
                  <a:srgbClr val="FF0000"/>
                </a:solidFill>
                <a:latin typeface="Times" pitchFamily="18" charset="0"/>
              </a:rPr>
              <a:t>Uncurated</a:t>
            </a:r>
            <a:r>
              <a:rPr lang="en-US" sz="1400" b="1" dirty="0" smtClean="0">
                <a:solidFill>
                  <a:srgbClr val="FF0000"/>
                </a:solidFill>
                <a:latin typeface="Times" pitchFamily="18" charset="0"/>
              </a:rPr>
              <a:t>; Adversarial</a:t>
            </a:r>
            <a:r>
              <a:rPr lang="en-US" sz="1400" b="1" dirty="0">
                <a:solidFill>
                  <a:srgbClr val="FF0000"/>
                </a:solidFill>
                <a:latin typeface="Times" pitchFamily="18" charset="0"/>
              </a:rPr>
              <a:t>! </a:t>
            </a:r>
          </a:p>
          <a:p>
            <a:pPr lvl="2">
              <a:lnSpc>
                <a:spcPct val="110000"/>
              </a:lnSpc>
            </a:pPr>
            <a:r>
              <a:rPr lang="en-US" sz="1200" b="1" dirty="0">
                <a:latin typeface="Times" pitchFamily="18" charset="0"/>
              </a:rPr>
              <a:t>A page can advertise itself falsely just so it will be retrieved</a:t>
            </a:r>
          </a:p>
          <a:p>
            <a:pPr>
              <a:lnSpc>
                <a:spcPct val="110000"/>
              </a:lnSpc>
            </a:pPr>
            <a:r>
              <a:rPr lang="en-US" sz="1400" b="1" dirty="0">
                <a:latin typeface="Times" pitchFamily="18" charset="0"/>
              </a:rPr>
              <a:t>Web users are</a:t>
            </a:r>
          </a:p>
          <a:p>
            <a:pPr lvl="1">
              <a:lnSpc>
                <a:spcPct val="110000"/>
              </a:lnSpc>
            </a:pPr>
            <a:r>
              <a:rPr lang="en-US" sz="1400" b="1" dirty="0">
                <a:latin typeface="Times" pitchFamily="18" charset="0"/>
              </a:rPr>
              <a:t>ordinary folks (“dolts”?) without special training </a:t>
            </a:r>
          </a:p>
          <a:p>
            <a:pPr lvl="2">
              <a:lnSpc>
                <a:spcPct val="110000"/>
              </a:lnSpc>
            </a:pPr>
            <a:r>
              <a:rPr lang="en-US" sz="1400" b="1" dirty="0">
                <a:latin typeface="Times" pitchFamily="18" charset="0"/>
              </a:rPr>
              <a:t>they tend to submit short queries. </a:t>
            </a:r>
          </a:p>
          <a:p>
            <a:pPr lvl="1">
              <a:lnSpc>
                <a:spcPct val="110000"/>
              </a:lnSpc>
            </a:pPr>
            <a:r>
              <a:rPr lang="en-US" sz="1400" b="1" dirty="0">
                <a:latin typeface="Times" pitchFamily="18" charset="0"/>
              </a:rPr>
              <a:t>There is a very large user community.</a:t>
            </a:r>
          </a:p>
          <a:p>
            <a:pPr>
              <a:lnSpc>
                <a:spcPct val="110000"/>
              </a:lnSpc>
            </a:pPr>
            <a:endParaRPr lang="en-US" sz="1600" b="1" dirty="0">
              <a:latin typeface="Times" pitchFamily="18" charset="0"/>
            </a:endParaRPr>
          </a:p>
          <a:p>
            <a:pPr lvl="2">
              <a:lnSpc>
                <a:spcPct val="110000"/>
              </a:lnSpc>
            </a:pPr>
            <a:endParaRPr lang="en-US" sz="1200" b="1" dirty="0">
              <a:latin typeface="Times" pitchFamily="18" charset="0"/>
            </a:endParaRPr>
          </a:p>
        </p:txBody>
      </p:sp>
      <p:sp>
        <p:nvSpPr>
          <p:cNvPr id="532484" name="Text Box 4"/>
          <p:cNvSpPr txBox="1">
            <a:spLocks noChangeArrowheads="1"/>
          </p:cNvSpPr>
          <p:nvPr/>
        </p:nvSpPr>
        <p:spPr bwMode="auto">
          <a:xfrm rot="-1180157">
            <a:off x="5638800" y="2514600"/>
            <a:ext cx="3011488" cy="701675"/>
          </a:xfrm>
          <a:prstGeom prst="rect">
            <a:avLst/>
          </a:prstGeom>
          <a:noFill/>
          <a:ln w="9525">
            <a:noFill/>
            <a:miter lim="800000"/>
            <a:headEnd/>
            <a:tailEnd/>
          </a:ln>
          <a:effectLst/>
        </p:spPr>
        <p:txBody>
          <a:bodyPr wrap="none">
            <a:spAutoFit/>
          </a:bodyPr>
          <a:lstStyle/>
          <a:p>
            <a:r>
              <a:rPr lang="en-US">
                <a:solidFill>
                  <a:srgbClr val="0000CC"/>
                </a:solidFill>
              </a:rPr>
              <a:t>Use the links and tags and</a:t>
            </a:r>
          </a:p>
          <a:p>
            <a:r>
              <a:rPr lang="en-US">
                <a:solidFill>
                  <a:srgbClr val="0000CC"/>
                </a:solidFill>
              </a:rPr>
              <a:t>Meta-data!</a:t>
            </a:r>
          </a:p>
        </p:txBody>
      </p:sp>
      <p:sp>
        <p:nvSpPr>
          <p:cNvPr id="532485" name="Text Box 5"/>
          <p:cNvSpPr txBox="1">
            <a:spLocks noChangeArrowheads="1"/>
          </p:cNvSpPr>
          <p:nvPr/>
        </p:nvSpPr>
        <p:spPr bwMode="auto">
          <a:xfrm rot="-1180157">
            <a:off x="6019800" y="3657600"/>
            <a:ext cx="2776538" cy="701675"/>
          </a:xfrm>
          <a:prstGeom prst="rect">
            <a:avLst/>
          </a:prstGeom>
          <a:noFill/>
          <a:ln w="9525">
            <a:noFill/>
            <a:miter lim="800000"/>
            <a:headEnd/>
            <a:tailEnd/>
          </a:ln>
          <a:effectLst/>
        </p:spPr>
        <p:txBody>
          <a:bodyPr wrap="none">
            <a:spAutoFit/>
          </a:bodyPr>
          <a:lstStyle/>
          <a:p>
            <a:r>
              <a:rPr lang="en-US">
                <a:solidFill>
                  <a:srgbClr val="0000CC"/>
                </a:solidFill>
              </a:rPr>
              <a:t>Use the social structure </a:t>
            </a:r>
          </a:p>
          <a:p>
            <a:r>
              <a:rPr lang="en-US">
                <a:solidFill>
                  <a:srgbClr val="0000CC"/>
                </a:solidFill>
              </a:rPr>
              <a:t>of the web</a:t>
            </a:r>
          </a:p>
        </p:txBody>
      </p:sp>
      <p:sp>
        <p:nvSpPr>
          <p:cNvPr id="532487" name="Text Box 7"/>
          <p:cNvSpPr txBox="1">
            <a:spLocks noChangeArrowheads="1"/>
          </p:cNvSpPr>
          <p:nvPr/>
        </p:nvSpPr>
        <p:spPr bwMode="auto">
          <a:xfrm rot="-1180157">
            <a:off x="5032375" y="1257300"/>
            <a:ext cx="3843338" cy="396875"/>
          </a:xfrm>
          <a:prstGeom prst="rect">
            <a:avLst/>
          </a:prstGeom>
          <a:noFill/>
          <a:ln w="9525">
            <a:noFill/>
            <a:miter lim="800000"/>
            <a:headEnd/>
            <a:tailEnd/>
          </a:ln>
          <a:effectLst/>
        </p:spPr>
        <p:txBody>
          <a:bodyPr wrap="none">
            <a:spAutoFit/>
          </a:bodyPr>
          <a:lstStyle/>
          <a:p>
            <a:r>
              <a:rPr lang="en-US">
                <a:solidFill>
                  <a:schemeClr val="hlink"/>
                </a:solidFill>
              </a:rPr>
              <a:t>Need to crawl and maintain index</a:t>
            </a:r>
          </a:p>
        </p:txBody>
      </p:sp>
      <p:sp>
        <p:nvSpPr>
          <p:cNvPr id="532488" name="Text Box 8"/>
          <p:cNvSpPr txBox="1">
            <a:spLocks noChangeArrowheads="1"/>
          </p:cNvSpPr>
          <p:nvPr/>
        </p:nvSpPr>
        <p:spPr bwMode="auto">
          <a:xfrm rot="-1180157">
            <a:off x="5676900" y="4967288"/>
            <a:ext cx="2286000" cy="396875"/>
          </a:xfrm>
          <a:prstGeom prst="rect">
            <a:avLst/>
          </a:prstGeom>
          <a:noFill/>
          <a:ln w="9525">
            <a:noFill/>
            <a:miter lim="800000"/>
            <a:headEnd/>
            <a:tailEnd/>
          </a:ln>
          <a:effectLst/>
        </p:spPr>
        <p:txBody>
          <a:bodyPr wrap="none">
            <a:spAutoFit/>
          </a:bodyPr>
          <a:lstStyle/>
          <a:p>
            <a:r>
              <a:rPr lang="en-US" dirty="0">
                <a:solidFill>
                  <a:srgbClr val="0000CC"/>
                </a:solidFill>
              </a:rPr>
              <a:t>Easily impressed </a:t>
            </a:r>
            <a:r>
              <a:rPr lang="en-US" dirty="0">
                <a:solidFill>
                  <a:srgbClr val="0000CC"/>
                </a:solidFill>
                <a:sym typeface="Wingdings" pitchFamily="2" charset="2"/>
              </a:rPr>
              <a:t></a:t>
            </a:r>
            <a:endParaRPr lang="en-US" dirty="0">
              <a:solidFill>
                <a:srgbClr val="0000CC"/>
              </a:solidFill>
            </a:endParaRPr>
          </a:p>
        </p:txBody>
      </p:sp>
      <p:sp>
        <p:nvSpPr>
          <p:cNvPr id="8" name="Rectangle 7"/>
          <p:cNvSpPr/>
          <p:nvPr/>
        </p:nvSpPr>
        <p:spPr bwMode="auto">
          <a:xfrm rot="20305119">
            <a:off x="5779563" y="2003972"/>
            <a:ext cx="3012043" cy="2582450"/>
          </a:xfrm>
          <a:prstGeom prst="rect">
            <a:avLst/>
          </a:prstGeom>
          <a:solidFill>
            <a:schemeClr val="accent1">
              <a:alpha val="3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487"/>
                                        </p:tgtEl>
                                        <p:attrNameLst>
                                          <p:attrName>style.visibility</p:attrName>
                                        </p:attrNameLst>
                                      </p:cBhvr>
                                      <p:to>
                                        <p:strVal val="visible"/>
                                      </p:to>
                                    </p:set>
                                    <p:anim calcmode="lin" valueType="num">
                                      <p:cBhvr additive="base">
                                        <p:cTn id="7" dur="500" fill="hold"/>
                                        <p:tgtEl>
                                          <p:spTgt spid="532487"/>
                                        </p:tgtEl>
                                        <p:attrNameLst>
                                          <p:attrName>ppt_x</p:attrName>
                                        </p:attrNameLst>
                                      </p:cBhvr>
                                      <p:tavLst>
                                        <p:tav tm="0">
                                          <p:val>
                                            <p:strVal val="0-#ppt_w/2"/>
                                          </p:val>
                                        </p:tav>
                                        <p:tav tm="100000">
                                          <p:val>
                                            <p:strVal val="#ppt_x"/>
                                          </p:val>
                                        </p:tav>
                                      </p:tavLst>
                                    </p:anim>
                                    <p:anim calcmode="lin" valueType="num">
                                      <p:cBhvr additive="base">
                                        <p:cTn id="8" dur="500" fill="hold"/>
                                        <p:tgtEl>
                                          <p:spTgt spid="5324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484"/>
                                        </p:tgtEl>
                                        <p:attrNameLst>
                                          <p:attrName>style.visibility</p:attrName>
                                        </p:attrNameLst>
                                      </p:cBhvr>
                                      <p:to>
                                        <p:strVal val="visible"/>
                                      </p:to>
                                    </p:set>
                                    <p:anim calcmode="lin" valueType="num">
                                      <p:cBhvr additive="base">
                                        <p:cTn id="13" dur="500" fill="hold"/>
                                        <p:tgtEl>
                                          <p:spTgt spid="532484"/>
                                        </p:tgtEl>
                                        <p:attrNameLst>
                                          <p:attrName>ppt_x</p:attrName>
                                        </p:attrNameLst>
                                      </p:cBhvr>
                                      <p:tavLst>
                                        <p:tav tm="0">
                                          <p:val>
                                            <p:strVal val="0-#ppt_w/2"/>
                                          </p:val>
                                        </p:tav>
                                        <p:tav tm="100000">
                                          <p:val>
                                            <p:strVal val="#ppt_x"/>
                                          </p:val>
                                        </p:tav>
                                      </p:tavLst>
                                    </p:anim>
                                    <p:anim calcmode="lin" valueType="num">
                                      <p:cBhvr additive="base">
                                        <p:cTn id="14" dur="500" fill="hold"/>
                                        <p:tgtEl>
                                          <p:spTgt spid="5324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485"/>
                                        </p:tgtEl>
                                        <p:attrNameLst>
                                          <p:attrName>style.visibility</p:attrName>
                                        </p:attrNameLst>
                                      </p:cBhvr>
                                      <p:to>
                                        <p:strVal val="visible"/>
                                      </p:to>
                                    </p:set>
                                    <p:anim calcmode="lin" valueType="num">
                                      <p:cBhvr additive="base">
                                        <p:cTn id="19" dur="500" fill="hold"/>
                                        <p:tgtEl>
                                          <p:spTgt spid="532485"/>
                                        </p:tgtEl>
                                        <p:attrNameLst>
                                          <p:attrName>ppt_x</p:attrName>
                                        </p:attrNameLst>
                                      </p:cBhvr>
                                      <p:tavLst>
                                        <p:tav tm="0">
                                          <p:val>
                                            <p:strVal val="0-#ppt_w/2"/>
                                          </p:val>
                                        </p:tav>
                                        <p:tav tm="100000">
                                          <p:val>
                                            <p:strVal val="#ppt_x"/>
                                          </p:val>
                                        </p:tav>
                                      </p:tavLst>
                                    </p:anim>
                                    <p:anim calcmode="lin" valueType="num">
                                      <p:cBhvr additive="base">
                                        <p:cTn id="20" dur="500" fill="hold"/>
                                        <p:tgtEl>
                                          <p:spTgt spid="53248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488"/>
                                        </p:tgtEl>
                                        <p:attrNameLst>
                                          <p:attrName>style.visibility</p:attrName>
                                        </p:attrNameLst>
                                      </p:cBhvr>
                                      <p:to>
                                        <p:strVal val="visible"/>
                                      </p:to>
                                    </p:set>
                                    <p:anim calcmode="lin" valueType="num">
                                      <p:cBhvr additive="base">
                                        <p:cTn id="25" dur="500" fill="hold"/>
                                        <p:tgtEl>
                                          <p:spTgt spid="532488"/>
                                        </p:tgtEl>
                                        <p:attrNameLst>
                                          <p:attrName>ppt_x</p:attrName>
                                        </p:attrNameLst>
                                      </p:cBhvr>
                                      <p:tavLst>
                                        <p:tav tm="0">
                                          <p:val>
                                            <p:strVal val="0-#ppt_w/2"/>
                                          </p:val>
                                        </p:tav>
                                        <p:tav tm="100000">
                                          <p:val>
                                            <p:strVal val="#ppt_x"/>
                                          </p:val>
                                        </p:tav>
                                      </p:tavLst>
                                    </p:anim>
                                    <p:anim calcmode="lin" valueType="num">
                                      <p:cBhvr additive="base">
                                        <p:cTn id="26" dur="500" fill="hold"/>
                                        <p:tgtEl>
                                          <p:spTgt spid="53248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autoUpdateAnimBg="0"/>
      <p:bldP spid="532485" grpId="0" autoUpdateAnimBg="0"/>
      <p:bldP spid="532487" grpId="0" autoUpdateAnimBg="0"/>
      <p:bldP spid="532488" grpId="0" autoUpdateAnimBg="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6477000" y="533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3" name="AutoShape 5"/>
          <p:cNvSpPr>
            <a:spLocks noChangeArrowheads="1"/>
          </p:cNvSpPr>
          <p:nvPr/>
        </p:nvSpPr>
        <p:spPr bwMode="auto">
          <a:xfrm>
            <a:off x="6477000" y="1371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4" name="AutoShape 6"/>
          <p:cNvSpPr>
            <a:spLocks noChangeArrowheads="1"/>
          </p:cNvSpPr>
          <p:nvPr/>
        </p:nvSpPr>
        <p:spPr bwMode="auto">
          <a:xfrm>
            <a:off x="6477000" y="2209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5" name="AutoShape 7"/>
          <p:cNvSpPr>
            <a:spLocks noChangeArrowheads="1"/>
          </p:cNvSpPr>
          <p:nvPr/>
        </p:nvSpPr>
        <p:spPr bwMode="auto">
          <a:xfrm>
            <a:off x="8153400" y="8382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 name="Line 8"/>
          <p:cNvSpPr>
            <a:spLocks noChangeShapeType="1"/>
          </p:cNvSpPr>
          <p:nvPr/>
        </p:nvSpPr>
        <p:spPr bwMode="auto">
          <a:xfrm>
            <a:off x="6705600" y="609600"/>
            <a:ext cx="1371600" cy="304800"/>
          </a:xfrm>
          <a:prstGeom prst="line">
            <a:avLst/>
          </a:prstGeom>
          <a:noFill/>
          <a:ln w="28575">
            <a:solidFill>
              <a:schemeClr val="tx1"/>
            </a:solidFill>
            <a:round/>
            <a:headEnd/>
            <a:tailEnd type="triangle" w="med" len="med"/>
          </a:ln>
          <a:effectLst/>
        </p:spPr>
        <p:txBody>
          <a:bodyPr/>
          <a:lstStyle/>
          <a:p>
            <a:endParaRPr lang="en-US"/>
          </a:p>
        </p:txBody>
      </p:sp>
      <p:sp>
        <p:nvSpPr>
          <p:cNvPr id="7" name="Line 9"/>
          <p:cNvSpPr>
            <a:spLocks noChangeShapeType="1"/>
          </p:cNvSpPr>
          <p:nvPr/>
        </p:nvSpPr>
        <p:spPr bwMode="auto">
          <a:xfrm flipV="1">
            <a:off x="6781800" y="990600"/>
            <a:ext cx="1295400" cy="457200"/>
          </a:xfrm>
          <a:prstGeom prst="line">
            <a:avLst/>
          </a:prstGeom>
          <a:noFill/>
          <a:ln w="28575">
            <a:solidFill>
              <a:schemeClr val="tx1"/>
            </a:solidFill>
            <a:round/>
            <a:headEnd/>
            <a:tailEnd type="triangle" w="med" len="med"/>
          </a:ln>
          <a:effectLst/>
        </p:spPr>
        <p:txBody>
          <a:bodyPr/>
          <a:lstStyle/>
          <a:p>
            <a:endParaRPr lang="en-US"/>
          </a:p>
        </p:txBody>
      </p:sp>
      <p:sp>
        <p:nvSpPr>
          <p:cNvPr id="8" name="Line 10"/>
          <p:cNvSpPr>
            <a:spLocks noChangeShapeType="1"/>
          </p:cNvSpPr>
          <p:nvPr/>
        </p:nvSpPr>
        <p:spPr bwMode="auto">
          <a:xfrm flipV="1">
            <a:off x="6781800" y="1066800"/>
            <a:ext cx="1295400" cy="1143000"/>
          </a:xfrm>
          <a:prstGeom prst="line">
            <a:avLst/>
          </a:prstGeom>
          <a:noFill/>
          <a:ln w="28575">
            <a:solidFill>
              <a:schemeClr val="tx1"/>
            </a:solidFill>
            <a:round/>
            <a:headEnd/>
            <a:tailEnd type="triangle" w="med" len="med"/>
          </a:ln>
          <a:effectLst/>
        </p:spPr>
        <p:txBody>
          <a:bodyPr/>
          <a:lstStyle/>
          <a:p>
            <a:endParaRPr lang="en-US"/>
          </a:p>
        </p:txBody>
      </p:sp>
      <p:sp>
        <p:nvSpPr>
          <p:cNvPr id="9" name="Text Box 11"/>
          <p:cNvSpPr txBox="1">
            <a:spLocks noChangeArrowheads="1"/>
          </p:cNvSpPr>
          <p:nvPr/>
        </p:nvSpPr>
        <p:spPr bwMode="auto">
          <a:xfrm>
            <a:off x="5943600" y="3048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1</a:t>
            </a:r>
          </a:p>
        </p:txBody>
      </p:sp>
      <p:sp>
        <p:nvSpPr>
          <p:cNvPr id="10" name="Text Box 12"/>
          <p:cNvSpPr txBox="1">
            <a:spLocks noChangeArrowheads="1"/>
          </p:cNvSpPr>
          <p:nvPr/>
        </p:nvSpPr>
        <p:spPr bwMode="auto">
          <a:xfrm>
            <a:off x="5943600" y="11430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2</a:t>
            </a:r>
          </a:p>
        </p:txBody>
      </p:sp>
      <p:sp>
        <p:nvSpPr>
          <p:cNvPr id="11" name="Text Box 13"/>
          <p:cNvSpPr txBox="1">
            <a:spLocks noChangeArrowheads="1"/>
          </p:cNvSpPr>
          <p:nvPr/>
        </p:nvSpPr>
        <p:spPr bwMode="auto">
          <a:xfrm>
            <a:off x="5943600" y="1981200"/>
            <a:ext cx="515938" cy="519113"/>
          </a:xfrm>
          <a:prstGeom prst="rect">
            <a:avLst/>
          </a:prstGeom>
          <a:noFill/>
          <a:ln w="9525">
            <a:noFill/>
            <a:miter lim="800000"/>
            <a:headEnd/>
            <a:tailEnd/>
          </a:ln>
          <a:effectLst/>
        </p:spPr>
        <p:txBody>
          <a:bodyPr wrap="none">
            <a:spAutoFit/>
          </a:bodyPr>
          <a:lstStyle/>
          <a:p>
            <a:r>
              <a:rPr lang="en-US" sz="2800"/>
              <a:t>q</a:t>
            </a:r>
            <a:r>
              <a:rPr lang="en-US" sz="3200" baseline="-25000"/>
              <a:t>3</a:t>
            </a:r>
          </a:p>
        </p:txBody>
      </p:sp>
      <p:sp>
        <p:nvSpPr>
          <p:cNvPr id="12" name="Text Box 14"/>
          <p:cNvSpPr txBox="1">
            <a:spLocks noChangeArrowheads="1"/>
          </p:cNvSpPr>
          <p:nvPr/>
        </p:nvSpPr>
        <p:spPr bwMode="auto">
          <a:xfrm>
            <a:off x="8382000" y="609600"/>
            <a:ext cx="515938" cy="519113"/>
          </a:xfrm>
          <a:prstGeom prst="rect">
            <a:avLst/>
          </a:prstGeom>
          <a:noFill/>
          <a:ln w="9525">
            <a:noFill/>
            <a:miter lim="800000"/>
            <a:headEnd/>
            <a:tailEnd/>
          </a:ln>
          <a:effectLst/>
        </p:spPr>
        <p:txBody>
          <a:bodyPr wrap="none">
            <a:spAutoFit/>
          </a:bodyPr>
          <a:lstStyle/>
          <a:p>
            <a:r>
              <a:rPr lang="en-US" sz="2800"/>
              <a:t>p</a:t>
            </a:r>
            <a:r>
              <a:rPr lang="en-US" sz="3200" baseline="-25000"/>
              <a:t>1</a:t>
            </a:r>
          </a:p>
        </p:txBody>
      </p:sp>
      <p:sp>
        <p:nvSpPr>
          <p:cNvPr id="13" name="AutoShape 15"/>
          <p:cNvSpPr>
            <a:spLocks noChangeArrowheads="1"/>
          </p:cNvSpPr>
          <p:nvPr/>
        </p:nvSpPr>
        <p:spPr bwMode="auto">
          <a:xfrm>
            <a:off x="8153400" y="16002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14" name="Line 16"/>
          <p:cNvSpPr>
            <a:spLocks noChangeShapeType="1"/>
          </p:cNvSpPr>
          <p:nvPr/>
        </p:nvSpPr>
        <p:spPr bwMode="auto">
          <a:xfrm>
            <a:off x="6705600" y="685800"/>
            <a:ext cx="1371600" cy="914400"/>
          </a:xfrm>
          <a:prstGeom prst="line">
            <a:avLst/>
          </a:prstGeom>
          <a:noFill/>
          <a:ln w="28575">
            <a:solidFill>
              <a:schemeClr val="tx1"/>
            </a:solidFill>
            <a:round/>
            <a:headEnd/>
            <a:tailEnd type="triangle" w="med" len="med"/>
          </a:ln>
          <a:effectLst/>
        </p:spPr>
        <p:txBody>
          <a:bodyPr/>
          <a:lstStyle/>
          <a:p>
            <a:endParaRPr lang="en-US"/>
          </a:p>
        </p:txBody>
      </p:sp>
      <p:sp>
        <p:nvSpPr>
          <p:cNvPr id="15" name="Line 17"/>
          <p:cNvSpPr>
            <a:spLocks noChangeShapeType="1"/>
          </p:cNvSpPr>
          <p:nvPr/>
        </p:nvSpPr>
        <p:spPr bwMode="auto">
          <a:xfrm flipV="1">
            <a:off x="6781800" y="1752600"/>
            <a:ext cx="1295400" cy="533400"/>
          </a:xfrm>
          <a:prstGeom prst="line">
            <a:avLst/>
          </a:prstGeom>
          <a:noFill/>
          <a:ln w="28575">
            <a:solidFill>
              <a:schemeClr val="tx1"/>
            </a:solidFill>
            <a:round/>
            <a:headEnd/>
            <a:tailEnd type="triangle" w="med" len="med"/>
          </a:ln>
          <a:effectLst/>
        </p:spPr>
        <p:txBody>
          <a:bodyPr/>
          <a:lstStyle/>
          <a:p>
            <a:endParaRPr lang="en-US"/>
          </a:p>
        </p:txBody>
      </p:sp>
      <p:sp>
        <p:nvSpPr>
          <p:cNvPr id="16" name="Text Box 18"/>
          <p:cNvSpPr txBox="1">
            <a:spLocks noChangeArrowheads="1"/>
          </p:cNvSpPr>
          <p:nvPr/>
        </p:nvSpPr>
        <p:spPr bwMode="auto">
          <a:xfrm>
            <a:off x="8382000" y="1371600"/>
            <a:ext cx="515938" cy="519113"/>
          </a:xfrm>
          <a:prstGeom prst="rect">
            <a:avLst/>
          </a:prstGeom>
          <a:noFill/>
          <a:ln w="9525">
            <a:noFill/>
            <a:miter lim="800000"/>
            <a:headEnd/>
            <a:tailEnd/>
          </a:ln>
          <a:effectLst/>
        </p:spPr>
        <p:txBody>
          <a:bodyPr wrap="none">
            <a:spAutoFit/>
          </a:bodyPr>
          <a:lstStyle/>
          <a:p>
            <a:r>
              <a:rPr lang="en-US" sz="2800" dirty="0"/>
              <a:t>p</a:t>
            </a:r>
            <a:r>
              <a:rPr lang="en-US" sz="3200" baseline="-25000" dirty="0"/>
              <a:t>2</a:t>
            </a:r>
          </a:p>
        </p:txBody>
      </p:sp>
      <p:sp>
        <p:nvSpPr>
          <p:cNvPr id="17" name="Arc 19"/>
          <p:cNvSpPr>
            <a:spLocks/>
          </p:cNvSpPr>
          <p:nvPr/>
        </p:nvSpPr>
        <p:spPr bwMode="auto">
          <a:xfrm>
            <a:off x="6705600" y="381000"/>
            <a:ext cx="1447800" cy="304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sp>
        <p:nvSpPr>
          <p:cNvPr id="18" name="Line 20"/>
          <p:cNvSpPr>
            <a:spLocks noChangeShapeType="1"/>
          </p:cNvSpPr>
          <p:nvPr/>
        </p:nvSpPr>
        <p:spPr bwMode="auto">
          <a:xfrm flipH="1">
            <a:off x="6705600" y="381000"/>
            <a:ext cx="152400" cy="0"/>
          </a:xfrm>
          <a:prstGeom prst="line">
            <a:avLst/>
          </a:prstGeom>
          <a:noFill/>
          <a:ln w="28575">
            <a:solidFill>
              <a:schemeClr val="tx1"/>
            </a:solidFill>
            <a:round/>
            <a:headEnd/>
            <a:tailEnd type="triangle" w="med" len="med"/>
          </a:ln>
          <a:effectLst/>
        </p:spPr>
        <p:txBody>
          <a:bodyPr/>
          <a:lstStyle/>
          <a:p>
            <a:endParaRPr lang="en-US"/>
          </a:p>
        </p:txBody>
      </p:sp>
      <p:sp>
        <p:nvSpPr>
          <p:cNvPr id="19" name="Rectangle 18"/>
          <p:cNvSpPr/>
          <p:nvPr/>
        </p:nvSpPr>
        <p:spPr>
          <a:xfrm>
            <a:off x="0" y="76200"/>
            <a:ext cx="3733800" cy="5262979"/>
          </a:xfrm>
          <a:prstGeom prst="rect">
            <a:avLst/>
          </a:prstGeom>
        </p:spPr>
        <p:txBody>
          <a:bodyPr wrap="square">
            <a:spAutoFit/>
          </a:bodyPr>
          <a:lstStyle/>
          <a:p>
            <a:r>
              <a:rPr lang="en-US" sz="1400" dirty="0" smtClean="0"/>
              <a:t>auth =</a:t>
            </a:r>
          </a:p>
          <a:p>
            <a:endParaRPr lang="en-US" sz="1400" dirty="0" smtClean="0"/>
          </a:p>
          <a:p>
            <a:r>
              <a:rPr lang="en-US" sz="1400" dirty="0" smtClean="0"/>
              <a:t>         0         0         0    1.0000         0        q1</a:t>
            </a:r>
          </a:p>
          <a:p>
            <a:r>
              <a:rPr lang="en-US" sz="1400" dirty="0" smtClean="0"/>
              <a:t>    1.0000         0         0         0         0        q2</a:t>
            </a:r>
          </a:p>
          <a:p>
            <a:r>
              <a:rPr lang="en-US" sz="1400" dirty="0" smtClean="0"/>
              <a:t>         0    1.0000         0         0         0        q3</a:t>
            </a:r>
          </a:p>
          <a:p>
            <a:r>
              <a:rPr lang="en-US" sz="1400" dirty="0" smtClean="0"/>
              <a:t>         0         0    0.6154         0   -0.7882    p1</a:t>
            </a:r>
          </a:p>
          <a:p>
            <a:r>
              <a:rPr lang="en-US" sz="1400" dirty="0" smtClean="0"/>
              <a:t>         0         0   -0.7882         0   -0.6154    p2</a:t>
            </a:r>
          </a:p>
          <a:p>
            <a:endParaRPr lang="en-US" sz="1400" dirty="0" smtClean="0"/>
          </a:p>
          <a:p>
            <a:endParaRPr lang="en-US" sz="1400" dirty="0" smtClean="0"/>
          </a:p>
          <a:p>
            <a:r>
              <a:rPr lang="en-US" sz="1400" dirty="0" smtClean="0"/>
              <a:t>v =</a:t>
            </a:r>
          </a:p>
          <a:p>
            <a:endParaRPr lang="en-US" sz="1400" dirty="0" smtClean="0"/>
          </a:p>
          <a:p>
            <a:r>
              <a:rPr lang="en-US" sz="1400" dirty="0" smtClean="0"/>
              <a:t>         0         0         0         0         0</a:t>
            </a:r>
          </a:p>
          <a:p>
            <a:r>
              <a:rPr lang="en-US" sz="1400" dirty="0" smtClean="0"/>
              <a:t>         0         0         0         0         0</a:t>
            </a:r>
          </a:p>
          <a:p>
            <a:r>
              <a:rPr lang="en-US" sz="1400" dirty="0" smtClean="0"/>
              <a:t>         0         0    0.4384         0         0</a:t>
            </a:r>
          </a:p>
          <a:p>
            <a:r>
              <a:rPr lang="en-US" sz="1400" dirty="0" smtClean="0"/>
              <a:t>         0         0         0    1.0000         0</a:t>
            </a:r>
          </a:p>
          <a:p>
            <a:r>
              <a:rPr lang="en-US" sz="1400" dirty="0" smtClean="0"/>
              <a:t>         0         0         0         0    4.5616</a:t>
            </a:r>
          </a:p>
          <a:p>
            <a:endParaRPr lang="en-US" sz="1400" dirty="0" smtClean="0"/>
          </a:p>
          <a:p>
            <a:r>
              <a:rPr lang="es-ES" sz="1400" dirty="0" err="1" smtClean="0"/>
              <a:t>hub</a:t>
            </a:r>
            <a:r>
              <a:rPr lang="es-ES" sz="1400" dirty="0" smtClean="0"/>
              <a:t> =</a:t>
            </a:r>
          </a:p>
          <a:p>
            <a:endParaRPr lang="es-ES" sz="1400" dirty="0" smtClean="0"/>
          </a:p>
          <a:p>
            <a:r>
              <a:rPr lang="es-ES" sz="1400" dirty="0" smtClean="0"/>
              <a:t>    0.7071         0    0.2610         0    0.6572</a:t>
            </a:r>
          </a:p>
          <a:p>
            <a:r>
              <a:rPr lang="es-ES" sz="1400" dirty="0" smtClean="0"/>
              <a:t>    0.0000         0   -0.9294         0    0.3690</a:t>
            </a:r>
          </a:p>
          <a:p>
            <a:r>
              <a:rPr lang="es-ES" sz="1400" dirty="0" smtClean="0"/>
              <a:t>   -0.7071         0    0.2610         0    0.6572</a:t>
            </a:r>
          </a:p>
          <a:p>
            <a:r>
              <a:rPr lang="es-ES" sz="1400" dirty="0" smtClean="0"/>
              <a:t>         0         0         0    1.0000         0</a:t>
            </a:r>
          </a:p>
          <a:p>
            <a:r>
              <a:rPr lang="es-ES" sz="1400" dirty="0" smtClean="0"/>
              <a:t>         0    1.0000         0         0         0</a:t>
            </a:r>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p:txBody>
          <a:bodyPr/>
          <a:lstStyle/>
          <a:p>
            <a:r>
              <a:rPr lang="en-US" sz="4000"/>
              <a:t>What happens if you multiply a vector by a matrix?</a:t>
            </a:r>
          </a:p>
        </p:txBody>
      </p:sp>
      <p:sp>
        <p:nvSpPr>
          <p:cNvPr id="1136643" name="Rectangle 3"/>
          <p:cNvSpPr>
            <a:spLocks noGrp="1" noChangeArrowheads="1"/>
          </p:cNvSpPr>
          <p:nvPr>
            <p:ph type="body" idx="1"/>
          </p:nvPr>
        </p:nvSpPr>
        <p:spPr>
          <a:xfrm>
            <a:off x="0" y="1143000"/>
            <a:ext cx="9144000" cy="5486400"/>
          </a:xfrm>
        </p:spPr>
        <p:txBody>
          <a:bodyPr/>
          <a:lstStyle/>
          <a:p>
            <a:pPr>
              <a:lnSpc>
                <a:spcPct val="80000"/>
              </a:lnSpc>
            </a:pPr>
            <a:r>
              <a:rPr lang="en-US" sz="2400"/>
              <a:t>In general, when you multiply a vector by a matrix, the vector gets “scaled” as well as “rotated” </a:t>
            </a:r>
          </a:p>
          <a:p>
            <a:pPr lvl="1">
              <a:lnSpc>
                <a:spcPct val="80000"/>
              </a:lnSpc>
            </a:pPr>
            <a:r>
              <a:rPr lang="en-US" sz="2000"/>
              <a:t>..except when the vector happens to be in the direction of one of the eigen vectors of the matrix</a:t>
            </a:r>
          </a:p>
          <a:p>
            <a:pPr lvl="1">
              <a:lnSpc>
                <a:spcPct val="80000"/>
              </a:lnSpc>
            </a:pPr>
            <a:r>
              <a:rPr lang="en-US" sz="2000"/>
              <a:t>.. in which case it only gets scaled (stretched)</a:t>
            </a:r>
          </a:p>
          <a:p>
            <a:pPr>
              <a:lnSpc>
                <a:spcPct val="80000"/>
              </a:lnSpc>
            </a:pPr>
            <a:r>
              <a:rPr lang="en-US" sz="2400"/>
              <a:t>A (symmetric square) matrix has all real eigen values, and the values give an indication of the amount of stretching that is done for vectors in that direction</a:t>
            </a:r>
          </a:p>
          <a:p>
            <a:pPr>
              <a:lnSpc>
                <a:spcPct val="80000"/>
              </a:lnSpc>
            </a:pPr>
            <a:r>
              <a:rPr lang="en-US" sz="2400"/>
              <a:t>The eigen vectors of the matrix define a new ortho-normal space</a:t>
            </a:r>
          </a:p>
          <a:p>
            <a:pPr lvl="1">
              <a:lnSpc>
                <a:spcPct val="80000"/>
              </a:lnSpc>
            </a:pPr>
            <a:r>
              <a:rPr lang="en-US" sz="2000"/>
              <a:t>You can model the multiplication of a general vector by the matrix in terms of</a:t>
            </a:r>
          </a:p>
          <a:p>
            <a:pPr lvl="2">
              <a:lnSpc>
                <a:spcPct val="80000"/>
              </a:lnSpc>
            </a:pPr>
            <a:r>
              <a:rPr lang="en-US" sz="1800"/>
              <a:t>First decompose the general vector into its projections in the eigen vector directions</a:t>
            </a:r>
          </a:p>
          <a:p>
            <a:pPr lvl="3">
              <a:lnSpc>
                <a:spcPct val="80000"/>
              </a:lnSpc>
            </a:pPr>
            <a:r>
              <a:rPr lang="en-US" sz="1600"/>
              <a:t>..which means just take the dot product of the vector with the (unit) eigen vector</a:t>
            </a:r>
          </a:p>
          <a:p>
            <a:pPr lvl="2">
              <a:lnSpc>
                <a:spcPct val="80000"/>
              </a:lnSpc>
            </a:pPr>
            <a:r>
              <a:rPr lang="en-US" sz="1800"/>
              <a:t>Then multiply the projections by the corresponding eigen values—to get the new vector.</a:t>
            </a:r>
          </a:p>
          <a:p>
            <a:pPr lvl="1">
              <a:lnSpc>
                <a:spcPct val="80000"/>
              </a:lnSpc>
            </a:pPr>
            <a:r>
              <a:rPr lang="en-US" sz="2000"/>
              <a:t>This explains why power method converges to principal eigen vector.. </a:t>
            </a:r>
          </a:p>
          <a:p>
            <a:pPr lvl="2">
              <a:lnSpc>
                <a:spcPct val="80000"/>
              </a:lnSpc>
            </a:pPr>
            <a:r>
              <a:rPr lang="en-US" sz="1800"/>
              <a:t>..since if a vector has a non-zero projection in the principal eigen vector direction, then repeated multiplication will keep stretching the vector in that direction, so that eventually all other directions vanish by comparison..</a:t>
            </a:r>
          </a:p>
        </p:txBody>
      </p:sp>
      <p:sp>
        <p:nvSpPr>
          <p:cNvPr id="1136644" name="Text Box 4"/>
          <p:cNvSpPr txBox="1">
            <a:spLocks noChangeArrowheads="1"/>
          </p:cNvSpPr>
          <p:nvPr/>
        </p:nvSpPr>
        <p:spPr bwMode="auto">
          <a:xfrm>
            <a:off x="7391400" y="6172200"/>
            <a:ext cx="1249363" cy="457200"/>
          </a:xfrm>
          <a:prstGeom prst="rect">
            <a:avLst/>
          </a:prstGeom>
          <a:solidFill>
            <a:srgbClr val="FFFF99"/>
          </a:solidFill>
          <a:ln w="9525">
            <a:noFill/>
            <a:miter lim="800000"/>
            <a:headEnd/>
            <a:tailEnd/>
          </a:ln>
          <a:effectLst/>
        </p:spPr>
        <p:txBody>
          <a:bodyPr wrap="none">
            <a:spAutoFit/>
          </a:bodyPr>
          <a:lstStyle/>
          <a:p>
            <a:r>
              <a:rPr lang="en-US" sz="2400" b="0"/>
              <a:t>Optional</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a:xfrm>
            <a:off x="228600" y="0"/>
            <a:ext cx="8458200" cy="1143000"/>
          </a:xfrm>
        </p:spPr>
        <p:txBody>
          <a:bodyPr/>
          <a:lstStyle/>
          <a:p>
            <a:r>
              <a:rPr lang="en-US"/>
              <a:t>(why) Does the procedure converge?</a:t>
            </a:r>
          </a:p>
        </p:txBody>
      </p:sp>
      <p:graphicFrame>
        <p:nvGraphicFramePr>
          <p:cNvPr id="768011" name="Object 11"/>
          <p:cNvGraphicFramePr>
            <a:graphicFrameLocks noChangeAspect="1"/>
          </p:cNvGraphicFramePr>
          <p:nvPr/>
        </p:nvGraphicFramePr>
        <p:xfrm>
          <a:off x="152400" y="1752600"/>
          <a:ext cx="2209800" cy="1768475"/>
        </p:xfrm>
        <a:graphic>
          <a:graphicData uri="http://schemas.openxmlformats.org/presentationml/2006/ole">
            <p:oleObj spid="_x0000_s768011" name="Equation" r:id="rId4" imgW="1333440" imgH="1066680" progId="">
              <p:embed/>
            </p:oleObj>
          </a:graphicData>
        </a:graphic>
      </p:graphicFrame>
      <p:grpSp>
        <p:nvGrpSpPr>
          <p:cNvPr id="768022" name="Group 22"/>
          <p:cNvGrpSpPr>
            <a:grpSpLocks/>
          </p:cNvGrpSpPr>
          <p:nvPr/>
        </p:nvGrpSpPr>
        <p:grpSpPr bwMode="auto">
          <a:xfrm>
            <a:off x="5638800" y="1219200"/>
            <a:ext cx="2765425" cy="2519363"/>
            <a:chOff x="3216" y="813"/>
            <a:chExt cx="1742" cy="1587"/>
          </a:xfrm>
        </p:grpSpPr>
        <p:grpSp>
          <p:nvGrpSpPr>
            <p:cNvPr id="768006" name="Group 6"/>
            <p:cNvGrpSpPr>
              <a:grpSpLocks/>
            </p:cNvGrpSpPr>
            <p:nvPr/>
          </p:nvGrpSpPr>
          <p:grpSpPr bwMode="auto">
            <a:xfrm>
              <a:off x="3216" y="1248"/>
              <a:ext cx="1440" cy="1152"/>
              <a:chOff x="3216" y="1248"/>
              <a:chExt cx="1440" cy="1152"/>
            </a:xfrm>
          </p:grpSpPr>
          <p:sp>
            <p:nvSpPr>
              <p:cNvPr id="768004" name="Line 4"/>
              <p:cNvSpPr>
                <a:spLocks noChangeShapeType="1"/>
              </p:cNvSpPr>
              <p:nvPr/>
            </p:nvSpPr>
            <p:spPr bwMode="auto">
              <a:xfrm>
                <a:off x="3312" y="1248"/>
                <a:ext cx="0" cy="1152"/>
              </a:xfrm>
              <a:prstGeom prst="line">
                <a:avLst/>
              </a:prstGeom>
              <a:noFill/>
              <a:ln w="9525">
                <a:solidFill>
                  <a:schemeClr val="tx1"/>
                </a:solidFill>
                <a:round/>
                <a:headEnd type="triangle" w="med" len="med"/>
                <a:tailEnd/>
              </a:ln>
              <a:effectLst/>
            </p:spPr>
            <p:txBody>
              <a:bodyPr wrap="none" anchor="ctr"/>
              <a:lstStyle/>
              <a:p>
                <a:endParaRPr lang="en-US"/>
              </a:p>
            </p:txBody>
          </p:sp>
          <p:sp>
            <p:nvSpPr>
              <p:cNvPr id="768005" name="Line 5"/>
              <p:cNvSpPr>
                <a:spLocks noChangeShapeType="1"/>
              </p:cNvSpPr>
              <p:nvPr/>
            </p:nvSpPr>
            <p:spPr bwMode="auto">
              <a:xfrm>
                <a:off x="3216" y="2352"/>
                <a:ext cx="1440" cy="0"/>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768008" name="Line 8"/>
            <p:cNvSpPr>
              <a:spLocks noChangeShapeType="1"/>
            </p:cNvSpPr>
            <p:nvPr/>
          </p:nvSpPr>
          <p:spPr bwMode="auto">
            <a:xfrm rot="-2832726">
              <a:off x="4190" y="1418"/>
              <a:ext cx="0" cy="720"/>
            </a:xfrm>
            <a:prstGeom prst="line">
              <a:avLst/>
            </a:prstGeom>
            <a:noFill/>
            <a:ln w="9525">
              <a:solidFill>
                <a:schemeClr val="tx1"/>
              </a:solidFill>
              <a:round/>
              <a:headEnd type="triangle" w="med" len="med"/>
              <a:tailEnd/>
            </a:ln>
            <a:effectLst/>
          </p:spPr>
          <p:txBody>
            <a:bodyPr wrap="none" anchor="ctr"/>
            <a:lstStyle/>
            <a:p>
              <a:endParaRPr lang="en-US"/>
            </a:p>
          </p:txBody>
        </p:sp>
        <p:sp>
          <p:nvSpPr>
            <p:cNvPr id="768009" name="Line 9"/>
            <p:cNvSpPr>
              <a:spLocks noChangeShapeType="1"/>
            </p:cNvSpPr>
            <p:nvPr/>
          </p:nvSpPr>
          <p:spPr bwMode="auto">
            <a:xfrm rot="-2832726">
              <a:off x="4123" y="1533"/>
              <a:ext cx="144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768014" name="AutoShape 14"/>
            <p:cNvSpPr>
              <a:spLocks noChangeArrowheads="1"/>
            </p:cNvSpPr>
            <p:nvPr/>
          </p:nvSpPr>
          <p:spPr bwMode="auto">
            <a:xfrm>
              <a:off x="4368" y="1536"/>
              <a:ext cx="48" cy="48"/>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en-US"/>
            </a:p>
          </p:txBody>
        </p:sp>
        <p:sp>
          <p:nvSpPr>
            <p:cNvPr id="768015" name="Text Box 15"/>
            <p:cNvSpPr txBox="1">
              <a:spLocks noChangeArrowheads="1"/>
            </p:cNvSpPr>
            <p:nvPr/>
          </p:nvSpPr>
          <p:spPr bwMode="auto">
            <a:xfrm>
              <a:off x="4272" y="1344"/>
              <a:ext cx="196" cy="250"/>
            </a:xfrm>
            <a:prstGeom prst="rect">
              <a:avLst/>
            </a:prstGeom>
            <a:noFill/>
            <a:ln w="9525">
              <a:noFill/>
              <a:miter lim="800000"/>
              <a:headEnd/>
              <a:tailEnd/>
            </a:ln>
            <a:effectLst/>
          </p:spPr>
          <p:txBody>
            <a:bodyPr wrap="none">
              <a:spAutoFit/>
            </a:bodyPr>
            <a:lstStyle/>
            <a:p>
              <a:r>
                <a:rPr lang="en-US"/>
                <a:t>x</a:t>
              </a:r>
            </a:p>
          </p:txBody>
        </p:sp>
        <p:sp>
          <p:nvSpPr>
            <p:cNvPr id="768016" name="AutoShape 16"/>
            <p:cNvSpPr>
              <a:spLocks noChangeArrowheads="1"/>
            </p:cNvSpPr>
            <p:nvPr/>
          </p:nvSpPr>
          <p:spPr bwMode="auto">
            <a:xfrm>
              <a:off x="4464" y="1584"/>
              <a:ext cx="48" cy="48"/>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en-US"/>
            </a:p>
          </p:txBody>
        </p:sp>
        <p:sp>
          <p:nvSpPr>
            <p:cNvPr id="768017" name="AutoShape 17"/>
            <p:cNvSpPr>
              <a:spLocks noChangeArrowheads="1"/>
            </p:cNvSpPr>
            <p:nvPr/>
          </p:nvSpPr>
          <p:spPr bwMode="auto">
            <a:xfrm>
              <a:off x="4560" y="1632"/>
              <a:ext cx="48" cy="48"/>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en-US"/>
            </a:p>
          </p:txBody>
        </p:sp>
        <p:sp>
          <p:nvSpPr>
            <p:cNvPr id="768018" name="AutoShape 18"/>
            <p:cNvSpPr>
              <a:spLocks noChangeArrowheads="1"/>
            </p:cNvSpPr>
            <p:nvPr/>
          </p:nvSpPr>
          <p:spPr bwMode="auto">
            <a:xfrm>
              <a:off x="4656" y="1680"/>
              <a:ext cx="48" cy="48"/>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en-US"/>
            </a:p>
          </p:txBody>
        </p:sp>
        <p:sp>
          <p:nvSpPr>
            <p:cNvPr id="768019" name="Text Box 19"/>
            <p:cNvSpPr txBox="1">
              <a:spLocks noChangeArrowheads="1"/>
            </p:cNvSpPr>
            <p:nvPr/>
          </p:nvSpPr>
          <p:spPr bwMode="auto">
            <a:xfrm>
              <a:off x="4464" y="1392"/>
              <a:ext cx="248" cy="250"/>
            </a:xfrm>
            <a:prstGeom prst="rect">
              <a:avLst/>
            </a:prstGeom>
            <a:noFill/>
            <a:ln w="9525">
              <a:noFill/>
              <a:miter lim="800000"/>
              <a:headEnd/>
              <a:tailEnd/>
            </a:ln>
            <a:effectLst/>
          </p:spPr>
          <p:txBody>
            <a:bodyPr wrap="none">
              <a:spAutoFit/>
            </a:bodyPr>
            <a:lstStyle/>
            <a:p>
              <a:r>
                <a:rPr lang="en-US"/>
                <a:t>x</a:t>
              </a:r>
              <a:r>
                <a:rPr lang="en-US" baseline="-25000"/>
                <a:t>2</a:t>
              </a:r>
              <a:endParaRPr lang="en-US"/>
            </a:p>
          </p:txBody>
        </p:sp>
        <p:sp>
          <p:nvSpPr>
            <p:cNvPr id="768020" name="Text Box 20"/>
            <p:cNvSpPr txBox="1">
              <a:spLocks noChangeArrowheads="1"/>
            </p:cNvSpPr>
            <p:nvPr/>
          </p:nvSpPr>
          <p:spPr bwMode="auto">
            <a:xfrm>
              <a:off x="4704" y="1536"/>
              <a:ext cx="254" cy="250"/>
            </a:xfrm>
            <a:prstGeom prst="rect">
              <a:avLst/>
            </a:prstGeom>
            <a:noFill/>
            <a:ln w="9525">
              <a:noFill/>
              <a:miter lim="800000"/>
              <a:headEnd/>
              <a:tailEnd/>
            </a:ln>
            <a:effectLst/>
          </p:spPr>
          <p:txBody>
            <a:bodyPr wrap="none">
              <a:spAutoFit/>
            </a:bodyPr>
            <a:lstStyle/>
            <a:p>
              <a:r>
                <a:rPr lang="en-US"/>
                <a:t>x</a:t>
              </a:r>
              <a:r>
                <a:rPr lang="en-US" baseline="-25000"/>
                <a:t>k</a:t>
              </a:r>
              <a:endParaRPr lang="en-US"/>
            </a:p>
          </p:txBody>
        </p:sp>
      </p:grpSp>
      <p:sp>
        <p:nvSpPr>
          <p:cNvPr id="768021" name="Text Box 21"/>
          <p:cNvSpPr txBox="1">
            <a:spLocks noChangeArrowheads="1"/>
          </p:cNvSpPr>
          <p:nvPr/>
        </p:nvSpPr>
        <p:spPr bwMode="auto">
          <a:xfrm rot="24169">
            <a:off x="4800600" y="3886200"/>
            <a:ext cx="3657600" cy="2292350"/>
          </a:xfrm>
          <a:prstGeom prst="rect">
            <a:avLst/>
          </a:prstGeom>
          <a:solidFill>
            <a:srgbClr val="FFCCFF"/>
          </a:solidFill>
          <a:ln w="9525">
            <a:noFill/>
            <a:miter lim="800000"/>
            <a:headEnd/>
            <a:tailEnd/>
          </a:ln>
          <a:effectLst/>
        </p:spPr>
        <p:txBody>
          <a:bodyPr>
            <a:spAutoFit/>
          </a:bodyPr>
          <a:lstStyle/>
          <a:p>
            <a:r>
              <a:rPr lang="en-US" sz="1600">
                <a:solidFill>
                  <a:srgbClr val="0000CC"/>
                </a:solidFill>
              </a:rPr>
              <a:t>As we multiply repeatedly with</a:t>
            </a:r>
          </a:p>
          <a:p>
            <a:r>
              <a:rPr lang="en-US" sz="1600">
                <a:solidFill>
                  <a:srgbClr val="0000CC"/>
                </a:solidFill>
              </a:rPr>
              <a:t>M, the component of x in the direction of principal eigen vector gets stretched wrt to other directions.. So we converge finally to the direction of principal eigenvector</a:t>
            </a:r>
          </a:p>
          <a:p>
            <a:r>
              <a:rPr lang="en-US" sz="1600">
                <a:solidFill>
                  <a:srgbClr val="0000CC"/>
                </a:solidFill>
              </a:rPr>
              <a:t>   </a:t>
            </a:r>
            <a:r>
              <a:rPr lang="en-US" sz="1600">
                <a:solidFill>
                  <a:schemeClr val="tx2"/>
                </a:solidFill>
              </a:rPr>
              <a:t>Necessary condition: x must have a component in the direction of principal eigen vector (c</a:t>
            </a:r>
            <a:r>
              <a:rPr lang="en-US" sz="1600" baseline="-25000">
                <a:solidFill>
                  <a:schemeClr val="tx2"/>
                </a:solidFill>
              </a:rPr>
              <a:t>1</a:t>
            </a:r>
            <a:r>
              <a:rPr lang="en-US" sz="1600">
                <a:solidFill>
                  <a:schemeClr val="tx2"/>
                </a:solidFill>
              </a:rPr>
              <a:t>must be non-zero)</a:t>
            </a:r>
          </a:p>
        </p:txBody>
      </p:sp>
      <p:graphicFrame>
        <p:nvGraphicFramePr>
          <p:cNvPr id="768023" name="Object 23"/>
          <p:cNvGraphicFramePr>
            <a:graphicFrameLocks noChangeAspect="1"/>
          </p:cNvGraphicFramePr>
          <p:nvPr/>
        </p:nvGraphicFramePr>
        <p:xfrm>
          <a:off x="4514850" y="3321050"/>
          <a:ext cx="114300" cy="215900"/>
        </p:xfrm>
        <a:graphic>
          <a:graphicData uri="http://schemas.openxmlformats.org/presentationml/2006/ole">
            <p:oleObj spid="_x0000_s768023" name="Equation" r:id="rId5" imgW="114120" imgH="215640" progId="Equation.3">
              <p:embed/>
            </p:oleObj>
          </a:graphicData>
        </a:graphic>
      </p:graphicFrame>
      <p:graphicFrame>
        <p:nvGraphicFramePr>
          <p:cNvPr id="768024" name="Object 24"/>
          <p:cNvGraphicFramePr>
            <a:graphicFrameLocks noChangeAspect="1"/>
          </p:cNvGraphicFramePr>
          <p:nvPr/>
        </p:nvGraphicFramePr>
        <p:xfrm>
          <a:off x="315913" y="3352800"/>
          <a:ext cx="3559175" cy="3492500"/>
        </p:xfrm>
        <a:graphic>
          <a:graphicData uri="http://schemas.openxmlformats.org/presentationml/2006/ole">
            <p:oleObj spid="_x0000_s768024" name="Equation" r:id="rId6" imgW="2044440" imgH="2006280" progId="Equation.3">
              <p:embed/>
            </p:oleObj>
          </a:graphicData>
        </a:graphic>
      </p:graphicFrame>
      <p:sp>
        <p:nvSpPr>
          <p:cNvPr id="768025" name="Text Box 25"/>
          <p:cNvSpPr txBox="1">
            <a:spLocks noChangeArrowheads="1"/>
          </p:cNvSpPr>
          <p:nvPr/>
        </p:nvSpPr>
        <p:spPr bwMode="auto">
          <a:xfrm>
            <a:off x="2057400" y="6461125"/>
            <a:ext cx="5811838" cy="396875"/>
          </a:xfrm>
          <a:prstGeom prst="rect">
            <a:avLst/>
          </a:prstGeom>
          <a:noFill/>
          <a:ln w="9525">
            <a:noFill/>
            <a:miter lim="800000"/>
            <a:headEnd/>
            <a:tailEnd/>
          </a:ln>
          <a:effectLst/>
        </p:spPr>
        <p:txBody>
          <a:bodyPr wrap="none">
            <a:spAutoFit/>
          </a:bodyPr>
          <a:lstStyle/>
          <a:p>
            <a:r>
              <a:rPr lang="en-US" dirty="0"/>
              <a:t>The rate of convergence depends on the “</a:t>
            </a:r>
            <a:r>
              <a:rPr lang="en-US" dirty="0" err="1"/>
              <a:t>eigen</a:t>
            </a:r>
            <a:r>
              <a:rPr lang="en-US" dirty="0"/>
              <a:t> gap”</a:t>
            </a:r>
          </a:p>
        </p:txBody>
      </p:sp>
      <p:graphicFrame>
        <p:nvGraphicFramePr>
          <p:cNvPr id="768026" name="Object 26"/>
          <p:cNvGraphicFramePr>
            <a:graphicFrameLocks noChangeAspect="1"/>
          </p:cNvGraphicFramePr>
          <p:nvPr/>
        </p:nvGraphicFramePr>
        <p:xfrm>
          <a:off x="7772400" y="6324600"/>
          <a:ext cx="685800" cy="352425"/>
        </p:xfrm>
        <a:graphic>
          <a:graphicData uri="http://schemas.openxmlformats.org/presentationml/2006/ole">
            <p:oleObj spid="_x0000_s768026" name="Equation" r:id="rId7" imgW="495000" imgH="25380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a:lstStyle/>
          <a:p>
            <a:r>
              <a:rPr lang="en-US" sz="4000"/>
              <a:t>Can we power iterate to get </a:t>
            </a:r>
            <a:r>
              <a:rPr lang="en-US" sz="4000" i="1"/>
              <a:t>other</a:t>
            </a:r>
            <a:r>
              <a:rPr lang="en-US" sz="4000"/>
              <a:t> (secondary) eigen vectors?</a:t>
            </a:r>
          </a:p>
        </p:txBody>
      </p:sp>
      <p:sp>
        <p:nvSpPr>
          <p:cNvPr id="1138691" name="Rectangle 3"/>
          <p:cNvSpPr>
            <a:spLocks noGrp="1" noChangeArrowheads="1"/>
          </p:cNvSpPr>
          <p:nvPr>
            <p:ph type="body" idx="1"/>
          </p:nvPr>
        </p:nvSpPr>
        <p:spPr/>
        <p:txBody>
          <a:bodyPr/>
          <a:lstStyle/>
          <a:p>
            <a:pPr>
              <a:lnSpc>
                <a:spcPct val="80000"/>
              </a:lnSpc>
            </a:pPr>
            <a:r>
              <a:rPr lang="en-US" sz="2800"/>
              <a:t>Yes—just find a matrix M</a:t>
            </a:r>
            <a:r>
              <a:rPr lang="en-US" sz="2800" baseline="-25000"/>
              <a:t>2</a:t>
            </a:r>
            <a:r>
              <a:rPr lang="en-US" sz="2800"/>
              <a:t> such that M</a:t>
            </a:r>
            <a:r>
              <a:rPr lang="en-US" sz="2800" baseline="-25000"/>
              <a:t>2</a:t>
            </a:r>
            <a:r>
              <a:rPr lang="en-US" sz="2800"/>
              <a:t> has the same eigen vectors as M, but the eigen value corresponding to the first eigen vector e</a:t>
            </a:r>
            <a:r>
              <a:rPr lang="en-US" sz="2800" baseline="-25000"/>
              <a:t>1</a:t>
            </a:r>
            <a:r>
              <a:rPr lang="en-US" sz="2800"/>
              <a:t> is zeroed out..</a:t>
            </a:r>
          </a:p>
          <a:p>
            <a:pPr>
              <a:lnSpc>
                <a:spcPct val="80000"/>
              </a:lnSpc>
            </a:pPr>
            <a:endParaRPr lang="en-US" sz="2800"/>
          </a:p>
          <a:p>
            <a:pPr>
              <a:lnSpc>
                <a:spcPct val="80000"/>
              </a:lnSpc>
            </a:pPr>
            <a:endParaRPr lang="en-US" sz="2800"/>
          </a:p>
          <a:p>
            <a:pPr>
              <a:lnSpc>
                <a:spcPct val="80000"/>
              </a:lnSpc>
            </a:pPr>
            <a:r>
              <a:rPr lang="en-US" sz="2800"/>
              <a:t>Now do power iteration on M</a:t>
            </a:r>
            <a:r>
              <a:rPr lang="en-US" sz="2800" baseline="-25000"/>
              <a:t>2</a:t>
            </a:r>
          </a:p>
          <a:p>
            <a:pPr>
              <a:lnSpc>
                <a:spcPct val="80000"/>
              </a:lnSpc>
            </a:pPr>
            <a:r>
              <a:rPr lang="en-US" sz="2800"/>
              <a:t>Alternately start with a random vector v, and find a new vector v’ = v – (v.e</a:t>
            </a:r>
            <a:r>
              <a:rPr lang="en-US" sz="2800" baseline="-25000"/>
              <a:t>1</a:t>
            </a:r>
            <a:r>
              <a:rPr lang="en-US" sz="2800"/>
              <a:t>)e</a:t>
            </a:r>
            <a:r>
              <a:rPr lang="en-US" sz="2800" baseline="-25000"/>
              <a:t>1 </a:t>
            </a:r>
            <a:r>
              <a:rPr lang="en-US" sz="2800"/>
              <a:t> and do power iteration on M with v’</a:t>
            </a:r>
          </a:p>
          <a:p>
            <a:pPr>
              <a:lnSpc>
                <a:spcPct val="80000"/>
              </a:lnSpc>
            </a:pPr>
            <a:endParaRPr lang="en-US" sz="2800"/>
          </a:p>
          <a:p>
            <a:pPr>
              <a:lnSpc>
                <a:spcPct val="80000"/>
              </a:lnSpc>
            </a:pPr>
            <a:endParaRPr lang="en-US" sz="2800"/>
          </a:p>
        </p:txBody>
      </p:sp>
      <p:graphicFrame>
        <p:nvGraphicFramePr>
          <p:cNvPr id="1138692" name="Object 4"/>
          <p:cNvGraphicFramePr>
            <a:graphicFrameLocks noChangeAspect="1"/>
          </p:cNvGraphicFramePr>
          <p:nvPr/>
        </p:nvGraphicFramePr>
        <p:xfrm>
          <a:off x="457200" y="3429000"/>
          <a:ext cx="4267200" cy="906463"/>
        </p:xfrm>
        <a:graphic>
          <a:graphicData uri="http://schemas.openxmlformats.org/presentationml/2006/ole">
            <p:oleObj spid="_x0000_s1138692" name="Equation" r:id="rId4" imgW="1015920" imgH="215640" progId="Equation.3">
              <p:embed/>
            </p:oleObj>
          </a:graphicData>
        </a:graphic>
      </p:graphicFrame>
      <p:sp>
        <p:nvSpPr>
          <p:cNvPr id="1138693" name="Text Box 5"/>
          <p:cNvSpPr txBox="1">
            <a:spLocks noChangeArrowheads="1"/>
          </p:cNvSpPr>
          <p:nvPr/>
        </p:nvSpPr>
        <p:spPr bwMode="auto">
          <a:xfrm>
            <a:off x="4648200" y="3429000"/>
            <a:ext cx="4149725" cy="825500"/>
          </a:xfrm>
          <a:prstGeom prst="rect">
            <a:avLst/>
          </a:prstGeom>
          <a:solidFill>
            <a:srgbClr val="FFFFFF"/>
          </a:solidFill>
          <a:ln w="9525">
            <a:noFill/>
            <a:miter lim="800000"/>
            <a:headEnd/>
            <a:tailEnd/>
          </a:ln>
          <a:effectLst/>
        </p:spPr>
        <p:txBody>
          <a:bodyPr wrap="none">
            <a:spAutoFit/>
          </a:bodyPr>
          <a:lstStyle/>
          <a:p>
            <a:r>
              <a:rPr lang="en-US" sz="1600"/>
              <a:t>Why?  1. M</a:t>
            </a:r>
            <a:r>
              <a:rPr lang="en-US" sz="1600" baseline="-25000"/>
              <a:t>2</a:t>
            </a:r>
            <a:r>
              <a:rPr lang="en-US" sz="1600"/>
              <a:t>e</a:t>
            </a:r>
            <a:r>
              <a:rPr lang="en-US" sz="1600" baseline="-25000"/>
              <a:t>1 </a:t>
            </a:r>
            <a:r>
              <a:rPr lang="en-US" sz="1600"/>
              <a:t>= 0</a:t>
            </a:r>
          </a:p>
          <a:p>
            <a:r>
              <a:rPr lang="en-US" sz="1600"/>
              <a:t>            2. If e</a:t>
            </a:r>
            <a:r>
              <a:rPr lang="en-US" sz="1600" baseline="-25000"/>
              <a:t>2</a:t>
            </a:r>
            <a:r>
              <a:rPr lang="en-US" sz="1600" baseline="30000"/>
              <a:t> </a:t>
            </a:r>
            <a:r>
              <a:rPr lang="en-US" sz="1600"/>
              <a:t>is the second eigen vector of M, </a:t>
            </a:r>
          </a:p>
          <a:p>
            <a:r>
              <a:rPr lang="en-US" sz="1600"/>
              <a:t>                then it is also an eigen vector of M</a:t>
            </a:r>
            <a:r>
              <a:rPr lang="en-US" sz="1600" baseline="-25000"/>
              <a:t>2</a:t>
            </a:r>
            <a:endParaRPr lang="en-US" sz="16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r>
              <a:rPr lang="en-US"/>
              <a:t>Tyranny of Majority</a:t>
            </a:r>
          </a:p>
        </p:txBody>
      </p:sp>
      <p:sp>
        <p:nvSpPr>
          <p:cNvPr id="847876" name="AutoShape 4"/>
          <p:cNvSpPr>
            <a:spLocks noChangeArrowheads="1"/>
          </p:cNvSpPr>
          <p:nvPr/>
        </p:nvSpPr>
        <p:spPr bwMode="auto">
          <a:xfrm>
            <a:off x="5410200" y="2133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77" name="AutoShape 5"/>
          <p:cNvSpPr>
            <a:spLocks noChangeArrowheads="1"/>
          </p:cNvSpPr>
          <p:nvPr/>
        </p:nvSpPr>
        <p:spPr bwMode="auto">
          <a:xfrm>
            <a:off x="5410200" y="2438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78" name="AutoShape 6"/>
          <p:cNvSpPr>
            <a:spLocks noChangeArrowheads="1"/>
          </p:cNvSpPr>
          <p:nvPr/>
        </p:nvSpPr>
        <p:spPr bwMode="auto">
          <a:xfrm>
            <a:off x="5410200" y="2743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79" name="AutoShape 7"/>
          <p:cNvSpPr>
            <a:spLocks noChangeArrowheads="1"/>
          </p:cNvSpPr>
          <p:nvPr/>
        </p:nvSpPr>
        <p:spPr bwMode="auto">
          <a:xfrm>
            <a:off x="6019800" y="2438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80" name="AutoShape 8"/>
          <p:cNvSpPr>
            <a:spLocks noChangeArrowheads="1"/>
          </p:cNvSpPr>
          <p:nvPr/>
        </p:nvSpPr>
        <p:spPr bwMode="auto">
          <a:xfrm>
            <a:off x="7086600" y="22098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81" name="AutoShape 9"/>
          <p:cNvSpPr>
            <a:spLocks noChangeArrowheads="1"/>
          </p:cNvSpPr>
          <p:nvPr/>
        </p:nvSpPr>
        <p:spPr bwMode="auto">
          <a:xfrm>
            <a:off x="7086600" y="2514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83" name="AutoShape 11"/>
          <p:cNvSpPr>
            <a:spLocks noChangeArrowheads="1"/>
          </p:cNvSpPr>
          <p:nvPr/>
        </p:nvSpPr>
        <p:spPr bwMode="auto">
          <a:xfrm>
            <a:off x="7696200" y="2362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cxnSp>
        <p:nvCxnSpPr>
          <p:cNvPr id="847884" name="AutoShape 12"/>
          <p:cNvCxnSpPr>
            <a:cxnSpLocks noChangeShapeType="1"/>
            <a:stCxn id="847876" idx="6"/>
            <a:endCxn id="847879" idx="2"/>
          </p:cNvCxnSpPr>
          <p:nvPr/>
        </p:nvCxnSpPr>
        <p:spPr bwMode="auto">
          <a:xfrm>
            <a:off x="5486400" y="2171700"/>
            <a:ext cx="533400" cy="304800"/>
          </a:xfrm>
          <a:prstGeom prst="straightConnector1">
            <a:avLst/>
          </a:prstGeom>
          <a:noFill/>
          <a:ln w="9525">
            <a:solidFill>
              <a:schemeClr val="tx1"/>
            </a:solidFill>
            <a:round/>
            <a:headEnd/>
            <a:tailEnd type="triangle" w="med" len="med"/>
          </a:ln>
          <a:effectLst/>
        </p:spPr>
      </p:cxnSp>
      <p:cxnSp>
        <p:nvCxnSpPr>
          <p:cNvPr id="847885" name="AutoShape 13"/>
          <p:cNvCxnSpPr>
            <a:cxnSpLocks noChangeShapeType="1"/>
            <a:stCxn id="847877" idx="6"/>
            <a:endCxn id="847879" idx="2"/>
          </p:cNvCxnSpPr>
          <p:nvPr/>
        </p:nvCxnSpPr>
        <p:spPr bwMode="auto">
          <a:xfrm>
            <a:off x="5486400" y="2476500"/>
            <a:ext cx="533400" cy="0"/>
          </a:xfrm>
          <a:prstGeom prst="straightConnector1">
            <a:avLst/>
          </a:prstGeom>
          <a:noFill/>
          <a:ln w="9525">
            <a:solidFill>
              <a:schemeClr val="tx1"/>
            </a:solidFill>
            <a:round/>
            <a:headEnd/>
            <a:tailEnd type="triangle" w="med" len="med"/>
          </a:ln>
          <a:effectLst/>
        </p:spPr>
      </p:cxnSp>
      <p:cxnSp>
        <p:nvCxnSpPr>
          <p:cNvPr id="847886" name="AutoShape 14"/>
          <p:cNvCxnSpPr>
            <a:cxnSpLocks noChangeShapeType="1"/>
            <a:stCxn id="847878" idx="6"/>
            <a:endCxn id="847879" idx="3"/>
          </p:cNvCxnSpPr>
          <p:nvPr/>
        </p:nvCxnSpPr>
        <p:spPr bwMode="auto">
          <a:xfrm flipV="1">
            <a:off x="5486400" y="2503488"/>
            <a:ext cx="544513" cy="277812"/>
          </a:xfrm>
          <a:prstGeom prst="straightConnector1">
            <a:avLst/>
          </a:prstGeom>
          <a:noFill/>
          <a:ln w="9525">
            <a:solidFill>
              <a:schemeClr val="tx1"/>
            </a:solidFill>
            <a:round/>
            <a:headEnd/>
            <a:tailEnd type="triangle" w="med" len="med"/>
          </a:ln>
          <a:effectLst/>
        </p:spPr>
      </p:cxnSp>
      <p:cxnSp>
        <p:nvCxnSpPr>
          <p:cNvPr id="847887" name="AutoShape 15"/>
          <p:cNvCxnSpPr>
            <a:cxnSpLocks noChangeShapeType="1"/>
            <a:stCxn id="847880" idx="5"/>
            <a:endCxn id="847883" idx="7"/>
          </p:cNvCxnSpPr>
          <p:nvPr/>
        </p:nvCxnSpPr>
        <p:spPr bwMode="auto">
          <a:xfrm>
            <a:off x="7151688" y="2274888"/>
            <a:ext cx="609600" cy="98425"/>
          </a:xfrm>
          <a:prstGeom prst="straightConnector1">
            <a:avLst/>
          </a:prstGeom>
          <a:noFill/>
          <a:ln w="9525">
            <a:solidFill>
              <a:schemeClr val="tx1"/>
            </a:solidFill>
            <a:round/>
            <a:headEnd/>
            <a:tailEnd type="triangle" w="med" len="med"/>
          </a:ln>
          <a:effectLst/>
        </p:spPr>
      </p:cxnSp>
      <p:cxnSp>
        <p:nvCxnSpPr>
          <p:cNvPr id="847888" name="AutoShape 16"/>
          <p:cNvCxnSpPr>
            <a:cxnSpLocks noChangeShapeType="1"/>
            <a:stCxn id="847881" idx="6"/>
            <a:endCxn id="847883" idx="2"/>
          </p:cNvCxnSpPr>
          <p:nvPr/>
        </p:nvCxnSpPr>
        <p:spPr bwMode="auto">
          <a:xfrm flipV="1">
            <a:off x="7162800" y="2400300"/>
            <a:ext cx="533400" cy="152400"/>
          </a:xfrm>
          <a:prstGeom prst="straightConnector1">
            <a:avLst/>
          </a:prstGeom>
          <a:noFill/>
          <a:ln w="9525">
            <a:solidFill>
              <a:schemeClr val="tx1"/>
            </a:solidFill>
            <a:round/>
            <a:headEnd/>
            <a:tailEnd type="triangle" w="med" len="med"/>
          </a:ln>
          <a:effectLst/>
        </p:spPr>
      </p:cxnSp>
      <p:sp>
        <p:nvSpPr>
          <p:cNvPr id="847890" name="Text Box 18"/>
          <p:cNvSpPr txBox="1">
            <a:spLocks noChangeArrowheads="1"/>
          </p:cNvSpPr>
          <p:nvPr/>
        </p:nvSpPr>
        <p:spPr bwMode="auto">
          <a:xfrm>
            <a:off x="5241925" y="1966913"/>
            <a:ext cx="285750" cy="336550"/>
          </a:xfrm>
          <a:prstGeom prst="rect">
            <a:avLst/>
          </a:prstGeom>
          <a:noFill/>
          <a:ln w="9525">
            <a:noFill/>
            <a:miter lim="800000"/>
            <a:headEnd/>
            <a:tailEnd/>
          </a:ln>
          <a:effectLst/>
        </p:spPr>
        <p:txBody>
          <a:bodyPr wrap="none">
            <a:spAutoFit/>
          </a:bodyPr>
          <a:lstStyle/>
          <a:p>
            <a:r>
              <a:rPr lang="en-US" sz="1600"/>
              <a:t>1</a:t>
            </a:r>
          </a:p>
        </p:txBody>
      </p:sp>
      <p:sp>
        <p:nvSpPr>
          <p:cNvPr id="847891" name="Text Box 19"/>
          <p:cNvSpPr txBox="1">
            <a:spLocks noChangeArrowheads="1"/>
          </p:cNvSpPr>
          <p:nvPr/>
        </p:nvSpPr>
        <p:spPr bwMode="auto">
          <a:xfrm>
            <a:off x="5181600" y="2286000"/>
            <a:ext cx="285750" cy="336550"/>
          </a:xfrm>
          <a:prstGeom prst="rect">
            <a:avLst/>
          </a:prstGeom>
          <a:noFill/>
          <a:ln w="9525">
            <a:noFill/>
            <a:miter lim="800000"/>
            <a:headEnd/>
            <a:tailEnd/>
          </a:ln>
          <a:effectLst/>
        </p:spPr>
        <p:txBody>
          <a:bodyPr wrap="none">
            <a:spAutoFit/>
          </a:bodyPr>
          <a:lstStyle/>
          <a:p>
            <a:r>
              <a:rPr lang="en-US" sz="1600"/>
              <a:t>2</a:t>
            </a:r>
          </a:p>
        </p:txBody>
      </p:sp>
      <p:sp>
        <p:nvSpPr>
          <p:cNvPr id="847892" name="Text Box 20"/>
          <p:cNvSpPr txBox="1">
            <a:spLocks noChangeArrowheads="1"/>
          </p:cNvSpPr>
          <p:nvPr/>
        </p:nvSpPr>
        <p:spPr bwMode="auto">
          <a:xfrm>
            <a:off x="5181600" y="2590800"/>
            <a:ext cx="285750" cy="336550"/>
          </a:xfrm>
          <a:prstGeom prst="rect">
            <a:avLst/>
          </a:prstGeom>
          <a:noFill/>
          <a:ln w="9525">
            <a:noFill/>
            <a:miter lim="800000"/>
            <a:headEnd/>
            <a:tailEnd/>
          </a:ln>
          <a:effectLst/>
        </p:spPr>
        <p:txBody>
          <a:bodyPr wrap="none">
            <a:spAutoFit/>
          </a:bodyPr>
          <a:lstStyle/>
          <a:p>
            <a:r>
              <a:rPr lang="en-US" sz="1600"/>
              <a:t>3</a:t>
            </a:r>
          </a:p>
        </p:txBody>
      </p:sp>
      <p:sp>
        <p:nvSpPr>
          <p:cNvPr id="847893" name="Text Box 21"/>
          <p:cNvSpPr txBox="1">
            <a:spLocks noChangeArrowheads="1"/>
          </p:cNvSpPr>
          <p:nvPr/>
        </p:nvSpPr>
        <p:spPr bwMode="auto">
          <a:xfrm>
            <a:off x="6019800" y="2286000"/>
            <a:ext cx="285750" cy="336550"/>
          </a:xfrm>
          <a:prstGeom prst="rect">
            <a:avLst/>
          </a:prstGeom>
          <a:noFill/>
          <a:ln w="9525">
            <a:noFill/>
            <a:miter lim="800000"/>
            <a:headEnd/>
            <a:tailEnd/>
          </a:ln>
          <a:effectLst/>
        </p:spPr>
        <p:txBody>
          <a:bodyPr wrap="none">
            <a:spAutoFit/>
          </a:bodyPr>
          <a:lstStyle/>
          <a:p>
            <a:r>
              <a:rPr lang="en-US" sz="1600"/>
              <a:t>4</a:t>
            </a:r>
          </a:p>
        </p:txBody>
      </p:sp>
      <p:sp>
        <p:nvSpPr>
          <p:cNvPr id="847894" name="Text Box 22"/>
          <p:cNvSpPr txBox="1">
            <a:spLocks noChangeArrowheads="1"/>
          </p:cNvSpPr>
          <p:nvPr/>
        </p:nvSpPr>
        <p:spPr bwMode="auto">
          <a:xfrm>
            <a:off x="6858000" y="2057400"/>
            <a:ext cx="285750" cy="336550"/>
          </a:xfrm>
          <a:prstGeom prst="rect">
            <a:avLst/>
          </a:prstGeom>
          <a:noFill/>
          <a:ln w="9525">
            <a:noFill/>
            <a:miter lim="800000"/>
            <a:headEnd/>
            <a:tailEnd/>
          </a:ln>
          <a:effectLst/>
        </p:spPr>
        <p:txBody>
          <a:bodyPr wrap="none">
            <a:spAutoFit/>
          </a:bodyPr>
          <a:lstStyle/>
          <a:p>
            <a:r>
              <a:rPr lang="en-US" sz="1600"/>
              <a:t>6</a:t>
            </a:r>
          </a:p>
        </p:txBody>
      </p:sp>
      <p:sp>
        <p:nvSpPr>
          <p:cNvPr id="847895" name="Text Box 23"/>
          <p:cNvSpPr txBox="1">
            <a:spLocks noChangeArrowheads="1"/>
          </p:cNvSpPr>
          <p:nvPr/>
        </p:nvSpPr>
        <p:spPr bwMode="auto">
          <a:xfrm>
            <a:off x="6858000" y="2362200"/>
            <a:ext cx="285750" cy="336550"/>
          </a:xfrm>
          <a:prstGeom prst="rect">
            <a:avLst/>
          </a:prstGeom>
          <a:noFill/>
          <a:ln w="9525">
            <a:noFill/>
            <a:miter lim="800000"/>
            <a:headEnd/>
            <a:tailEnd/>
          </a:ln>
          <a:effectLst/>
        </p:spPr>
        <p:txBody>
          <a:bodyPr wrap="none">
            <a:spAutoFit/>
          </a:bodyPr>
          <a:lstStyle/>
          <a:p>
            <a:r>
              <a:rPr lang="en-US" sz="1600"/>
              <a:t>7</a:t>
            </a:r>
          </a:p>
        </p:txBody>
      </p:sp>
      <p:sp>
        <p:nvSpPr>
          <p:cNvPr id="847896" name="Text Box 24"/>
          <p:cNvSpPr txBox="1">
            <a:spLocks noChangeArrowheads="1"/>
          </p:cNvSpPr>
          <p:nvPr/>
        </p:nvSpPr>
        <p:spPr bwMode="auto">
          <a:xfrm>
            <a:off x="7772400" y="2209800"/>
            <a:ext cx="285750" cy="336550"/>
          </a:xfrm>
          <a:prstGeom prst="rect">
            <a:avLst/>
          </a:prstGeom>
          <a:noFill/>
          <a:ln w="9525">
            <a:noFill/>
            <a:miter lim="800000"/>
            <a:headEnd/>
            <a:tailEnd/>
          </a:ln>
          <a:effectLst/>
        </p:spPr>
        <p:txBody>
          <a:bodyPr wrap="none">
            <a:spAutoFit/>
          </a:bodyPr>
          <a:lstStyle/>
          <a:p>
            <a:r>
              <a:rPr lang="en-US" sz="1600"/>
              <a:t>8</a:t>
            </a:r>
          </a:p>
        </p:txBody>
      </p:sp>
      <p:sp>
        <p:nvSpPr>
          <p:cNvPr id="847897" name="AutoShape 25"/>
          <p:cNvSpPr>
            <a:spLocks noChangeArrowheads="1"/>
          </p:cNvSpPr>
          <p:nvPr/>
        </p:nvSpPr>
        <p:spPr bwMode="auto">
          <a:xfrm>
            <a:off x="6096000" y="2743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cxnSp>
        <p:nvCxnSpPr>
          <p:cNvPr id="847898" name="AutoShape 26"/>
          <p:cNvCxnSpPr>
            <a:cxnSpLocks noChangeShapeType="1"/>
            <a:stCxn id="847891" idx="3"/>
            <a:endCxn id="847897" idx="3"/>
          </p:cNvCxnSpPr>
          <p:nvPr/>
        </p:nvCxnSpPr>
        <p:spPr bwMode="auto">
          <a:xfrm>
            <a:off x="5467350" y="2454275"/>
            <a:ext cx="639763" cy="354013"/>
          </a:xfrm>
          <a:prstGeom prst="straightConnector1">
            <a:avLst/>
          </a:prstGeom>
          <a:noFill/>
          <a:ln w="9525">
            <a:solidFill>
              <a:schemeClr val="tx1"/>
            </a:solidFill>
            <a:round/>
            <a:headEnd/>
            <a:tailEnd type="triangle" w="med" len="med"/>
          </a:ln>
          <a:effectLst/>
        </p:spPr>
      </p:cxnSp>
      <p:sp>
        <p:nvSpPr>
          <p:cNvPr id="847899" name="Text Box 27"/>
          <p:cNvSpPr txBox="1">
            <a:spLocks noChangeArrowheads="1"/>
          </p:cNvSpPr>
          <p:nvPr/>
        </p:nvSpPr>
        <p:spPr bwMode="auto">
          <a:xfrm>
            <a:off x="6096000" y="2590800"/>
            <a:ext cx="285750" cy="336550"/>
          </a:xfrm>
          <a:prstGeom prst="rect">
            <a:avLst/>
          </a:prstGeom>
          <a:noFill/>
          <a:ln w="9525">
            <a:noFill/>
            <a:miter lim="800000"/>
            <a:headEnd/>
            <a:tailEnd/>
          </a:ln>
          <a:effectLst/>
        </p:spPr>
        <p:txBody>
          <a:bodyPr wrap="none">
            <a:spAutoFit/>
          </a:bodyPr>
          <a:lstStyle/>
          <a:p>
            <a:r>
              <a:rPr lang="en-US" sz="1600"/>
              <a:t>5</a:t>
            </a:r>
          </a:p>
        </p:txBody>
      </p:sp>
      <p:sp>
        <p:nvSpPr>
          <p:cNvPr id="847900" name="Text Box 28"/>
          <p:cNvSpPr txBox="1">
            <a:spLocks noChangeArrowheads="1"/>
          </p:cNvSpPr>
          <p:nvPr/>
        </p:nvSpPr>
        <p:spPr bwMode="auto">
          <a:xfrm>
            <a:off x="381000" y="1676400"/>
            <a:ext cx="2814638" cy="1006475"/>
          </a:xfrm>
          <a:prstGeom prst="rect">
            <a:avLst/>
          </a:prstGeom>
          <a:noFill/>
          <a:ln w="9525">
            <a:noFill/>
            <a:miter lim="800000"/>
            <a:headEnd/>
            <a:tailEnd/>
          </a:ln>
          <a:effectLst/>
        </p:spPr>
        <p:txBody>
          <a:bodyPr>
            <a:spAutoFit/>
          </a:bodyPr>
          <a:lstStyle/>
          <a:p>
            <a:r>
              <a:rPr lang="en-US"/>
              <a:t>Which do </a:t>
            </a:r>
            <a:r>
              <a:rPr lang="en-US" u="sng"/>
              <a:t>you</a:t>
            </a:r>
            <a:r>
              <a:rPr lang="en-US"/>
              <a:t> think are </a:t>
            </a:r>
          </a:p>
          <a:p>
            <a:r>
              <a:rPr lang="en-US"/>
              <a:t>Authoritative pages?</a:t>
            </a:r>
          </a:p>
          <a:p>
            <a:r>
              <a:rPr lang="en-US"/>
              <a:t>Which are good hubs?</a:t>
            </a:r>
          </a:p>
        </p:txBody>
      </p:sp>
      <p:sp>
        <p:nvSpPr>
          <p:cNvPr id="847901" name="Text Box 29"/>
          <p:cNvSpPr txBox="1">
            <a:spLocks noChangeArrowheads="1"/>
          </p:cNvSpPr>
          <p:nvPr/>
        </p:nvSpPr>
        <p:spPr bwMode="auto">
          <a:xfrm>
            <a:off x="457200" y="3895725"/>
            <a:ext cx="5126038" cy="1981200"/>
          </a:xfrm>
          <a:prstGeom prst="rect">
            <a:avLst/>
          </a:prstGeom>
          <a:noFill/>
          <a:ln w="9525">
            <a:noFill/>
            <a:miter lim="800000"/>
            <a:headEnd/>
            <a:tailEnd/>
          </a:ln>
          <a:effectLst/>
        </p:spPr>
        <p:txBody>
          <a:bodyPr wrap="none">
            <a:spAutoFit/>
          </a:bodyPr>
          <a:lstStyle/>
          <a:p>
            <a:r>
              <a:rPr lang="en-US" sz="4400"/>
              <a:t>BUT</a:t>
            </a:r>
            <a:r>
              <a:rPr lang="en-US"/>
              <a:t> The power iteration will show that</a:t>
            </a:r>
          </a:p>
          <a:p>
            <a:r>
              <a:rPr lang="en-US"/>
              <a:t>Only 4 and 5 have non-zero authorities</a:t>
            </a:r>
          </a:p>
          <a:p>
            <a:r>
              <a:rPr lang="en-US"/>
              <a:t>[.923 .382]</a:t>
            </a:r>
          </a:p>
          <a:p>
            <a:r>
              <a:rPr lang="en-US"/>
              <a:t>And only 1, 2 and 3 have non-zero hubs</a:t>
            </a:r>
          </a:p>
          <a:p>
            <a:r>
              <a:rPr lang="en-US"/>
              <a:t>[.5 .7 .5]</a:t>
            </a:r>
          </a:p>
        </p:txBody>
      </p:sp>
      <p:sp>
        <p:nvSpPr>
          <p:cNvPr id="847902" name="Text Box 30"/>
          <p:cNvSpPr txBox="1">
            <a:spLocks noChangeArrowheads="1"/>
          </p:cNvSpPr>
          <p:nvPr/>
        </p:nvSpPr>
        <p:spPr bwMode="auto">
          <a:xfrm rot="-1387603">
            <a:off x="5324475" y="3767138"/>
            <a:ext cx="3657600" cy="1465262"/>
          </a:xfrm>
          <a:prstGeom prst="rect">
            <a:avLst/>
          </a:prstGeom>
          <a:noFill/>
          <a:ln w="9525">
            <a:noFill/>
            <a:miter lim="800000"/>
            <a:headEnd/>
            <a:tailEnd/>
          </a:ln>
          <a:effectLst/>
        </p:spPr>
        <p:txBody>
          <a:bodyPr>
            <a:spAutoFit/>
          </a:bodyPr>
          <a:lstStyle/>
          <a:p>
            <a:r>
              <a:rPr lang="en-US" sz="1800">
                <a:solidFill>
                  <a:schemeClr val="tx2"/>
                </a:solidFill>
              </a:rPr>
              <a:t>The authority and hub mass </a:t>
            </a:r>
          </a:p>
          <a:p>
            <a:r>
              <a:rPr lang="en-US" sz="1800">
                <a:solidFill>
                  <a:schemeClr val="tx2"/>
                </a:solidFill>
              </a:rPr>
              <a:t>Will concentrate completely </a:t>
            </a:r>
          </a:p>
          <a:p>
            <a:r>
              <a:rPr lang="en-US" sz="1800">
                <a:solidFill>
                  <a:schemeClr val="tx2"/>
                </a:solidFill>
              </a:rPr>
              <a:t>Among the first component, as </a:t>
            </a:r>
          </a:p>
          <a:p>
            <a:r>
              <a:rPr lang="en-US" sz="1800">
                <a:solidFill>
                  <a:schemeClr val="tx2"/>
                </a:solidFill>
              </a:rPr>
              <a:t>The iterations increase. (See next slide)</a:t>
            </a:r>
          </a:p>
        </p:txBody>
      </p:sp>
      <p:sp>
        <p:nvSpPr>
          <p:cNvPr id="847903" name="Rectangle 31"/>
          <p:cNvSpPr>
            <a:spLocks noChangeArrowheads="1"/>
          </p:cNvSpPr>
          <p:nvPr/>
        </p:nvSpPr>
        <p:spPr bwMode="auto">
          <a:xfrm>
            <a:off x="838200" y="2667000"/>
            <a:ext cx="4572000" cy="1190625"/>
          </a:xfrm>
          <a:prstGeom prst="rect">
            <a:avLst/>
          </a:prstGeom>
          <a:noFill/>
          <a:ln w="9525">
            <a:noFill/>
            <a:miter lim="800000"/>
            <a:headEnd/>
            <a:tailEnd/>
          </a:ln>
          <a:effectLst/>
        </p:spPr>
        <p:txBody>
          <a:bodyPr>
            <a:spAutoFit/>
          </a:bodyPr>
          <a:lstStyle/>
          <a:p>
            <a:r>
              <a:rPr lang="en-US" sz="1800"/>
              <a:t> -</a:t>
            </a:r>
            <a:r>
              <a:rPr lang="en-US" sz="1800" i="1"/>
              <a:t>intutively, we would say</a:t>
            </a:r>
          </a:p>
          <a:p>
            <a:r>
              <a:rPr lang="en-US" sz="1800" i="1"/>
              <a:t>   that 4,8,5 will be authoritative</a:t>
            </a:r>
          </a:p>
          <a:p>
            <a:r>
              <a:rPr lang="en-US" sz="1800" i="1"/>
              <a:t>   pages and 1,2,3,6,7 will be</a:t>
            </a:r>
          </a:p>
          <a:p>
            <a:r>
              <a:rPr lang="en-US" sz="1800" i="1"/>
              <a:t>   hub pages.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7903"/>
                                        </p:tgtEl>
                                        <p:attrNameLst>
                                          <p:attrName>style.visibility</p:attrName>
                                        </p:attrNameLst>
                                      </p:cBhvr>
                                      <p:to>
                                        <p:strVal val="visible"/>
                                      </p:to>
                                    </p:set>
                                    <p:animEffect transition="in" filter="blinds(horizontal)">
                                      <p:cBhvr>
                                        <p:cTn id="7" dur="500"/>
                                        <p:tgtEl>
                                          <p:spTgt spid="8479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7901"/>
                                        </p:tgtEl>
                                        <p:attrNameLst>
                                          <p:attrName>style.visibility</p:attrName>
                                        </p:attrNameLst>
                                      </p:cBhvr>
                                      <p:to>
                                        <p:strVal val="visible"/>
                                      </p:to>
                                    </p:set>
                                    <p:animEffect transition="in" filter="blinds(horizontal)">
                                      <p:cBhvr>
                                        <p:cTn id="12" dur="500"/>
                                        <p:tgtEl>
                                          <p:spTgt spid="84790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47902"/>
                                        </p:tgtEl>
                                        <p:attrNameLst>
                                          <p:attrName>style.visibility</p:attrName>
                                        </p:attrNameLst>
                                      </p:cBhvr>
                                      <p:to>
                                        <p:strVal val="visible"/>
                                      </p:to>
                                    </p:set>
                                    <p:animEffect transition="in" filter="blinds(horizontal)">
                                      <p:cBhvr>
                                        <p:cTn id="15" dur="500"/>
                                        <p:tgtEl>
                                          <p:spTgt spid="847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901" grpId="0"/>
      <p:bldP spid="847902" grpId="0"/>
      <p:bldP spid="847903"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094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b="0">
                <a:solidFill>
                  <a:schemeClr val="tx2"/>
                </a:solidFill>
              </a:rPr>
              <a:t>Tyranny of Majority (explained)</a:t>
            </a:r>
          </a:p>
        </p:txBody>
      </p:sp>
      <p:sp>
        <p:nvSpPr>
          <p:cNvPr id="850947" name="AutoShape 3"/>
          <p:cNvSpPr>
            <a:spLocks noChangeArrowheads="1"/>
          </p:cNvSpPr>
          <p:nvPr/>
        </p:nvSpPr>
        <p:spPr bwMode="auto">
          <a:xfrm>
            <a:off x="5410200" y="2133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48" name="AutoShape 4"/>
          <p:cNvSpPr>
            <a:spLocks noChangeArrowheads="1"/>
          </p:cNvSpPr>
          <p:nvPr/>
        </p:nvSpPr>
        <p:spPr bwMode="auto">
          <a:xfrm>
            <a:off x="5410200" y="2438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49" name="AutoShape 5"/>
          <p:cNvSpPr>
            <a:spLocks noChangeArrowheads="1"/>
          </p:cNvSpPr>
          <p:nvPr/>
        </p:nvSpPr>
        <p:spPr bwMode="auto">
          <a:xfrm>
            <a:off x="5410200" y="2743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50" name="AutoShape 6"/>
          <p:cNvSpPr>
            <a:spLocks noChangeArrowheads="1"/>
          </p:cNvSpPr>
          <p:nvPr/>
        </p:nvSpPr>
        <p:spPr bwMode="auto">
          <a:xfrm>
            <a:off x="6019800" y="2438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51" name="AutoShape 7"/>
          <p:cNvSpPr>
            <a:spLocks noChangeArrowheads="1"/>
          </p:cNvSpPr>
          <p:nvPr/>
        </p:nvSpPr>
        <p:spPr bwMode="auto">
          <a:xfrm>
            <a:off x="7086600" y="22098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52" name="AutoShape 8"/>
          <p:cNvSpPr>
            <a:spLocks noChangeArrowheads="1"/>
          </p:cNvSpPr>
          <p:nvPr/>
        </p:nvSpPr>
        <p:spPr bwMode="auto">
          <a:xfrm>
            <a:off x="7086600" y="2514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53" name="AutoShape 9"/>
          <p:cNvSpPr>
            <a:spLocks noChangeArrowheads="1"/>
          </p:cNvSpPr>
          <p:nvPr/>
        </p:nvSpPr>
        <p:spPr bwMode="auto">
          <a:xfrm>
            <a:off x="7696200" y="2362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cxnSp>
        <p:nvCxnSpPr>
          <p:cNvPr id="850954" name="AutoShape 10"/>
          <p:cNvCxnSpPr>
            <a:cxnSpLocks noChangeShapeType="1"/>
            <a:stCxn id="850947" idx="6"/>
            <a:endCxn id="850950" idx="2"/>
          </p:cNvCxnSpPr>
          <p:nvPr/>
        </p:nvCxnSpPr>
        <p:spPr bwMode="auto">
          <a:xfrm>
            <a:off x="5486400" y="2171700"/>
            <a:ext cx="533400" cy="304800"/>
          </a:xfrm>
          <a:prstGeom prst="straightConnector1">
            <a:avLst/>
          </a:prstGeom>
          <a:noFill/>
          <a:ln w="9525">
            <a:solidFill>
              <a:schemeClr val="tx1"/>
            </a:solidFill>
            <a:round/>
            <a:headEnd/>
            <a:tailEnd type="triangle" w="med" len="med"/>
          </a:ln>
          <a:effectLst/>
        </p:spPr>
      </p:cxnSp>
      <p:cxnSp>
        <p:nvCxnSpPr>
          <p:cNvPr id="850955" name="AutoShape 11"/>
          <p:cNvCxnSpPr>
            <a:cxnSpLocks noChangeShapeType="1"/>
            <a:stCxn id="850948" idx="6"/>
            <a:endCxn id="850950" idx="2"/>
          </p:cNvCxnSpPr>
          <p:nvPr/>
        </p:nvCxnSpPr>
        <p:spPr bwMode="auto">
          <a:xfrm>
            <a:off x="5486400" y="2476500"/>
            <a:ext cx="533400" cy="0"/>
          </a:xfrm>
          <a:prstGeom prst="straightConnector1">
            <a:avLst/>
          </a:prstGeom>
          <a:noFill/>
          <a:ln w="9525">
            <a:solidFill>
              <a:schemeClr val="tx1"/>
            </a:solidFill>
            <a:round/>
            <a:headEnd/>
            <a:tailEnd type="triangle" w="med" len="med"/>
          </a:ln>
          <a:effectLst/>
        </p:spPr>
      </p:cxnSp>
      <p:cxnSp>
        <p:nvCxnSpPr>
          <p:cNvPr id="850956" name="AutoShape 12"/>
          <p:cNvCxnSpPr>
            <a:cxnSpLocks noChangeShapeType="1"/>
            <a:stCxn id="850949" idx="6"/>
            <a:endCxn id="850950" idx="3"/>
          </p:cNvCxnSpPr>
          <p:nvPr/>
        </p:nvCxnSpPr>
        <p:spPr bwMode="auto">
          <a:xfrm flipV="1">
            <a:off x="5486400" y="2503488"/>
            <a:ext cx="544513" cy="277812"/>
          </a:xfrm>
          <a:prstGeom prst="straightConnector1">
            <a:avLst/>
          </a:prstGeom>
          <a:noFill/>
          <a:ln w="9525">
            <a:solidFill>
              <a:schemeClr val="tx1"/>
            </a:solidFill>
            <a:round/>
            <a:headEnd/>
            <a:tailEnd type="triangle" w="med" len="med"/>
          </a:ln>
          <a:effectLst/>
        </p:spPr>
      </p:cxnSp>
      <p:cxnSp>
        <p:nvCxnSpPr>
          <p:cNvPr id="850957" name="AutoShape 13"/>
          <p:cNvCxnSpPr>
            <a:cxnSpLocks noChangeShapeType="1"/>
            <a:stCxn id="850951" idx="5"/>
            <a:endCxn id="850953" idx="7"/>
          </p:cNvCxnSpPr>
          <p:nvPr/>
        </p:nvCxnSpPr>
        <p:spPr bwMode="auto">
          <a:xfrm>
            <a:off x="7151688" y="2274888"/>
            <a:ext cx="609600" cy="98425"/>
          </a:xfrm>
          <a:prstGeom prst="straightConnector1">
            <a:avLst/>
          </a:prstGeom>
          <a:noFill/>
          <a:ln w="9525">
            <a:solidFill>
              <a:schemeClr val="tx1"/>
            </a:solidFill>
            <a:round/>
            <a:headEnd/>
            <a:tailEnd type="triangle" w="med" len="med"/>
          </a:ln>
          <a:effectLst/>
        </p:spPr>
      </p:cxnSp>
      <p:cxnSp>
        <p:nvCxnSpPr>
          <p:cNvPr id="850958" name="AutoShape 14"/>
          <p:cNvCxnSpPr>
            <a:cxnSpLocks noChangeShapeType="1"/>
            <a:stCxn id="850952" idx="6"/>
            <a:endCxn id="850953" idx="2"/>
          </p:cNvCxnSpPr>
          <p:nvPr/>
        </p:nvCxnSpPr>
        <p:spPr bwMode="auto">
          <a:xfrm flipV="1">
            <a:off x="7162800" y="2400300"/>
            <a:ext cx="533400" cy="152400"/>
          </a:xfrm>
          <a:prstGeom prst="straightConnector1">
            <a:avLst/>
          </a:prstGeom>
          <a:noFill/>
          <a:ln w="9525">
            <a:solidFill>
              <a:schemeClr val="tx1"/>
            </a:solidFill>
            <a:round/>
            <a:headEnd/>
            <a:tailEnd type="triangle" w="med" len="med"/>
          </a:ln>
          <a:effectLst/>
        </p:spPr>
      </p:cxnSp>
      <p:sp>
        <p:nvSpPr>
          <p:cNvPr id="850959" name="Text Box 15"/>
          <p:cNvSpPr txBox="1">
            <a:spLocks noChangeArrowheads="1"/>
          </p:cNvSpPr>
          <p:nvPr/>
        </p:nvSpPr>
        <p:spPr bwMode="auto">
          <a:xfrm>
            <a:off x="5241925" y="1966913"/>
            <a:ext cx="398463" cy="336550"/>
          </a:xfrm>
          <a:prstGeom prst="rect">
            <a:avLst/>
          </a:prstGeom>
          <a:noFill/>
          <a:ln w="9525">
            <a:noFill/>
            <a:miter lim="800000"/>
            <a:headEnd/>
            <a:tailEnd/>
          </a:ln>
          <a:effectLst/>
        </p:spPr>
        <p:txBody>
          <a:bodyPr wrap="none">
            <a:spAutoFit/>
          </a:bodyPr>
          <a:lstStyle/>
          <a:p>
            <a:r>
              <a:rPr lang="en-US" sz="1600"/>
              <a:t>p1</a:t>
            </a:r>
          </a:p>
        </p:txBody>
      </p:sp>
      <p:sp>
        <p:nvSpPr>
          <p:cNvPr id="850960" name="Text Box 16"/>
          <p:cNvSpPr txBox="1">
            <a:spLocks noChangeArrowheads="1"/>
          </p:cNvSpPr>
          <p:nvPr/>
        </p:nvSpPr>
        <p:spPr bwMode="auto">
          <a:xfrm>
            <a:off x="5181600" y="2286000"/>
            <a:ext cx="398463" cy="336550"/>
          </a:xfrm>
          <a:prstGeom prst="rect">
            <a:avLst/>
          </a:prstGeom>
          <a:noFill/>
          <a:ln w="9525">
            <a:noFill/>
            <a:miter lim="800000"/>
            <a:headEnd/>
            <a:tailEnd/>
          </a:ln>
          <a:effectLst/>
        </p:spPr>
        <p:txBody>
          <a:bodyPr wrap="none">
            <a:spAutoFit/>
          </a:bodyPr>
          <a:lstStyle/>
          <a:p>
            <a:r>
              <a:rPr lang="en-US" sz="1600"/>
              <a:t>p2</a:t>
            </a:r>
          </a:p>
        </p:txBody>
      </p:sp>
      <p:sp>
        <p:nvSpPr>
          <p:cNvPr id="850961" name="Text Box 17"/>
          <p:cNvSpPr txBox="1">
            <a:spLocks noChangeArrowheads="1"/>
          </p:cNvSpPr>
          <p:nvPr/>
        </p:nvSpPr>
        <p:spPr bwMode="auto">
          <a:xfrm>
            <a:off x="5105400" y="2667000"/>
            <a:ext cx="466725" cy="336550"/>
          </a:xfrm>
          <a:prstGeom prst="rect">
            <a:avLst/>
          </a:prstGeom>
          <a:noFill/>
          <a:ln w="9525">
            <a:noFill/>
            <a:miter lim="800000"/>
            <a:headEnd/>
            <a:tailEnd/>
          </a:ln>
          <a:effectLst/>
        </p:spPr>
        <p:txBody>
          <a:bodyPr wrap="none">
            <a:spAutoFit/>
          </a:bodyPr>
          <a:lstStyle/>
          <a:p>
            <a:r>
              <a:rPr lang="en-US" sz="1600"/>
              <a:t>pm</a:t>
            </a:r>
          </a:p>
        </p:txBody>
      </p:sp>
      <p:sp>
        <p:nvSpPr>
          <p:cNvPr id="850962" name="Text Box 18"/>
          <p:cNvSpPr txBox="1">
            <a:spLocks noChangeArrowheads="1"/>
          </p:cNvSpPr>
          <p:nvPr/>
        </p:nvSpPr>
        <p:spPr bwMode="auto">
          <a:xfrm>
            <a:off x="6019800" y="2286000"/>
            <a:ext cx="296863" cy="336550"/>
          </a:xfrm>
          <a:prstGeom prst="rect">
            <a:avLst/>
          </a:prstGeom>
          <a:noFill/>
          <a:ln w="9525">
            <a:noFill/>
            <a:miter lim="800000"/>
            <a:headEnd/>
            <a:tailEnd/>
          </a:ln>
          <a:effectLst/>
        </p:spPr>
        <p:txBody>
          <a:bodyPr wrap="none">
            <a:spAutoFit/>
          </a:bodyPr>
          <a:lstStyle/>
          <a:p>
            <a:r>
              <a:rPr lang="en-US" sz="1600"/>
              <a:t>p</a:t>
            </a:r>
          </a:p>
        </p:txBody>
      </p:sp>
      <p:sp>
        <p:nvSpPr>
          <p:cNvPr id="850963" name="Text Box 19"/>
          <p:cNvSpPr txBox="1">
            <a:spLocks noChangeArrowheads="1"/>
          </p:cNvSpPr>
          <p:nvPr/>
        </p:nvSpPr>
        <p:spPr bwMode="auto">
          <a:xfrm>
            <a:off x="6858000" y="2057400"/>
            <a:ext cx="398463" cy="336550"/>
          </a:xfrm>
          <a:prstGeom prst="rect">
            <a:avLst/>
          </a:prstGeom>
          <a:noFill/>
          <a:ln w="9525">
            <a:noFill/>
            <a:miter lim="800000"/>
            <a:headEnd/>
            <a:tailEnd/>
          </a:ln>
          <a:effectLst/>
        </p:spPr>
        <p:txBody>
          <a:bodyPr wrap="none">
            <a:spAutoFit/>
          </a:bodyPr>
          <a:lstStyle/>
          <a:p>
            <a:r>
              <a:rPr lang="en-US" sz="1600"/>
              <a:t>q1</a:t>
            </a:r>
          </a:p>
        </p:txBody>
      </p:sp>
      <p:sp>
        <p:nvSpPr>
          <p:cNvPr id="850964" name="Text Box 20"/>
          <p:cNvSpPr txBox="1">
            <a:spLocks noChangeArrowheads="1"/>
          </p:cNvSpPr>
          <p:nvPr/>
        </p:nvSpPr>
        <p:spPr bwMode="auto">
          <a:xfrm>
            <a:off x="6858000" y="2362200"/>
            <a:ext cx="409575" cy="336550"/>
          </a:xfrm>
          <a:prstGeom prst="rect">
            <a:avLst/>
          </a:prstGeom>
          <a:noFill/>
          <a:ln w="9525">
            <a:noFill/>
            <a:miter lim="800000"/>
            <a:headEnd/>
            <a:tailEnd/>
          </a:ln>
          <a:effectLst/>
        </p:spPr>
        <p:txBody>
          <a:bodyPr wrap="none">
            <a:spAutoFit/>
          </a:bodyPr>
          <a:lstStyle/>
          <a:p>
            <a:r>
              <a:rPr lang="en-US" sz="1600"/>
              <a:t>qn</a:t>
            </a:r>
          </a:p>
        </p:txBody>
      </p:sp>
      <p:sp>
        <p:nvSpPr>
          <p:cNvPr id="850965" name="Text Box 21"/>
          <p:cNvSpPr txBox="1">
            <a:spLocks noChangeArrowheads="1"/>
          </p:cNvSpPr>
          <p:nvPr/>
        </p:nvSpPr>
        <p:spPr bwMode="auto">
          <a:xfrm>
            <a:off x="7772400" y="2209800"/>
            <a:ext cx="296863" cy="336550"/>
          </a:xfrm>
          <a:prstGeom prst="rect">
            <a:avLst/>
          </a:prstGeom>
          <a:noFill/>
          <a:ln w="9525">
            <a:noFill/>
            <a:miter lim="800000"/>
            <a:headEnd/>
            <a:tailEnd/>
          </a:ln>
          <a:effectLst/>
        </p:spPr>
        <p:txBody>
          <a:bodyPr wrap="none">
            <a:spAutoFit/>
          </a:bodyPr>
          <a:lstStyle/>
          <a:p>
            <a:r>
              <a:rPr lang="en-US" sz="1600"/>
              <a:t>q</a:t>
            </a:r>
          </a:p>
        </p:txBody>
      </p:sp>
      <p:sp>
        <p:nvSpPr>
          <p:cNvPr id="850966" name="Text Box 22"/>
          <p:cNvSpPr txBox="1">
            <a:spLocks noChangeArrowheads="1"/>
          </p:cNvSpPr>
          <p:nvPr/>
        </p:nvSpPr>
        <p:spPr bwMode="auto">
          <a:xfrm>
            <a:off x="4648200" y="2062163"/>
            <a:ext cx="522288" cy="579437"/>
          </a:xfrm>
          <a:prstGeom prst="rect">
            <a:avLst/>
          </a:prstGeom>
          <a:noFill/>
          <a:ln w="9525">
            <a:noFill/>
            <a:miter lim="800000"/>
            <a:headEnd/>
            <a:tailEnd/>
          </a:ln>
          <a:effectLst/>
        </p:spPr>
        <p:txBody>
          <a:bodyPr wrap="none">
            <a:spAutoFit/>
          </a:bodyPr>
          <a:lstStyle/>
          <a:p>
            <a:r>
              <a:rPr lang="en-US" sz="3200"/>
              <a:t>m</a:t>
            </a:r>
          </a:p>
        </p:txBody>
      </p:sp>
      <p:sp>
        <p:nvSpPr>
          <p:cNvPr id="850967" name="Text Box 23"/>
          <p:cNvSpPr txBox="1">
            <a:spLocks noChangeArrowheads="1"/>
          </p:cNvSpPr>
          <p:nvPr/>
        </p:nvSpPr>
        <p:spPr bwMode="auto">
          <a:xfrm>
            <a:off x="6553200" y="2133600"/>
            <a:ext cx="409575" cy="579438"/>
          </a:xfrm>
          <a:prstGeom prst="rect">
            <a:avLst/>
          </a:prstGeom>
          <a:noFill/>
          <a:ln w="9525">
            <a:noFill/>
            <a:miter lim="800000"/>
            <a:headEnd/>
            <a:tailEnd/>
          </a:ln>
          <a:effectLst/>
        </p:spPr>
        <p:txBody>
          <a:bodyPr wrap="none">
            <a:spAutoFit/>
          </a:bodyPr>
          <a:lstStyle/>
          <a:p>
            <a:r>
              <a:rPr lang="en-US" sz="3200"/>
              <a:t>n</a:t>
            </a:r>
          </a:p>
        </p:txBody>
      </p:sp>
      <p:sp>
        <p:nvSpPr>
          <p:cNvPr id="850968" name="Line 24"/>
          <p:cNvSpPr>
            <a:spLocks noChangeShapeType="1"/>
          </p:cNvSpPr>
          <p:nvPr/>
        </p:nvSpPr>
        <p:spPr bwMode="auto">
          <a:xfrm flipV="1">
            <a:off x="5410200" y="2514600"/>
            <a:ext cx="533400" cy="152400"/>
          </a:xfrm>
          <a:prstGeom prst="line">
            <a:avLst/>
          </a:prstGeom>
          <a:noFill/>
          <a:ln w="9525">
            <a:solidFill>
              <a:schemeClr val="tx1"/>
            </a:solidFill>
            <a:prstDash val="dash"/>
            <a:round/>
            <a:headEnd/>
            <a:tailEnd/>
          </a:ln>
          <a:effectLst/>
        </p:spPr>
        <p:txBody>
          <a:bodyPr/>
          <a:lstStyle/>
          <a:p>
            <a:endParaRPr lang="en-US"/>
          </a:p>
        </p:txBody>
      </p:sp>
      <p:sp>
        <p:nvSpPr>
          <p:cNvPr id="850969" name="Line 25"/>
          <p:cNvSpPr>
            <a:spLocks noChangeShapeType="1"/>
          </p:cNvSpPr>
          <p:nvPr/>
        </p:nvSpPr>
        <p:spPr bwMode="auto">
          <a:xfrm flipV="1">
            <a:off x="7010400" y="2362200"/>
            <a:ext cx="685800" cy="76200"/>
          </a:xfrm>
          <a:prstGeom prst="line">
            <a:avLst/>
          </a:prstGeom>
          <a:noFill/>
          <a:ln w="9525">
            <a:solidFill>
              <a:schemeClr val="tx1"/>
            </a:solidFill>
            <a:prstDash val="dash"/>
            <a:round/>
            <a:headEnd/>
            <a:tailEnd/>
          </a:ln>
          <a:effectLst/>
        </p:spPr>
        <p:txBody>
          <a:bodyPr/>
          <a:lstStyle/>
          <a:p>
            <a:endParaRPr lang="en-US"/>
          </a:p>
        </p:txBody>
      </p:sp>
      <p:sp>
        <p:nvSpPr>
          <p:cNvPr id="850970" name="Text Box 26"/>
          <p:cNvSpPr txBox="1">
            <a:spLocks noChangeArrowheads="1"/>
          </p:cNvSpPr>
          <p:nvPr/>
        </p:nvSpPr>
        <p:spPr bwMode="auto">
          <a:xfrm>
            <a:off x="365125" y="1614488"/>
            <a:ext cx="4552950" cy="396875"/>
          </a:xfrm>
          <a:prstGeom prst="rect">
            <a:avLst/>
          </a:prstGeom>
          <a:noFill/>
          <a:ln w="9525">
            <a:noFill/>
            <a:miter lim="800000"/>
            <a:headEnd/>
            <a:tailEnd/>
          </a:ln>
          <a:effectLst/>
        </p:spPr>
        <p:txBody>
          <a:bodyPr wrap="none">
            <a:spAutoFit/>
          </a:bodyPr>
          <a:lstStyle/>
          <a:p>
            <a:r>
              <a:rPr lang="en-US"/>
              <a:t>Suppose h0 and a0 are all initialized to 1</a:t>
            </a:r>
          </a:p>
        </p:txBody>
      </p:sp>
      <p:graphicFrame>
        <p:nvGraphicFramePr>
          <p:cNvPr id="850971" name="Object 27"/>
          <p:cNvGraphicFramePr>
            <a:graphicFrameLocks noChangeAspect="1"/>
          </p:cNvGraphicFramePr>
          <p:nvPr/>
        </p:nvGraphicFramePr>
        <p:xfrm>
          <a:off x="457200" y="2286000"/>
          <a:ext cx="1627188" cy="2133600"/>
        </p:xfrm>
        <a:graphic>
          <a:graphicData uri="http://schemas.openxmlformats.org/presentationml/2006/ole">
            <p:oleObj spid="_x0000_s1457154" name="Equation" r:id="rId4" imgW="1130040" imgH="1587240" progId="Equation.3">
              <p:embed/>
            </p:oleObj>
          </a:graphicData>
        </a:graphic>
      </p:graphicFrame>
      <p:graphicFrame>
        <p:nvGraphicFramePr>
          <p:cNvPr id="850972" name="Object 28"/>
          <p:cNvGraphicFramePr>
            <a:graphicFrameLocks noChangeAspect="1"/>
          </p:cNvGraphicFramePr>
          <p:nvPr/>
        </p:nvGraphicFramePr>
        <p:xfrm>
          <a:off x="2209800" y="3048000"/>
          <a:ext cx="1681163" cy="1809750"/>
        </p:xfrm>
        <a:graphic>
          <a:graphicData uri="http://schemas.openxmlformats.org/presentationml/2006/ole">
            <p:oleObj spid="_x0000_s1457155" name="Equation" r:id="rId5" imgW="1168200" imgH="1346040" progId="Equation.3">
              <p:embed/>
            </p:oleObj>
          </a:graphicData>
        </a:graphic>
      </p:graphicFrame>
      <p:graphicFrame>
        <p:nvGraphicFramePr>
          <p:cNvPr id="850973" name="Object 29"/>
          <p:cNvGraphicFramePr>
            <a:graphicFrameLocks noChangeAspect="1"/>
          </p:cNvGraphicFramePr>
          <p:nvPr/>
        </p:nvGraphicFramePr>
        <p:xfrm>
          <a:off x="4105275" y="3919538"/>
          <a:ext cx="1646238" cy="1912937"/>
        </p:xfrm>
        <a:graphic>
          <a:graphicData uri="http://schemas.openxmlformats.org/presentationml/2006/ole">
            <p:oleObj spid="_x0000_s1457156" name="Equation" r:id="rId6" imgW="1143000" imgH="1422360" progId="Equation.3">
              <p:embed/>
            </p:oleObj>
          </a:graphicData>
        </a:graphic>
      </p:graphicFrame>
      <p:graphicFrame>
        <p:nvGraphicFramePr>
          <p:cNvPr id="850974" name="Object 30"/>
          <p:cNvGraphicFramePr>
            <a:graphicFrameLocks noChangeAspect="1"/>
          </p:cNvGraphicFramePr>
          <p:nvPr/>
        </p:nvGraphicFramePr>
        <p:xfrm>
          <a:off x="6278563" y="5051425"/>
          <a:ext cx="1738312" cy="647700"/>
        </p:xfrm>
        <a:graphic>
          <a:graphicData uri="http://schemas.openxmlformats.org/presentationml/2006/ole">
            <p:oleObj spid="_x0000_s1457157" name="Equation" r:id="rId7" imgW="1206360" imgH="482400" progId="Equation.3">
              <p:embed/>
            </p:oleObj>
          </a:graphicData>
        </a:graphic>
      </p:graphicFrame>
      <p:sp>
        <p:nvSpPr>
          <p:cNvPr id="850975" name="Text Box 31"/>
          <p:cNvSpPr txBox="1">
            <a:spLocks noChangeArrowheads="1"/>
          </p:cNvSpPr>
          <p:nvPr/>
        </p:nvSpPr>
        <p:spPr bwMode="auto">
          <a:xfrm>
            <a:off x="6232525" y="2757488"/>
            <a:ext cx="681038" cy="396875"/>
          </a:xfrm>
          <a:prstGeom prst="rect">
            <a:avLst/>
          </a:prstGeom>
          <a:noFill/>
          <a:ln w="9525">
            <a:noFill/>
            <a:miter lim="800000"/>
            <a:headEnd/>
            <a:tailEnd/>
          </a:ln>
          <a:effectLst/>
        </p:spPr>
        <p:txBody>
          <a:bodyPr wrap="none">
            <a:spAutoFit/>
          </a:bodyPr>
          <a:lstStyle/>
          <a:p>
            <a:r>
              <a:rPr lang="en-US"/>
              <a:t>m&gt;n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(very similar) ideas for assessing page importance</a:t>
            </a:r>
            <a:endParaRPr lang="en-US" dirty="0"/>
          </a:p>
        </p:txBody>
      </p:sp>
      <p:sp>
        <p:nvSpPr>
          <p:cNvPr id="4" name="Text Placeholder 3"/>
          <p:cNvSpPr>
            <a:spLocks noGrp="1"/>
          </p:cNvSpPr>
          <p:nvPr>
            <p:ph type="body" idx="1"/>
          </p:nvPr>
        </p:nvSpPr>
        <p:spPr/>
        <p:txBody>
          <a:bodyPr/>
          <a:lstStyle/>
          <a:p>
            <a:r>
              <a:rPr lang="en-US" dirty="0" smtClean="0"/>
              <a:t>Authorities/Hubs (HITS)</a:t>
            </a:r>
            <a:endParaRPr lang="en-US" dirty="0"/>
          </a:p>
        </p:txBody>
      </p:sp>
      <p:sp>
        <p:nvSpPr>
          <p:cNvPr id="5" name="Content Placeholder 4"/>
          <p:cNvSpPr>
            <a:spLocks noGrp="1"/>
          </p:cNvSpPr>
          <p:nvPr>
            <p:ph sz="half" idx="2"/>
          </p:nvPr>
        </p:nvSpPr>
        <p:spPr/>
        <p:txBody>
          <a:bodyPr/>
          <a:lstStyle/>
          <a:p>
            <a:r>
              <a:rPr lang="en-US" dirty="0" smtClean="0"/>
              <a:t>View hyper-linked pages as authorities and hubs. </a:t>
            </a:r>
          </a:p>
          <a:p>
            <a:pPr lvl="1"/>
            <a:r>
              <a:rPr lang="en-US" dirty="0" smtClean="0"/>
              <a:t>Authorities are pointed to by Hubs (and derive their importance from who are pointing to them)</a:t>
            </a:r>
          </a:p>
          <a:p>
            <a:pPr lvl="1"/>
            <a:r>
              <a:rPr lang="en-US" dirty="0" smtClean="0"/>
              <a:t>Hubs point to authorities (and derive their importance from who they point to)</a:t>
            </a:r>
          </a:p>
          <a:p>
            <a:r>
              <a:rPr lang="en-US" dirty="0" smtClean="0"/>
              <a:t>Return good Hub and Authority pages…</a:t>
            </a:r>
            <a:endParaRPr lang="en-US" dirty="0"/>
          </a:p>
        </p:txBody>
      </p:sp>
      <p:sp>
        <p:nvSpPr>
          <p:cNvPr id="6" name="Text Placeholder 5"/>
          <p:cNvSpPr>
            <a:spLocks noGrp="1"/>
          </p:cNvSpPr>
          <p:nvPr>
            <p:ph type="body" sz="quarter" idx="3"/>
          </p:nvPr>
        </p:nvSpPr>
        <p:spPr/>
        <p:txBody>
          <a:bodyPr/>
          <a:lstStyle/>
          <a:p>
            <a:r>
              <a:rPr lang="en-US" dirty="0" err="1" smtClean="0"/>
              <a:t>Pagerank</a:t>
            </a:r>
            <a:endParaRPr lang="en-US" dirty="0"/>
          </a:p>
        </p:txBody>
      </p:sp>
      <p:sp>
        <p:nvSpPr>
          <p:cNvPr id="7" name="Content Placeholder 6"/>
          <p:cNvSpPr>
            <a:spLocks noGrp="1"/>
          </p:cNvSpPr>
          <p:nvPr>
            <p:ph sz="quarter" idx="4"/>
          </p:nvPr>
        </p:nvSpPr>
        <p:spPr/>
        <p:txBody>
          <a:bodyPr/>
          <a:lstStyle/>
          <a:p>
            <a:r>
              <a:rPr lang="en-US" dirty="0" smtClean="0"/>
              <a:t>View hyper-linked pages as a </a:t>
            </a:r>
            <a:r>
              <a:rPr lang="en-US" dirty="0" err="1" smtClean="0"/>
              <a:t>markov</a:t>
            </a:r>
            <a:r>
              <a:rPr lang="en-US" dirty="0" smtClean="0"/>
              <a:t> chain</a:t>
            </a:r>
          </a:p>
          <a:p>
            <a:pPr lvl="1"/>
            <a:r>
              <a:rPr lang="en-US" dirty="0" smtClean="0"/>
              <a:t>A page is important if the probability of a random surfer landing on that page is high</a:t>
            </a:r>
          </a:p>
          <a:p>
            <a:r>
              <a:rPr lang="en-US" dirty="0" smtClean="0"/>
              <a:t>Return pages with “high probability of landing”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1026"/>
          <p:cNvSpPr>
            <a:spLocks noGrp="1" noChangeArrowheads="1"/>
          </p:cNvSpPr>
          <p:nvPr>
            <p:ph type="ctrTitle"/>
          </p:nvPr>
        </p:nvSpPr>
        <p:spPr>
          <a:xfrm>
            <a:off x="0" y="152400"/>
            <a:ext cx="9144000" cy="1143000"/>
          </a:xfrm>
        </p:spPr>
        <p:txBody>
          <a:bodyPr/>
          <a:lstStyle/>
          <a:p>
            <a:r>
              <a:rPr lang="en-US" dirty="0" err="1"/>
              <a:t>PageRank</a:t>
            </a:r>
            <a:r>
              <a:rPr lang="en-US" dirty="0"/>
              <a:t> </a:t>
            </a:r>
            <a:br>
              <a:rPr lang="en-US" dirty="0"/>
            </a:br>
            <a:r>
              <a:rPr lang="en-US" sz="2400" dirty="0">
                <a:solidFill>
                  <a:srgbClr val="0000CC"/>
                </a:solidFill>
              </a:rPr>
              <a:t>(Importance as Stationary Visit Probability  on a Markov Chain)</a:t>
            </a:r>
          </a:p>
        </p:txBody>
      </p:sp>
      <p:sp>
        <p:nvSpPr>
          <p:cNvPr id="797699" name="Rectangle 1027"/>
          <p:cNvSpPr>
            <a:spLocks noGrp="1" noChangeArrowheads="1"/>
          </p:cNvSpPr>
          <p:nvPr>
            <p:ph type="subTitle" idx="1"/>
          </p:nvPr>
        </p:nvSpPr>
        <p:spPr>
          <a:xfrm>
            <a:off x="152400" y="1295400"/>
            <a:ext cx="8610600" cy="1752600"/>
          </a:xfrm>
        </p:spPr>
        <p:txBody>
          <a:bodyPr/>
          <a:lstStyle/>
          <a:p>
            <a:pPr algn="l"/>
            <a:r>
              <a:rPr lang="en-US" sz="2000" dirty="0"/>
              <a:t>Basic Idea: </a:t>
            </a:r>
          </a:p>
          <a:p>
            <a:pPr lvl="1" algn="l"/>
            <a:r>
              <a:rPr lang="en-US" sz="1800" dirty="0"/>
              <a:t>Think of Web as a big graph. A random surfer keeps randomly clicking on the links.</a:t>
            </a:r>
          </a:p>
          <a:p>
            <a:pPr lvl="1" algn="l"/>
            <a:r>
              <a:rPr lang="en-US" sz="1800" b="1" dirty="0">
                <a:solidFill>
                  <a:schemeClr val="accent5">
                    <a:lumMod val="50000"/>
                  </a:schemeClr>
                </a:solidFill>
              </a:rPr>
              <a:t>The importance of a page is the probability that the surfer finds herself on that page</a:t>
            </a:r>
          </a:p>
          <a:p>
            <a:pPr lvl="1" algn="l"/>
            <a:r>
              <a:rPr lang="en-US" sz="1800" dirty="0"/>
              <a:t>--Talk of transition matrix instead of adjacency matrix</a:t>
            </a:r>
          </a:p>
          <a:p>
            <a:pPr lvl="1" algn="l"/>
            <a:r>
              <a:rPr lang="en-US" sz="1800" dirty="0"/>
              <a:t>    Transition matrix M derived from adjacency matrix A</a:t>
            </a:r>
          </a:p>
          <a:p>
            <a:pPr lvl="1" algn="l"/>
            <a:r>
              <a:rPr lang="en-US" sz="1800" dirty="0"/>
              <a:t>      --If there are F(u) forward links from a page u, </a:t>
            </a:r>
          </a:p>
          <a:p>
            <a:pPr lvl="1" algn="l"/>
            <a:r>
              <a:rPr lang="en-US" sz="1800" dirty="0"/>
              <a:t>         then the probability that the surfer clicks </a:t>
            </a:r>
          </a:p>
          <a:p>
            <a:pPr lvl="1" algn="l"/>
            <a:r>
              <a:rPr lang="en-US" sz="1800" dirty="0"/>
              <a:t>         on any of those is 1/F(u)   (</a:t>
            </a:r>
            <a:r>
              <a:rPr lang="en-US" sz="1800" dirty="0">
                <a:solidFill>
                  <a:srgbClr val="0000CC"/>
                </a:solidFill>
              </a:rPr>
              <a:t>Columns sum to 1.  Stochastic matrix</a:t>
            </a:r>
            <a:r>
              <a:rPr lang="en-US" sz="1800" dirty="0">
                <a:solidFill>
                  <a:schemeClr val="hlink"/>
                </a:solidFill>
              </a:rPr>
              <a:t>)</a:t>
            </a:r>
          </a:p>
          <a:p>
            <a:pPr lvl="1" algn="l"/>
            <a:r>
              <a:rPr lang="en-US" sz="1800" dirty="0">
                <a:solidFill>
                  <a:schemeClr val="hlink"/>
                </a:solidFill>
              </a:rPr>
              <a:t>        </a:t>
            </a:r>
            <a:r>
              <a:rPr lang="en-US" sz="1800" dirty="0">
                <a:solidFill>
                  <a:srgbClr val="0000CC"/>
                </a:solidFill>
              </a:rPr>
              <a:t>[M is the </a:t>
            </a:r>
            <a:r>
              <a:rPr lang="en-US" sz="1800" dirty="0" smtClean="0">
                <a:solidFill>
                  <a:srgbClr val="0000CC"/>
                </a:solidFill>
              </a:rPr>
              <a:t>column-normalized </a:t>
            </a:r>
            <a:r>
              <a:rPr lang="en-US" sz="1800" dirty="0">
                <a:solidFill>
                  <a:srgbClr val="0000CC"/>
                </a:solidFill>
              </a:rPr>
              <a:t>version of A</a:t>
            </a:r>
            <a:r>
              <a:rPr lang="en-US" sz="1800" baseline="30000" dirty="0">
                <a:solidFill>
                  <a:srgbClr val="0000CC"/>
                </a:solidFill>
              </a:rPr>
              <a:t>t</a:t>
            </a:r>
            <a:r>
              <a:rPr lang="en-US" sz="1800" dirty="0">
                <a:solidFill>
                  <a:srgbClr val="0000CC"/>
                </a:solidFill>
              </a:rPr>
              <a:t>]</a:t>
            </a:r>
          </a:p>
          <a:p>
            <a:pPr lvl="1" algn="l"/>
            <a:r>
              <a:rPr lang="en-US" sz="1800" dirty="0">
                <a:solidFill>
                  <a:schemeClr val="hlink"/>
                </a:solidFill>
              </a:rPr>
              <a:t>--</a:t>
            </a:r>
            <a:r>
              <a:rPr lang="en-US" sz="1800" dirty="0">
                <a:solidFill>
                  <a:srgbClr val="7030A0"/>
                </a:solidFill>
              </a:rPr>
              <a:t>But even a dumb user may once in a while do something other than</a:t>
            </a:r>
          </a:p>
          <a:p>
            <a:pPr lvl="1" algn="l"/>
            <a:r>
              <a:rPr lang="en-US" sz="1800" dirty="0">
                <a:solidFill>
                  <a:srgbClr val="7030A0"/>
                </a:solidFill>
              </a:rPr>
              <a:t>    follow URLs on the current page..</a:t>
            </a:r>
          </a:p>
          <a:p>
            <a:pPr lvl="1" algn="l"/>
            <a:r>
              <a:rPr lang="en-US" sz="1800" dirty="0">
                <a:solidFill>
                  <a:srgbClr val="7030A0"/>
                </a:solidFill>
              </a:rPr>
              <a:t>          --Idea: Put a small probability that the user goes off to a page not pointed to by the current page</a:t>
            </a:r>
            <a:r>
              <a:rPr lang="en-US" sz="1800" dirty="0" smtClean="0">
                <a:solidFill>
                  <a:srgbClr val="7030A0"/>
                </a:solidFill>
              </a:rPr>
              <a:t>. </a:t>
            </a:r>
          </a:p>
          <a:p>
            <a:pPr lvl="1" algn="l"/>
            <a:r>
              <a:rPr lang="en-US" sz="1800" dirty="0">
                <a:solidFill>
                  <a:srgbClr val="7030A0"/>
                </a:solidFill>
              </a:rPr>
              <a:t>	</a:t>
            </a:r>
            <a:r>
              <a:rPr lang="en-US" sz="1800" dirty="0" smtClean="0">
                <a:solidFill>
                  <a:srgbClr val="7030A0"/>
                </a:solidFill>
              </a:rPr>
              <a:t>	--Question: When you are bored, *where* do you go?</a:t>
            </a:r>
          </a:p>
          <a:p>
            <a:pPr lvl="1" algn="l"/>
            <a:r>
              <a:rPr lang="en-US" sz="1800" dirty="0">
                <a:solidFill>
                  <a:srgbClr val="7030A0"/>
                </a:solidFill>
              </a:rPr>
              <a:t>	</a:t>
            </a:r>
            <a:r>
              <a:rPr lang="en-US" sz="1800" dirty="0" smtClean="0">
                <a:solidFill>
                  <a:srgbClr val="7030A0"/>
                </a:solidFill>
              </a:rPr>
              <a:t>	--Reset distribution—can be different for different people</a:t>
            </a:r>
            <a:endParaRPr lang="en-US" sz="1800" dirty="0">
              <a:solidFill>
                <a:srgbClr val="7030A0"/>
              </a:solidFill>
            </a:endParaRPr>
          </a:p>
          <a:p>
            <a:pPr lvl="1" algn="l"/>
            <a:endParaRPr lang="en-US" sz="1800" dirty="0">
              <a:solidFill>
                <a:srgbClr val="FF0000"/>
              </a:solidFill>
            </a:endParaRPr>
          </a:p>
        </p:txBody>
      </p:sp>
      <p:sp>
        <p:nvSpPr>
          <p:cNvPr id="797700" name="Text Box 1028"/>
          <p:cNvSpPr txBox="1">
            <a:spLocks noChangeArrowheads="1"/>
          </p:cNvSpPr>
          <p:nvPr/>
        </p:nvSpPr>
        <p:spPr bwMode="auto">
          <a:xfrm rot="-1628578">
            <a:off x="6705600" y="3048000"/>
            <a:ext cx="2260600" cy="915988"/>
          </a:xfrm>
          <a:prstGeom prst="rect">
            <a:avLst/>
          </a:prstGeom>
          <a:solidFill>
            <a:srgbClr val="FFCCFF"/>
          </a:solidFill>
          <a:ln w="9525">
            <a:noFill/>
            <a:miter lim="800000"/>
            <a:headEnd/>
            <a:tailEnd/>
          </a:ln>
          <a:effectLst/>
        </p:spPr>
        <p:txBody>
          <a:bodyPr wrap="none">
            <a:spAutoFit/>
          </a:bodyPr>
          <a:lstStyle/>
          <a:p>
            <a:r>
              <a:rPr lang="en-US" sz="1800">
                <a:solidFill>
                  <a:srgbClr val="0000CC"/>
                </a:solidFill>
              </a:rPr>
              <a:t>Principal eigenvector</a:t>
            </a:r>
          </a:p>
          <a:p>
            <a:r>
              <a:rPr lang="en-US" sz="1800">
                <a:solidFill>
                  <a:srgbClr val="0000CC"/>
                </a:solidFill>
              </a:rPr>
              <a:t>Gives the stationary </a:t>
            </a:r>
          </a:p>
          <a:p>
            <a:r>
              <a:rPr lang="en-US" sz="1800">
                <a:solidFill>
                  <a:srgbClr val="0000CC"/>
                </a:solidFill>
              </a:rPr>
              <a:t>distribution!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7" name="Rectangle 1027"/>
          <p:cNvSpPr>
            <a:spLocks noGrp="1" noChangeArrowheads="1"/>
          </p:cNvSpPr>
          <p:nvPr>
            <p:ph type="body" idx="1"/>
          </p:nvPr>
        </p:nvSpPr>
        <p:spPr>
          <a:xfrm>
            <a:off x="304800" y="1371600"/>
            <a:ext cx="8610600" cy="5181600"/>
          </a:xfrm>
        </p:spPr>
        <p:txBody>
          <a:bodyPr/>
          <a:lstStyle/>
          <a:p>
            <a:pPr>
              <a:buFontTx/>
              <a:buNone/>
            </a:pPr>
            <a:r>
              <a:rPr lang="en-US" b="1"/>
              <a:t>Example: Suppose the Web graph is:</a:t>
            </a:r>
          </a:p>
          <a:p>
            <a:pPr>
              <a:buFontTx/>
              <a:buNone/>
            </a:pPr>
            <a:endParaRPr lang="en-US" b="1"/>
          </a:p>
          <a:p>
            <a:pPr>
              <a:buFontTx/>
              <a:buNone/>
            </a:pPr>
            <a:endParaRPr lang="en-US" b="1"/>
          </a:p>
          <a:p>
            <a:pPr>
              <a:buFontTx/>
              <a:buNone/>
            </a:pPr>
            <a:endParaRPr lang="en-US" b="1"/>
          </a:p>
          <a:p>
            <a:pPr>
              <a:buFontTx/>
              <a:buNone/>
            </a:pPr>
            <a:endParaRPr lang="en-US" b="1"/>
          </a:p>
          <a:p>
            <a:pPr>
              <a:buFontTx/>
              <a:buNone/>
            </a:pPr>
            <a:endParaRPr lang="en-US" b="1"/>
          </a:p>
          <a:p>
            <a:pPr>
              <a:buFontTx/>
              <a:buNone/>
            </a:pPr>
            <a:r>
              <a:rPr lang="en-US" b="1"/>
              <a:t>                                 M  = </a:t>
            </a:r>
          </a:p>
        </p:txBody>
      </p:sp>
      <p:sp>
        <p:nvSpPr>
          <p:cNvPr id="861188" name="Line 1028"/>
          <p:cNvSpPr>
            <a:spLocks noChangeShapeType="1"/>
          </p:cNvSpPr>
          <p:nvPr/>
        </p:nvSpPr>
        <p:spPr bwMode="auto">
          <a:xfrm>
            <a:off x="2133600" y="2438400"/>
            <a:ext cx="838200" cy="1295400"/>
          </a:xfrm>
          <a:prstGeom prst="line">
            <a:avLst/>
          </a:prstGeom>
          <a:noFill/>
          <a:ln w="28575">
            <a:solidFill>
              <a:schemeClr val="tx1"/>
            </a:solidFill>
            <a:round/>
            <a:headEnd/>
            <a:tailEnd type="triangle" w="med" len="med"/>
          </a:ln>
          <a:effectLst/>
        </p:spPr>
        <p:txBody>
          <a:bodyPr/>
          <a:lstStyle/>
          <a:p>
            <a:endParaRPr lang="en-US"/>
          </a:p>
        </p:txBody>
      </p:sp>
      <p:sp>
        <p:nvSpPr>
          <p:cNvPr id="861189" name="Line 1029"/>
          <p:cNvSpPr>
            <a:spLocks noChangeShapeType="1"/>
          </p:cNvSpPr>
          <p:nvPr/>
        </p:nvSpPr>
        <p:spPr bwMode="auto">
          <a:xfrm flipH="1" flipV="1">
            <a:off x="2362200" y="2286000"/>
            <a:ext cx="1219200" cy="381000"/>
          </a:xfrm>
          <a:prstGeom prst="line">
            <a:avLst/>
          </a:prstGeom>
          <a:noFill/>
          <a:ln w="28575">
            <a:solidFill>
              <a:schemeClr val="tx1"/>
            </a:solidFill>
            <a:round/>
            <a:headEnd/>
            <a:tailEnd type="triangle" w="med" len="med"/>
          </a:ln>
          <a:effectLst/>
        </p:spPr>
        <p:txBody>
          <a:bodyPr/>
          <a:lstStyle/>
          <a:p>
            <a:endParaRPr lang="en-US"/>
          </a:p>
        </p:txBody>
      </p:sp>
      <p:sp>
        <p:nvSpPr>
          <p:cNvPr id="861190" name="Line 1030"/>
          <p:cNvSpPr>
            <a:spLocks noChangeShapeType="1"/>
          </p:cNvSpPr>
          <p:nvPr/>
        </p:nvSpPr>
        <p:spPr bwMode="auto">
          <a:xfrm flipV="1">
            <a:off x="1447800" y="2895600"/>
            <a:ext cx="2133600" cy="762000"/>
          </a:xfrm>
          <a:prstGeom prst="line">
            <a:avLst/>
          </a:prstGeom>
          <a:noFill/>
          <a:ln w="28575">
            <a:solidFill>
              <a:schemeClr val="tx1"/>
            </a:solidFill>
            <a:round/>
            <a:headEnd/>
            <a:tailEnd type="triangle" w="med" len="med"/>
          </a:ln>
          <a:effectLst/>
        </p:spPr>
        <p:txBody>
          <a:bodyPr/>
          <a:lstStyle/>
          <a:p>
            <a:endParaRPr lang="en-US"/>
          </a:p>
        </p:txBody>
      </p:sp>
      <p:sp>
        <p:nvSpPr>
          <p:cNvPr id="861191" name="Line 1031"/>
          <p:cNvSpPr>
            <a:spLocks noChangeShapeType="1"/>
          </p:cNvSpPr>
          <p:nvPr/>
        </p:nvSpPr>
        <p:spPr bwMode="auto">
          <a:xfrm flipH="1">
            <a:off x="1295400" y="2473325"/>
            <a:ext cx="685800" cy="1031875"/>
          </a:xfrm>
          <a:prstGeom prst="line">
            <a:avLst/>
          </a:prstGeom>
          <a:noFill/>
          <a:ln w="28575">
            <a:solidFill>
              <a:schemeClr val="tx1"/>
            </a:solidFill>
            <a:round/>
            <a:headEnd/>
            <a:tailEnd type="triangle" w="med" len="med"/>
          </a:ln>
          <a:effectLst/>
        </p:spPr>
        <p:txBody>
          <a:bodyPr/>
          <a:lstStyle/>
          <a:p>
            <a:endParaRPr lang="en-US"/>
          </a:p>
        </p:txBody>
      </p:sp>
      <p:sp>
        <p:nvSpPr>
          <p:cNvPr id="861192" name="Text Box 1032"/>
          <p:cNvSpPr txBox="1">
            <a:spLocks noChangeArrowheads="1"/>
          </p:cNvSpPr>
          <p:nvPr/>
        </p:nvSpPr>
        <p:spPr bwMode="auto">
          <a:xfrm>
            <a:off x="990600" y="3352800"/>
            <a:ext cx="441325" cy="519113"/>
          </a:xfrm>
          <a:prstGeom prst="rect">
            <a:avLst/>
          </a:prstGeom>
          <a:noFill/>
          <a:ln w="9525">
            <a:noFill/>
            <a:miter lim="800000"/>
            <a:headEnd/>
            <a:tailEnd/>
          </a:ln>
          <a:effectLst/>
        </p:spPr>
        <p:txBody>
          <a:bodyPr wrap="none">
            <a:spAutoFit/>
          </a:bodyPr>
          <a:lstStyle/>
          <a:p>
            <a:r>
              <a:rPr lang="en-US" sz="2800"/>
              <a:t>A</a:t>
            </a:r>
          </a:p>
        </p:txBody>
      </p:sp>
      <p:sp>
        <p:nvSpPr>
          <p:cNvPr id="861193" name="Text Box 1033"/>
          <p:cNvSpPr txBox="1">
            <a:spLocks noChangeArrowheads="1"/>
          </p:cNvSpPr>
          <p:nvPr/>
        </p:nvSpPr>
        <p:spPr bwMode="auto">
          <a:xfrm>
            <a:off x="2971800" y="3581400"/>
            <a:ext cx="420688" cy="519113"/>
          </a:xfrm>
          <a:prstGeom prst="rect">
            <a:avLst/>
          </a:prstGeom>
          <a:noFill/>
          <a:ln w="9525">
            <a:noFill/>
            <a:miter lim="800000"/>
            <a:headEnd/>
            <a:tailEnd/>
          </a:ln>
          <a:effectLst/>
        </p:spPr>
        <p:txBody>
          <a:bodyPr wrap="none">
            <a:spAutoFit/>
          </a:bodyPr>
          <a:lstStyle/>
          <a:p>
            <a:r>
              <a:rPr lang="en-US" sz="2800"/>
              <a:t>B</a:t>
            </a:r>
          </a:p>
        </p:txBody>
      </p:sp>
      <p:sp>
        <p:nvSpPr>
          <p:cNvPr id="861194" name="Text Box 1034"/>
          <p:cNvSpPr txBox="1">
            <a:spLocks noChangeArrowheads="1"/>
          </p:cNvSpPr>
          <p:nvPr/>
        </p:nvSpPr>
        <p:spPr bwMode="auto">
          <a:xfrm>
            <a:off x="3581400" y="2514600"/>
            <a:ext cx="441325" cy="519113"/>
          </a:xfrm>
          <a:prstGeom prst="rect">
            <a:avLst/>
          </a:prstGeom>
          <a:noFill/>
          <a:ln w="9525">
            <a:noFill/>
            <a:miter lim="800000"/>
            <a:headEnd/>
            <a:tailEnd/>
          </a:ln>
          <a:effectLst/>
        </p:spPr>
        <p:txBody>
          <a:bodyPr wrap="none">
            <a:spAutoFit/>
          </a:bodyPr>
          <a:lstStyle/>
          <a:p>
            <a:r>
              <a:rPr lang="en-US" sz="2800"/>
              <a:t>C</a:t>
            </a:r>
          </a:p>
        </p:txBody>
      </p:sp>
      <p:sp>
        <p:nvSpPr>
          <p:cNvPr id="861195" name="Text Box 1035"/>
          <p:cNvSpPr txBox="1">
            <a:spLocks noChangeArrowheads="1"/>
          </p:cNvSpPr>
          <p:nvPr/>
        </p:nvSpPr>
        <p:spPr bwMode="auto">
          <a:xfrm>
            <a:off x="1905000" y="1981200"/>
            <a:ext cx="441325" cy="519113"/>
          </a:xfrm>
          <a:prstGeom prst="rect">
            <a:avLst/>
          </a:prstGeom>
          <a:noFill/>
          <a:ln w="9525">
            <a:noFill/>
            <a:miter lim="800000"/>
            <a:headEnd/>
            <a:tailEnd/>
          </a:ln>
          <a:effectLst/>
        </p:spPr>
        <p:txBody>
          <a:bodyPr wrap="none">
            <a:spAutoFit/>
          </a:bodyPr>
          <a:lstStyle/>
          <a:p>
            <a:r>
              <a:rPr lang="en-US" sz="2800"/>
              <a:t>D</a:t>
            </a:r>
          </a:p>
        </p:txBody>
      </p:sp>
      <p:sp>
        <p:nvSpPr>
          <p:cNvPr id="861196" name="Line 1036"/>
          <p:cNvSpPr>
            <a:spLocks noChangeShapeType="1"/>
          </p:cNvSpPr>
          <p:nvPr/>
        </p:nvSpPr>
        <p:spPr bwMode="auto">
          <a:xfrm flipV="1">
            <a:off x="3276600" y="2971800"/>
            <a:ext cx="381000" cy="685800"/>
          </a:xfrm>
          <a:prstGeom prst="line">
            <a:avLst/>
          </a:prstGeom>
          <a:noFill/>
          <a:ln w="28575">
            <a:solidFill>
              <a:schemeClr val="tx1"/>
            </a:solidFill>
            <a:round/>
            <a:headEnd/>
            <a:tailEnd type="triangle" w="med" len="med"/>
          </a:ln>
          <a:effectLst/>
        </p:spPr>
        <p:txBody>
          <a:bodyPr/>
          <a:lstStyle/>
          <a:p>
            <a:endParaRPr lang="en-US"/>
          </a:p>
        </p:txBody>
      </p:sp>
      <p:sp>
        <p:nvSpPr>
          <p:cNvPr id="861197" name="Text Box 1037"/>
          <p:cNvSpPr txBox="1">
            <a:spLocks noChangeArrowheads="1"/>
          </p:cNvSpPr>
          <p:nvPr/>
        </p:nvSpPr>
        <p:spPr bwMode="auto">
          <a:xfrm>
            <a:off x="5638800" y="4267200"/>
            <a:ext cx="1873250" cy="1800225"/>
          </a:xfrm>
          <a:prstGeom prst="rect">
            <a:avLst/>
          </a:prstGeom>
          <a:noFill/>
          <a:ln w="9525">
            <a:noFill/>
            <a:miter lim="800000"/>
            <a:headEnd/>
            <a:tailEnd/>
          </a:ln>
          <a:effectLst/>
        </p:spPr>
        <p:txBody>
          <a:bodyPr wrap="none">
            <a:spAutoFit/>
          </a:bodyPr>
          <a:lstStyle/>
          <a:p>
            <a:pPr marL="457200" indent="-457200"/>
            <a:r>
              <a:rPr lang="en-US" sz="2800">
                <a:solidFill>
                  <a:srgbClr val="0000CC"/>
                </a:solidFill>
              </a:rPr>
              <a:t>0   0   0   ½</a:t>
            </a:r>
          </a:p>
          <a:p>
            <a:pPr marL="457200" indent="-457200"/>
            <a:r>
              <a:rPr lang="en-US" sz="2800">
                <a:solidFill>
                  <a:srgbClr val="0000CC"/>
                </a:solidFill>
              </a:rPr>
              <a:t>0   0   0   ½ </a:t>
            </a:r>
          </a:p>
          <a:p>
            <a:pPr marL="457200" indent="-457200">
              <a:buFontTx/>
              <a:buAutoNum type="arabicPlain"/>
            </a:pPr>
            <a:r>
              <a:rPr lang="en-US" sz="2800">
                <a:solidFill>
                  <a:srgbClr val="0000CC"/>
                </a:solidFill>
              </a:rPr>
              <a:t>1   0    0</a:t>
            </a:r>
          </a:p>
          <a:p>
            <a:pPr marL="457200" indent="-457200"/>
            <a:r>
              <a:rPr lang="en-US" sz="2800">
                <a:solidFill>
                  <a:srgbClr val="0000CC"/>
                </a:solidFill>
              </a:rPr>
              <a:t>0   0   1    0</a:t>
            </a:r>
          </a:p>
        </p:txBody>
      </p:sp>
      <p:sp>
        <p:nvSpPr>
          <p:cNvPr id="861198" name="AutoShape 1038"/>
          <p:cNvSpPr>
            <a:spLocks/>
          </p:cNvSpPr>
          <p:nvPr/>
        </p:nvSpPr>
        <p:spPr bwMode="auto">
          <a:xfrm>
            <a:off x="5486400" y="4367213"/>
            <a:ext cx="76200" cy="1600200"/>
          </a:xfrm>
          <a:prstGeom prst="leftBracket">
            <a:avLst>
              <a:gd name="adj" fmla="val 175000"/>
            </a:avLst>
          </a:prstGeom>
          <a:noFill/>
          <a:ln w="28575">
            <a:solidFill>
              <a:schemeClr val="tx1"/>
            </a:solidFill>
            <a:round/>
            <a:headEnd/>
            <a:tailEnd/>
          </a:ln>
          <a:effectLst/>
        </p:spPr>
        <p:txBody>
          <a:bodyPr wrap="none" anchor="ctr"/>
          <a:lstStyle/>
          <a:p>
            <a:endParaRPr lang="en-US"/>
          </a:p>
        </p:txBody>
      </p:sp>
      <p:sp>
        <p:nvSpPr>
          <p:cNvPr id="861199" name="AutoShape 1039"/>
          <p:cNvSpPr>
            <a:spLocks/>
          </p:cNvSpPr>
          <p:nvPr/>
        </p:nvSpPr>
        <p:spPr bwMode="auto">
          <a:xfrm flipH="1">
            <a:off x="7391400" y="4367213"/>
            <a:ext cx="152400" cy="1600200"/>
          </a:xfrm>
          <a:prstGeom prst="leftBracket">
            <a:avLst>
              <a:gd name="adj" fmla="val 87500"/>
            </a:avLst>
          </a:prstGeom>
          <a:noFill/>
          <a:ln w="28575">
            <a:solidFill>
              <a:schemeClr val="tx1"/>
            </a:solidFill>
            <a:round/>
            <a:headEnd/>
            <a:tailEnd/>
          </a:ln>
          <a:effectLst/>
        </p:spPr>
        <p:txBody>
          <a:bodyPr wrap="none" anchor="ctr"/>
          <a:lstStyle/>
          <a:p>
            <a:endParaRPr lang="en-US"/>
          </a:p>
        </p:txBody>
      </p:sp>
      <p:sp>
        <p:nvSpPr>
          <p:cNvPr id="861200" name="Text Box 1040"/>
          <p:cNvSpPr txBox="1">
            <a:spLocks noChangeArrowheads="1"/>
          </p:cNvSpPr>
          <p:nvPr/>
        </p:nvSpPr>
        <p:spPr bwMode="auto">
          <a:xfrm>
            <a:off x="4876800" y="4267200"/>
            <a:ext cx="441325" cy="1800225"/>
          </a:xfrm>
          <a:prstGeom prst="rect">
            <a:avLst/>
          </a:prstGeom>
          <a:noFill/>
          <a:ln w="9525">
            <a:noFill/>
            <a:miter lim="800000"/>
            <a:headEnd/>
            <a:tailEnd/>
          </a:ln>
          <a:effectLst/>
        </p:spPr>
        <p:txBody>
          <a:bodyPr wrap="none">
            <a:spAutoFit/>
          </a:bodyPr>
          <a:lstStyle/>
          <a:p>
            <a:r>
              <a:rPr lang="en-US" sz="2800">
                <a:solidFill>
                  <a:srgbClr val="0000CC"/>
                </a:solidFill>
              </a:rPr>
              <a:t>A</a:t>
            </a:r>
          </a:p>
          <a:p>
            <a:r>
              <a:rPr lang="en-US" sz="2800">
                <a:solidFill>
                  <a:srgbClr val="0000CC"/>
                </a:solidFill>
              </a:rPr>
              <a:t>B</a:t>
            </a:r>
          </a:p>
          <a:p>
            <a:r>
              <a:rPr lang="en-US" sz="2800">
                <a:solidFill>
                  <a:srgbClr val="0000CC"/>
                </a:solidFill>
              </a:rPr>
              <a:t>C</a:t>
            </a:r>
          </a:p>
          <a:p>
            <a:r>
              <a:rPr lang="en-US" sz="2800">
                <a:solidFill>
                  <a:srgbClr val="0000CC"/>
                </a:solidFill>
              </a:rPr>
              <a:t>D</a:t>
            </a:r>
          </a:p>
        </p:txBody>
      </p:sp>
      <p:sp>
        <p:nvSpPr>
          <p:cNvPr id="861201" name="Text Box 1041"/>
          <p:cNvSpPr txBox="1">
            <a:spLocks noChangeArrowheads="1"/>
          </p:cNvSpPr>
          <p:nvPr/>
        </p:nvSpPr>
        <p:spPr bwMode="auto">
          <a:xfrm>
            <a:off x="5562600" y="3886200"/>
            <a:ext cx="1903413" cy="519113"/>
          </a:xfrm>
          <a:prstGeom prst="rect">
            <a:avLst/>
          </a:prstGeom>
          <a:noFill/>
          <a:ln w="9525">
            <a:noFill/>
            <a:miter lim="800000"/>
            <a:headEnd/>
            <a:tailEnd/>
          </a:ln>
          <a:effectLst/>
        </p:spPr>
        <p:txBody>
          <a:bodyPr wrap="none">
            <a:spAutoFit/>
          </a:bodyPr>
          <a:lstStyle/>
          <a:p>
            <a:r>
              <a:rPr lang="en-US" sz="2800">
                <a:solidFill>
                  <a:srgbClr val="0000CC"/>
                </a:solidFill>
              </a:rPr>
              <a:t>A   B  C   D</a:t>
            </a:r>
          </a:p>
        </p:txBody>
      </p:sp>
      <p:sp>
        <p:nvSpPr>
          <p:cNvPr id="861202" name="Text Box 1042"/>
          <p:cNvSpPr txBox="1">
            <a:spLocks noChangeArrowheads="1"/>
          </p:cNvSpPr>
          <p:nvPr/>
        </p:nvSpPr>
        <p:spPr bwMode="auto">
          <a:xfrm>
            <a:off x="1524000" y="4419600"/>
            <a:ext cx="1784350" cy="1800225"/>
          </a:xfrm>
          <a:prstGeom prst="rect">
            <a:avLst/>
          </a:prstGeom>
          <a:noFill/>
          <a:ln w="9525">
            <a:noFill/>
            <a:miter lim="800000"/>
            <a:headEnd/>
            <a:tailEnd/>
          </a:ln>
          <a:effectLst/>
        </p:spPr>
        <p:txBody>
          <a:bodyPr wrap="none">
            <a:spAutoFit/>
          </a:bodyPr>
          <a:lstStyle/>
          <a:p>
            <a:pPr marL="457200" indent="-457200"/>
            <a:r>
              <a:rPr lang="en-US" sz="2800"/>
              <a:t>0   0   1   0</a:t>
            </a:r>
          </a:p>
          <a:p>
            <a:pPr marL="457200" indent="-457200"/>
            <a:r>
              <a:rPr lang="en-US" sz="2800"/>
              <a:t>0   0   1   0 </a:t>
            </a:r>
          </a:p>
          <a:p>
            <a:pPr marL="457200" indent="-457200"/>
            <a:r>
              <a:rPr lang="en-US" sz="2800"/>
              <a:t>0   0   0   1</a:t>
            </a:r>
          </a:p>
          <a:p>
            <a:pPr marL="457200" indent="-457200"/>
            <a:r>
              <a:rPr lang="en-US" sz="2800"/>
              <a:t>1   1   0   0</a:t>
            </a:r>
          </a:p>
        </p:txBody>
      </p:sp>
      <p:sp>
        <p:nvSpPr>
          <p:cNvPr id="861203" name="AutoShape 1043"/>
          <p:cNvSpPr>
            <a:spLocks/>
          </p:cNvSpPr>
          <p:nvPr/>
        </p:nvSpPr>
        <p:spPr bwMode="auto">
          <a:xfrm>
            <a:off x="1371600" y="4519613"/>
            <a:ext cx="76200" cy="1600200"/>
          </a:xfrm>
          <a:prstGeom prst="leftBracket">
            <a:avLst>
              <a:gd name="adj" fmla="val 175000"/>
            </a:avLst>
          </a:prstGeom>
          <a:noFill/>
          <a:ln w="28575">
            <a:solidFill>
              <a:schemeClr val="tx1"/>
            </a:solidFill>
            <a:round/>
            <a:headEnd/>
            <a:tailEnd/>
          </a:ln>
          <a:effectLst/>
        </p:spPr>
        <p:txBody>
          <a:bodyPr wrap="none" anchor="ctr"/>
          <a:lstStyle/>
          <a:p>
            <a:endParaRPr lang="en-US"/>
          </a:p>
        </p:txBody>
      </p:sp>
      <p:sp>
        <p:nvSpPr>
          <p:cNvPr id="861204" name="AutoShape 1044"/>
          <p:cNvSpPr>
            <a:spLocks/>
          </p:cNvSpPr>
          <p:nvPr/>
        </p:nvSpPr>
        <p:spPr bwMode="auto">
          <a:xfrm flipH="1">
            <a:off x="3276600" y="4519613"/>
            <a:ext cx="152400" cy="1600200"/>
          </a:xfrm>
          <a:prstGeom prst="leftBracket">
            <a:avLst>
              <a:gd name="adj" fmla="val 87500"/>
            </a:avLst>
          </a:prstGeom>
          <a:noFill/>
          <a:ln w="28575">
            <a:solidFill>
              <a:schemeClr val="tx1"/>
            </a:solidFill>
            <a:round/>
            <a:headEnd/>
            <a:tailEnd/>
          </a:ln>
          <a:effectLst/>
        </p:spPr>
        <p:txBody>
          <a:bodyPr wrap="none" anchor="ctr"/>
          <a:lstStyle/>
          <a:p>
            <a:endParaRPr lang="en-US"/>
          </a:p>
        </p:txBody>
      </p:sp>
      <p:sp>
        <p:nvSpPr>
          <p:cNvPr id="861205" name="Text Box 1045"/>
          <p:cNvSpPr txBox="1">
            <a:spLocks noChangeArrowheads="1"/>
          </p:cNvSpPr>
          <p:nvPr/>
        </p:nvSpPr>
        <p:spPr bwMode="auto">
          <a:xfrm>
            <a:off x="762000" y="4419600"/>
            <a:ext cx="441325" cy="1800225"/>
          </a:xfrm>
          <a:prstGeom prst="rect">
            <a:avLst/>
          </a:prstGeom>
          <a:noFill/>
          <a:ln w="9525">
            <a:noFill/>
            <a:miter lim="800000"/>
            <a:headEnd/>
            <a:tailEnd/>
          </a:ln>
          <a:effectLst/>
        </p:spPr>
        <p:txBody>
          <a:bodyPr wrap="none">
            <a:spAutoFit/>
          </a:bodyPr>
          <a:lstStyle/>
          <a:p>
            <a:r>
              <a:rPr lang="en-US" sz="2800"/>
              <a:t>A</a:t>
            </a:r>
          </a:p>
          <a:p>
            <a:r>
              <a:rPr lang="en-US" sz="2800"/>
              <a:t>B</a:t>
            </a:r>
          </a:p>
          <a:p>
            <a:r>
              <a:rPr lang="en-US" sz="2800"/>
              <a:t>C</a:t>
            </a:r>
          </a:p>
          <a:p>
            <a:r>
              <a:rPr lang="en-US" sz="2800"/>
              <a:t>D</a:t>
            </a:r>
          </a:p>
        </p:txBody>
      </p:sp>
      <p:sp>
        <p:nvSpPr>
          <p:cNvPr id="861206" name="Text Box 1046"/>
          <p:cNvSpPr txBox="1">
            <a:spLocks noChangeArrowheads="1"/>
          </p:cNvSpPr>
          <p:nvPr/>
        </p:nvSpPr>
        <p:spPr bwMode="auto">
          <a:xfrm>
            <a:off x="1447800" y="4038600"/>
            <a:ext cx="1903413" cy="519113"/>
          </a:xfrm>
          <a:prstGeom prst="rect">
            <a:avLst/>
          </a:prstGeom>
          <a:noFill/>
          <a:ln w="9525">
            <a:noFill/>
            <a:miter lim="800000"/>
            <a:headEnd/>
            <a:tailEnd/>
          </a:ln>
          <a:effectLst/>
        </p:spPr>
        <p:txBody>
          <a:bodyPr wrap="none">
            <a:spAutoFit/>
          </a:bodyPr>
          <a:lstStyle/>
          <a:p>
            <a:r>
              <a:rPr lang="en-US" sz="2800"/>
              <a:t>A   B  C   D</a:t>
            </a:r>
          </a:p>
        </p:txBody>
      </p:sp>
      <p:sp>
        <p:nvSpPr>
          <p:cNvPr id="861207" name="Text Box 1047"/>
          <p:cNvSpPr txBox="1">
            <a:spLocks noChangeArrowheads="1"/>
          </p:cNvSpPr>
          <p:nvPr/>
        </p:nvSpPr>
        <p:spPr bwMode="auto">
          <a:xfrm>
            <a:off x="136525" y="4845050"/>
            <a:ext cx="774700" cy="641350"/>
          </a:xfrm>
          <a:prstGeom prst="rect">
            <a:avLst/>
          </a:prstGeom>
          <a:noFill/>
          <a:ln w="9525">
            <a:noFill/>
            <a:miter lim="800000"/>
            <a:headEnd/>
            <a:tailEnd/>
          </a:ln>
          <a:effectLst/>
        </p:spPr>
        <p:txBody>
          <a:bodyPr wrap="none">
            <a:spAutoFit/>
          </a:bodyPr>
          <a:lstStyle/>
          <a:p>
            <a:r>
              <a:rPr lang="en-US" sz="3600"/>
              <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3953" name="Picture 1"/>
          <p:cNvPicPr>
            <a:picLocks noChangeAspect="1" noChangeArrowheads="1"/>
          </p:cNvPicPr>
          <p:nvPr/>
        </p:nvPicPr>
        <p:blipFill>
          <a:blip r:embed="rId3" cstate="print"/>
          <a:srcRect/>
          <a:stretch>
            <a:fillRect/>
          </a:stretch>
        </p:blipFill>
        <p:spPr bwMode="auto">
          <a:xfrm>
            <a:off x="5029200" y="838200"/>
            <a:ext cx="3957500" cy="2220221"/>
          </a:xfrm>
          <a:prstGeom prst="rect">
            <a:avLst/>
          </a:prstGeom>
          <a:noFill/>
          <a:ln w="9525">
            <a:noFill/>
            <a:miter lim="800000"/>
            <a:headEnd/>
            <a:tailEnd/>
          </a:ln>
          <a:effectLst/>
        </p:spPr>
      </p:pic>
      <p:sp>
        <p:nvSpPr>
          <p:cNvPr id="757763" name="Rectangle 1027"/>
          <p:cNvSpPr>
            <a:spLocks noGrp="1" noChangeArrowheads="1"/>
          </p:cNvSpPr>
          <p:nvPr>
            <p:ph type="body" idx="1"/>
          </p:nvPr>
        </p:nvSpPr>
        <p:spPr>
          <a:xfrm>
            <a:off x="152400" y="228600"/>
            <a:ext cx="5410200" cy="4953000"/>
          </a:xfrm>
        </p:spPr>
        <p:txBody>
          <a:bodyPr/>
          <a:lstStyle/>
          <a:p>
            <a:pPr>
              <a:buFontTx/>
              <a:buNone/>
            </a:pPr>
            <a:r>
              <a:rPr lang="en-US" sz="2800" b="1" dirty="0" smtClean="0">
                <a:latin typeface="Arial Narrow" pitchFamily="34" charset="0"/>
              </a:rPr>
              <a:t>Let R be the vector of occupation probabilities of the pages at the steady state</a:t>
            </a:r>
          </a:p>
          <a:p>
            <a:pPr>
              <a:buFontTx/>
              <a:buNone/>
            </a:pPr>
            <a:r>
              <a:rPr lang="en-US" sz="2800" b="1" dirty="0" smtClean="0">
                <a:latin typeface="Arial Narrow" pitchFamily="34" charset="0"/>
              </a:rPr>
              <a:t>By definition of steady state, </a:t>
            </a:r>
          </a:p>
          <a:p>
            <a:pPr>
              <a:buFontTx/>
              <a:buNone/>
            </a:pPr>
            <a:r>
              <a:rPr lang="en-US" sz="2800" b="1" dirty="0" smtClean="0">
                <a:latin typeface="Arial Narrow" pitchFamily="34" charset="0"/>
              </a:rPr>
              <a:t>           R</a:t>
            </a:r>
            <a:r>
              <a:rPr lang="en-US" sz="2800" b="1" baseline="-25000" dirty="0" smtClean="0">
                <a:latin typeface="Arial Narrow" pitchFamily="34" charset="0"/>
              </a:rPr>
              <a:t> </a:t>
            </a:r>
            <a:r>
              <a:rPr lang="en-US" sz="2800" b="1" dirty="0">
                <a:latin typeface="Arial Narrow" pitchFamily="34" charset="0"/>
              </a:rPr>
              <a:t>= M </a:t>
            </a:r>
            <a:r>
              <a:rPr lang="en-US" sz="2800" b="1" dirty="0">
                <a:latin typeface="Arial Narrow" pitchFamily="34" charset="0"/>
                <a:sym typeface="Symbol" pitchFamily="18" charset="2"/>
              </a:rPr>
              <a:t> R</a:t>
            </a:r>
            <a:r>
              <a:rPr lang="en-US" sz="2800" b="1" dirty="0" smtClean="0">
                <a:latin typeface="Arial Narrow" pitchFamily="34" charset="0"/>
                <a:sym typeface="Symbol" pitchFamily="18" charset="2"/>
              </a:rPr>
              <a:t>,</a:t>
            </a:r>
          </a:p>
          <a:p>
            <a:pPr>
              <a:buFontTx/>
              <a:buNone/>
            </a:pPr>
            <a:r>
              <a:rPr lang="en-US" sz="2800" b="1" dirty="0" smtClean="0">
                <a:latin typeface="Arial Narrow" pitchFamily="34" charset="0"/>
                <a:sym typeface="Symbol" pitchFamily="18" charset="2"/>
              </a:rPr>
              <a:t>Suppose we start with the initial vector R</a:t>
            </a:r>
            <a:r>
              <a:rPr lang="en-US" sz="2800" b="1" baseline="-25000" dirty="0" smtClean="0">
                <a:latin typeface="Arial Narrow" pitchFamily="34" charset="0"/>
                <a:sym typeface="Symbol" pitchFamily="18" charset="2"/>
              </a:rPr>
              <a:t>0</a:t>
            </a:r>
            <a:r>
              <a:rPr lang="en-US" sz="2800" b="1" dirty="0" smtClean="0">
                <a:latin typeface="Arial Narrow" pitchFamily="34" charset="0"/>
                <a:sym typeface="Symbol" pitchFamily="18" charset="2"/>
              </a:rPr>
              <a:t> and “power iterate”</a:t>
            </a:r>
          </a:p>
          <a:p>
            <a:pPr>
              <a:buFontTx/>
              <a:buNone/>
            </a:pPr>
            <a:r>
              <a:rPr lang="en-US" sz="2800" b="1" dirty="0" smtClean="0">
                <a:latin typeface="Arial Narrow" pitchFamily="34" charset="0"/>
                <a:sym typeface="Symbol" pitchFamily="18" charset="2"/>
              </a:rPr>
              <a:t>R</a:t>
            </a:r>
            <a:r>
              <a:rPr lang="en-US" sz="2800" b="1" baseline="-25000" dirty="0" smtClean="0">
                <a:latin typeface="Arial Narrow" pitchFamily="34" charset="0"/>
                <a:sym typeface="Symbol" pitchFamily="18" charset="2"/>
              </a:rPr>
              <a:t>i+1</a:t>
            </a:r>
            <a:r>
              <a:rPr lang="en-US" sz="2800" b="1" baseline="30000" dirty="0" smtClean="0">
                <a:latin typeface="Arial Narrow" pitchFamily="34" charset="0"/>
                <a:sym typeface="Symbol" pitchFamily="18" charset="2"/>
              </a:rPr>
              <a:t> </a:t>
            </a:r>
            <a:r>
              <a:rPr lang="en-US" sz="2800" b="1" dirty="0" smtClean="0">
                <a:latin typeface="Arial Narrow" pitchFamily="34" charset="0"/>
                <a:sym typeface="Symbol" pitchFamily="18" charset="2"/>
              </a:rPr>
              <a:t> </a:t>
            </a:r>
            <a:r>
              <a:rPr lang="en-US" sz="2800" b="1" dirty="0" smtClean="0">
                <a:latin typeface="Arial Narrow" pitchFamily="34" charset="0"/>
                <a:sym typeface="Wingdings" pitchFamily="2" charset="2"/>
              </a:rPr>
              <a:t> M x </a:t>
            </a:r>
            <a:r>
              <a:rPr lang="en-US" sz="2800" b="1" dirty="0" err="1" smtClean="0">
                <a:latin typeface="Arial Narrow" pitchFamily="34" charset="0"/>
                <a:sym typeface="Wingdings" pitchFamily="2" charset="2"/>
              </a:rPr>
              <a:t>R</a:t>
            </a:r>
            <a:r>
              <a:rPr lang="en-US" sz="2800" b="1" baseline="-25000" dirty="0" err="1" smtClean="0">
                <a:latin typeface="Arial Narrow" pitchFamily="34" charset="0"/>
                <a:sym typeface="Wingdings" pitchFamily="2" charset="2"/>
              </a:rPr>
              <a:t>i</a:t>
            </a:r>
            <a:endParaRPr lang="en-US" sz="2800" b="1" baseline="-25000" dirty="0" smtClean="0">
              <a:latin typeface="Arial Narrow" pitchFamily="34" charset="0"/>
              <a:sym typeface="Wingdings" pitchFamily="2" charset="2"/>
            </a:endParaRPr>
          </a:p>
          <a:p>
            <a:pPr>
              <a:buFontTx/>
              <a:buNone/>
            </a:pPr>
            <a:r>
              <a:rPr lang="en-US" sz="2800" b="1" dirty="0" smtClean="0">
                <a:latin typeface="Arial Narrow" pitchFamily="34" charset="0"/>
                <a:sym typeface="Symbol" pitchFamily="18" charset="2"/>
              </a:rPr>
              <a:t>If this procedure converges, then we get R</a:t>
            </a:r>
            <a:endParaRPr lang="en-US" sz="2800" b="1" dirty="0">
              <a:latin typeface="Arial Narrow" pitchFamily="34" charset="0"/>
              <a:sym typeface="Symbol" pitchFamily="18" charset="2"/>
            </a:endParaRPr>
          </a:p>
          <a:p>
            <a:pPr>
              <a:buFontTx/>
              <a:buNone/>
            </a:pPr>
            <a:r>
              <a:rPr lang="en-US" sz="2800" b="1" dirty="0" smtClean="0">
                <a:latin typeface="Arial Narrow" pitchFamily="34" charset="0"/>
                <a:sym typeface="Symbol" pitchFamily="18" charset="2"/>
              </a:rPr>
              <a:t>(So R </a:t>
            </a:r>
            <a:r>
              <a:rPr lang="en-US" sz="2800" b="1" dirty="0">
                <a:latin typeface="Arial Narrow" pitchFamily="34" charset="0"/>
                <a:sym typeface="Symbol" pitchFamily="18" charset="2"/>
              </a:rPr>
              <a:t>is the eigenvector of matrix M with </a:t>
            </a:r>
            <a:r>
              <a:rPr lang="en-US" sz="2800" b="1" dirty="0" err="1">
                <a:latin typeface="Arial Narrow" pitchFamily="34" charset="0"/>
                <a:sym typeface="Symbol" pitchFamily="18" charset="2"/>
              </a:rPr>
              <a:t>eigenvalue</a:t>
            </a:r>
            <a:r>
              <a:rPr lang="en-US" sz="2800" b="1" dirty="0">
                <a:latin typeface="Arial Narrow" pitchFamily="34" charset="0"/>
                <a:sym typeface="Symbol" pitchFamily="18" charset="2"/>
              </a:rPr>
              <a:t> being </a:t>
            </a:r>
            <a:r>
              <a:rPr lang="en-US" sz="2800" b="1" dirty="0" smtClean="0">
                <a:latin typeface="Arial Narrow" pitchFamily="34" charset="0"/>
                <a:sym typeface="Symbol" pitchFamily="18" charset="2"/>
              </a:rPr>
              <a:t>1).</a:t>
            </a:r>
            <a:endParaRPr lang="en-US" sz="2800" b="1" dirty="0">
              <a:latin typeface="Arial Narrow" pitchFamily="34" charset="0"/>
              <a:sym typeface="Symbol" pitchFamily="18" charset="2"/>
            </a:endParaRPr>
          </a:p>
          <a:p>
            <a:pPr>
              <a:buFontTx/>
              <a:buNone/>
            </a:pPr>
            <a:endParaRPr lang="en-US" sz="2800" b="1" dirty="0">
              <a:latin typeface="Arial Narrow" pitchFamily="34" charset="0"/>
              <a:sym typeface="Symbol" pitchFamily="18" charset="2"/>
            </a:endParaRPr>
          </a:p>
          <a:p>
            <a:pPr>
              <a:buFontTx/>
              <a:buNone/>
            </a:pPr>
            <a:endParaRPr lang="en-US" sz="2800" b="1" dirty="0">
              <a:latin typeface="Arial Narrow" pitchFamily="34" charset="0"/>
            </a:endParaRPr>
          </a:p>
        </p:txBody>
      </p:sp>
      <p:sp>
        <p:nvSpPr>
          <p:cNvPr id="757764" name="Text Box 1028"/>
          <p:cNvSpPr txBox="1">
            <a:spLocks noChangeArrowheads="1"/>
          </p:cNvSpPr>
          <p:nvPr/>
        </p:nvSpPr>
        <p:spPr bwMode="auto">
          <a:xfrm rot="21148149">
            <a:off x="5977331" y="5593282"/>
            <a:ext cx="2840038" cy="701675"/>
          </a:xfrm>
          <a:prstGeom prst="rect">
            <a:avLst/>
          </a:prstGeom>
          <a:solidFill>
            <a:srgbClr val="FFCCFF"/>
          </a:solidFill>
          <a:ln w="9525">
            <a:noFill/>
            <a:miter lim="800000"/>
            <a:headEnd/>
            <a:tailEnd/>
          </a:ln>
          <a:effectLst/>
        </p:spPr>
        <p:txBody>
          <a:bodyPr wrap="none">
            <a:spAutoFit/>
          </a:bodyPr>
          <a:lstStyle/>
          <a:p>
            <a:r>
              <a:rPr lang="en-US" dirty="0"/>
              <a:t>Principal </a:t>
            </a:r>
            <a:r>
              <a:rPr lang="en-US" dirty="0" err="1"/>
              <a:t>eigen</a:t>
            </a:r>
            <a:r>
              <a:rPr lang="en-US" dirty="0"/>
              <a:t> value for</a:t>
            </a:r>
          </a:p>
          <a:p>
            <a:r>
              <a:rPr lang="en-US" dirty="0"/>
              <a:t>A stochastic matrix is 1</a:t>
            </a:r>
          </a:p>
        </p:txBody>
      </p:sp>
      <p:sp>
        <p:nvSpPr>
          <p:cNvPr id="6" name="TextBox 5"/>
          <p:cNvSpPr txBox="1"/>
          <p:nvPr/>
        </p:nvSpPr>
        <p:spPr>
          <a:xfrm>
            <a:off x="5334000" y="3352800"/>
            <a:ext cx="3596827" cy="1938992"/>
          </a:xfrm>
          <a:prstGeom prst="rect">
            <a:avLst/>
          </a:prstGeom>
          <a:solidFill>
            <a:srgbClr val="FFFF00"/>
          </a:solidFill>
        </p:spPr>
        <p:txBody>
          <a:bodyPr wrap="square" rtlCol="0">
            <a:spAutoFit/>
          </a:bodyPr>
          <a:lstStyle/>
          <a:p>
            <a:r>
              <a:rPr lang="en-US" dirty="0" smtClean="0"/>
              <a:t>But are we sure this will always </a:t>
            </a:r>
            <a:r>
              <a:rPr lang="en-US" i="1" dirty="0" smtClean="0"/>
              <a:t>happen?</a:t>
            </a:r>
          </a:p>
          <a:p>
            <a:r>
              <a:rPr lang="en-US" i="1" dirty="0" smtClean="0"/>
              <a:t> Do all </a:t>
            </a:r>
            <a:r>
              <a:rPr lang="en-US" i="1" dirty="0" err="1" smtClean="0"/>
              <a:t>markov</a:t>
            </a:r>
            <a:r>
              <a:rPr lang="en-US" i="1" dirty="0" smtClean="0"/>
              <a:t> chains have a unique steady state</a:t>
            </a:r>
          </a:p>
          <a:p>
            <a:r>
              <a:rPr lang="en-US" i="1" dirty="0" smtClean="0"/>
              <a:t>  occupation probability distribution</a:t>
            </a:r>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queries?</a:t>
            </a:r>
            <a:endParaRPr lang="en-US" dirty="0"/>
          </a:p>
        </p:txBody>
      </p:sp>
      <p:pic>
        <p:nvPicPr>
          <p:cNvPr id="1676290" name="Picture 2"/>
          <p:cNvPicPr>
            <a:picLocks noChangeAspect="1" noChangeArrowheads="1"/>
          </p:cNvPicPr>
          <p:nvPr/>
        </p:nvPicPr>
        <p:blipFill>
          <a:blip r:embed="rId2" cstate="print"/>
          <a:srcRect/>
          <a:stretch>
            <a:fillRect/>
          </a:stretch>
        </p:blipFill>
        <p:spPr bwMode="auto">
          <a:xfrm>
            <a:off x="152400" y="2438400"/>
            <a:ext cx="8897470" cy="1461420"/>
          </a:xfrm>
          <a:prstGeom prst="rect">
            <a:avLst/>
          </a:prstGeom>
          <a:noFill/>
          <a:ln w="9525">
            <a:noFill/>
            <a:miter lim="800000"/>
            <a:headEnd/>
            <a:tailEnd/>
          </a:ln>
        </p:spPr>
      </p:pic>
      <p:sp>
        <p:nvSpPr>
          <p:cNvPr id="7" name="TextBox 6"/>
          <p:cNvSpPr txBox="1"/>
          <p:nvPr/>
        </p:nvSpPr>
        <p:spPr>
          <a:xfrm>
            <a:off x="1143000" y="4191000"/>
            <a:ext cx="7486345" cy="707886"/>
          </a:xfrm>
          <a:prstGeom prst="rect">
            <a:avLst/>
          </a:prstGeom>
          <a:solidFill>
            <a:srgbClr val="FFFF00"/>
          </a:solidFill>
        </p:spPr>
        <p:txBody>
          <a:bodyPr wrap="none" rtlCol="0">
            <a:spAutoFit/>
          </a:bodyPr>
          <a:lstStyle/>
          <a:p>
            <a:r>
              <a:rPr lang="en-US" dirty="0" smtClean="0"/>
              <a:t>Okay--except when the student is </a:t>
            </a:r>
            <a:r>
              <a:rPr lang="en-US" dirty="0" err="1" smtClean="0"/>
              <a:t>desparately</a:t>
            </a:r>
            <a:r>
              <a:rPr lang="en-US" dirty="0" smtClean="0"/>
              <a:t> trying to use the web</a:t>
            </a:r>
          </a:p>
          <a:p>
            <a:r>
              <a:rPr lang="en-US" dirty="0" smtClean="0"/>
              <a:t>  </a:t>
            </a:r>
            <a:r>
              <a:rPr lang="en-US" smtClean="0"/>
              <a:t>to cheat on </a:t>
            </a:r>
            <a:r>
              <a:rPr lang="en-US" dirty="0" smtClean="0"/>
              <a:t>his/her homework </a:t>
            </a:r>
            <a:r>
              <a:rPr lang="en-US" dirty="0" smtClean="0">
                <a:sym typeface="Wingdings" pitchFamily="2" charset="2"/>
              </a:rPr>
              <a:t></a:t>
            </a: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6738" name="Rectangle 1026"/>
          <p:cNvSpPr>
            <a:spLocks noGrp="1" noChangeArrowheads="1"/>
          </p:cNvSpPr>
          <p:nvPr>
            <p:ph type="title"/>
          </p:nvPr>
        </p:nvSpPr>
        <p:spPr>
          <a:xfrm>
            <a:off x="685800" y="304800"/>
            <a:ext cx="7772400" cy="838200"/>
          </a:xfrm>
        </p:spPr>
        <p:txBody>
          <a:bodyPr/>
          <a:lstStyle/>
          <a:p>
            <a:r>
              <a:rPr lang="en-US" sz="3600" b="1"/>
              <a:t>Computing PageRank</a:t>
            </a:r>
          </a:p>
        </p:txBody>
      </p:sp>
      <p:sp>
        <p:nvSpPr>
          <p:cNvPr id="756739" name="Rectangle 1027"/>
          <p:cNvSpPr>
            <a:spLocks noGrp="1" noChangeArrowheads="1"/>
          </p:cNvSpPr>
          <p:nvPr>
            <p:ph type="body" idx="1"/>
          </p:nvPr>
        </p:nvSpPr>
        <p:spPr>
          <a:xfrm>
            <a:off x="228600" y="1600200"/>
            <a:ext cx="8610600" cy="5029200"/>
          </a:xfrm>
        </p:spPr>
        <p:txBody>
          <a:bodyPr/>
          <a:lstStyle/>
          <a:p>
            <a:pPr>
              <a:buFontTx/>
              <a:buNone/>
            </a:pPr>
            <a:r>
              <a:rPr lang="en-US" sz="2800" b="1"/>
              <a:t>Matrix representation</a:t>
            </a:r>
          </a:p>
          <a:p>
            <a:pPr>
              <a:buFontTx/>
              <a:buNone/>
            </a:pPr>
            <a:r>
              <a:rPr lang="en-US" sz="2800" b="1"/>
              <a:t>  Let M be an N</a:t>
            </a:r>
            <a:r>
              <a:rPr lang="en-US" sz="2800" b="1">
                <a:sym typeface="Symbol" pitchFamily="18" charset="2"/>
              </a:rPr>
              <a:t>N</a:t>
            </a:r>
            <a:r>
              <a:rPr lang="en-US" sz="2800" b="1"/>
              <a:t> matrix and m</a:t>
            </a:r>
            <a:r>
              <a:rPr lang="en-US" b="1" baseline="-25000"/>
              <a:t>uv</a:t>
            </a:r>
            <a:r>
              <a:rPr lang="en-US" sz="2800" b="1"/>
              <a:t> be the entry at the u-th row and v-th column.</a:t>
            </a:r>
          </a:p>
          <a:p>
            <a:pPr>
              <a:buFontTx/>
              <a:buNone/>
            </a:pPr>
            <a:r>
              <a:rPr lang="en-US" sz="2800" b="1"/>
              <a:t>         m</a:t>
            </a:r>
            <a:r>
              <a:rPr lang="en-US" b="1" baseline="-25000"/>
              <a:t>uv</a:t>
            </a:r>
            <a:r>
              <a:rPr lang="en-US" sz="2800" b="1"/>
              <a:t> = 1/N</a:t>
            </a:r>
            <a:r>
              <a:rPr lang="en-US" b="1" baseline="-25000"/>
              <a:t>v</a:t>
            </a:r>
            <a:r>
              <a:rPr lang="en-US" sz="2800" b="1"/>
              <a:t> if page v has a link to page u</a:t>
            </a:r>
          </a:p>
          <a:p>
            <a:pPr>
              <a:buFontTx/>
              <a:buNone/>
            </a:pPr>
            <a:r>
              <a:rPr lang="en-US" sz="2800" b="1"/>
              <a:t>         m</a:t>
            </a:r>
            <a:r>
              <a:rPr lang="en-US" b="1" baseline="-25000"/>
              <a:t>uv</a:t>
            </a:r>
            <a:r>
              <a:rPr lang="en-US" sz="2800" b="1"/>
              <a:t> = 0 if there is no link from v to u</a:t>
            </a:r>
          </a:p>
          <a:p>
            <a:pPr>
              <a:buFontTx/>
              <a:buNone/>
            </a:pPr>
            <a:r>
              <a:rPr lang="en-US" sz="2800" b="1"/>
              <a:t>  Let R</a:t>
            </a:r>
            <a:r>
              <a:rPr lang="en-US" b="1" baseline="-25000"/>
              <a:t>i</a:t>
            </a:r>
            <a:r>
              <a:rPr lang="en-US" sz="2800" b="1"/>
              <a:t> be the N</a:t>
            </a:r>
            <a:r>
              <a:rPr lang="en-US" sz="2800" b="1">
                <a:sym typeface="Symbol" pitchFamily="18" charset="2"/>
              </a:rPr>
              <a:t></a:t>
            </a:r>
            <a:r>
              <a:rPr lang="en-US" sz="2800" b="1"/>
              <a:t>1 rank vector for I-th iteration</a:t>
            </a:r>
          </a:p>
          <a:p>
            <a:pPr>
              <a:buFontTx/>
              <a:buNone/>
            </a:pPr>
            <a:r>
              <a:rPr lang="en-US" sz="2800" b="1"/>
              <a:t>     and R</a:t>
            </a:r>
            <a:r>
              <a:rPr lang="en-US" b="1" baseline="-25000"/>
              <a:t>0</a:t>
            </a:r>
            <a:r>
              <a:rPr lang="en-US" sz="2800" b="1"/>
              <a:t> be the initial rank vector.</a:t>
            </a:r>
          </a:p>
          <a:p>
            <a:pPr>
              <a:buFontTx/>
              <a:buNone/>
            </a:pPr>
            <a:r>
              <a:rPr lang="en-US" sz="2800" b="1"/>
              <a:t>  Then       R</a:t>
            </a:r>
            <a:r>
              <a:rPr lang="en-US" b="1" baseline="-25000"/>
              <a:t>i</a:t>
            </a:r>
            <a:r>
              <a:rPr lang="en-US" sz="2800" b="1"/>
              <a:t> = M </a:t>
            </a:r>
            <a:r>
              <a:rPr lang="en-US" sz="2800" b="1">
                <a:sym typeface="Symbol" pitchFamily="18" charset="2"/>
              </a:rPr>
              <a:t> R</a:t>
            </a:r>
            <a:r>
              <a:rPr lang="en-US" b="1" baseline="-25000">
                <a:sym typeface="Symbol" pitchFamily="18" charset="2"/>
              </a:rPr>
              <a:t>i-1</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76930" name="Rectangle 2"/>
          <p:cNvSpPr>
            <a:spLocks noGrp="1" noChangeArrowheads="1"/>
          </p:cNvSpPr>
          <p:nvPr>
            <p:ph type="title"/>
          </p:nvPr>
        </p:nvSpPr>
        <p:spPr>
          <a:xfrm>
            <a:off x="685800" y="457200"/>
            <a:ext cx="7772400" cy="838200"/>
          </a:xfrm>
        </p:spPr>
        <p:txBody>
          <a:bodyPr/>
          <a:lstStyle/>
          <a:p>
            <a:r>
              <a:rPr lang="en-US" sz="3600" b="1"/>
              <a:t>Computing PageRank</a:t>
            </a:r>
          </a:p>
        </p:txBody>
      </p:sp>
      <p:sp>
        <p:nvSpPr>
          <p:cNvPr id="1276931" name="Rectangle 3"/>
          <p:cNvSpPr>
            <a:spLocks noGrp="1" noChangeArrowheads="1"/>
          </p:cNvSpPr>
          <p:nvPr>
            <p:ph type="body" idx="1"/>
          </p:nvPr>
        </p:nvSpPr>
        <p:spPr>
          <a:xfrm>
            <a:off x="228600" y="1676400"/>
            <a:ext cx="8610600" cy="4953000"/>
          </a:xfrm>
        </p:spPr>
        <p:txBody>
          <a:bodyPr/>
          <a:lstStyle/>
          <a:p>
            <a:pPr>
              <a:buFontTx/>
              <a:buNone/>
            </a:pPr>
            <a:r>
              <a:rPr lang="en-US" sz="2400" b="1"/>
              <a:t>If the ranks converge, i.e., there is a rank vector R such that </a:t>
            </a:r>
          </a:p>
          <a:p>
            <a:pPr>
              <a:buFontTx/>
              <a:buNone/>
            </a:pPr>
            <a:r>
              <a:rPr lang="en-US" sz="2400" b="1"/>
              <a:t>           R</a:t>
            </a:r>
            <a:r>
              <a:rPr lang="en-US" sz="2400" b="1" baseline="-25000"/>
              <a:t> </a:t>
            </a:r>
            <a:r>
              <a:rPr lang="en-US" sz="2400" b="1"/>
              <a:t>= M </a:t>
            </a:r>
            <a:r>
              <a:rPr lang="en-US" sz="2400" b="1">
                <a:sym typeface="Symbol" pitchFamily="18" charset="2"/>
              </a:rPr>
              <a:t> R, </a:t>
            </a:r>
          </a:p>
          <a:p>
            <a:pPr>
              <a:buFontTx/>
              <a:buNone/>
            </a:pPr>
            <a:r>
              <a:rPr lang="en-US" sz="2400" b="1">
                <a:sym typeface="Symbol" pitchFamily="18" charset="2"/>
              </a:rPr>
              <a:t>R is the eigenvector of matrix M with eigenvalue being 1.</a:t>
            </a:r>
          </a:p>
          <a:p>
            <a:pPr>
              <a:buFontTx/>
              <a:buNone/>
            </a:pPr>
            <a:endParaRPr lang="en-US" sz="2400" b="1">
              <a:sym typeface="Symbol" pitchFamily="18" charset="2"/>
            </a:endParaRPr>
          </a:p>
          <a:p>
            <a:pPr>
              <a:buFontTx/>
              <a:buNone/>
            </a:pPr>
            <a:endParaRPr lang="en-US" sz="2400" b="1"/>
          </a:p>
          <a:p>
            <a:pPr>
              <a:buFontTx/>
              <a:buNone/>
            </a:pPr>
            <a:r>
              <a:rPr lang="en-US" b="1"/>
              <a:t>Convergence is guaranteed only if</a:t>
            </a:r>
          </a:p>
          <a:p>
            <a:pPr>
              <a:lnSpc>
                <a:spcPct val="110000"/>
              </a:lnSpc>
            </a:pPr>
            <a:r>
              <a:rPr lang="en-US" sz="1800" b="1">
                <a:solidFill>
                  <a:schemeClr val="tx2"/>
                </a:solidFill>
                <a:sym typeface="Symbol" pitchFamily="18" charset="2"/>
              </a:rPr>
              <a:t>M is aperiodic (the Web graph is not a big cycle). This is practically guaranteed for Web.</a:t>
            </a:r>
          </a:p>
          <a:p>
            <a:pPr>
              <a:lnSpc>
                <a:spcPct val="110000"/>
              </a:lnSpc>
            </a:pPr>
            <a:r>
              <a:rPr lang="en-US" sz="1800" b="1">
                <a:solidFill>
                  <a:schemeClr val="tx2"/>
                </a:solidFill>
                <a:sym typeface="Symbol" pitchFamily="18" charset="2"/>
              </a:rPr>
              <a:t>M is irreducible (the Web graph is strongly connected). This is usually not true</a:t>
            </a:r>
            <a:r>
              <a:rPr lang="en-US" b="1">
                <a:solidFill>
                  <a:schemeClr val="tx2"/>
                </a:solidFill>
                <a:sym typeface="Symbol" pitchFamily="18" charset="2"/>
              </a:rPr>
              <a:t>.</a:t>
            </a:r>
          </a:p>
        </p:txBody>
      </p:sp>
      <p:sp>
        <p:nvSpPr>
          <p:cNvPr id="1276932" name="Text Box 4"/>
          <p:cNvSpPr txBox="1">
            <a:spLocks noChangeArrowheads="1"/>
          </p:cNvSpPr>
          <p:nvPr/>
        </p:nvSpPr>
        <p:spPr bwMode="auto">
          <a:xfrm rot="-451851">
            <a:off x="5638800" y="3581400"/>
            <a:ext cx="2840038" cy="701675"/>
          </a:xfrm>
          <a:prstGeom prst="rect">
            <a:avLst/>
          </a:prstGeom>
          <a:solidFill>
            <a:srgbClr val="FFCCFF"/>
          </a:solidFill>
          <a:ln w="9525">
            <a:noFill/>
            <a:miter lim="800000"/>
            <a:headEnd/>
            <a:tailEnd/>
          </a:ln>
          <a:effectLst/>
        </p:spPr>
        <p:txBody>
          <a:bodyPr wrap="none">
            <a:spAutoFit/>
          </a:bodyPr>
          <a:lstStyle/>
          <a:p>
            <a:r>
              <a:rPr lang="en-US"/>
              <a:t>Principal eigen value for</a:t>
            </a:r>
          </a:p>
          <a:p>
            <a:r>
              <a:rPr lang="en-US"/>
              <a:t>A stochastic matrix is 1</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9810" name="Rectangle 1026"/>
          <p:cNvSpPr>
            <a:spLocks noGrp="1" noChangeArrowheads="1"/>
          </p:cNvSpPr>
          <p:nvPr>
            <p:ph type="title"/>
          </p:nvPr>
        </p:nvSpPr>
        <p:spPr>
          <a:xfrm>
            <a:off x="685800" y="457200"/>
            <a:ext cx="7772400" cy="838200"/>
          </a:xfrm>
        </p:spPr>
        <p:txBody>
          <a:bodyPr/>
          <a:lstStyle/>
          <a:p>
            <a:r>
              <a:rPr lang="en-US" sz="3600" b="1"/>
              <a:t>Computing PageRank (7)</a:t>
            </a:r>
          </a:p>
        </p:txBody>
      </p:sp>
      <p:sp>
        <p:nvSpPr>
          <p:cNvPr id="759811" name="Rectangle 1027"/>
          <p:cNvSpPr>
            <a:spLocks noGrp="1" noChangeArrowheads="1"/>
          </p:cNvSpPr>
          <p:nvPr>
            <p:ph type="body" idx="1"/>
          </p:nvPr>
        </p:nvSpPr>
        <p:spPr>
          <a:xfrm>
            <a:off x="228600" y="1447800"/>
            <a:ext cx="8610600" cy="5181600"/>
          </a:xfrm>
        </p:spPr>
        <p:txBody>
          <a:bodyPr/>
          <a:lstStyle/>
          <a:p>
            <a:pPr>
              <a:lnSpc>
                <a:spcPct val="90000"/>
              </a:lnSpc>
              <a:buFontTx/>
              <a:buNone/>
            </a:pPr>
            <a:r>
              <a:rPr lang="en-US" sz="2800" b="1">
                <a:sym typeface="Symbol" pitchFamily="18" charset="2"/>
              </a:rPr>
              <a:t>A solution to the non-irreducibility and rank sink problem.</a:t>
            </a:r>
          </a:p>
          <a:p>
            <a:pPr>
              <a:lnSpc>
                <a:spcPct val="90000"/>
              </a:lnSpc>
            </a:pPr>
            <a:r>
              <a:rPr lang="en-US" sz="2800" b="1">
                <a:sym typeface="Symbol" pitchFamily="18" charset="2"/>
              </a:rPr>
              <a:t>Conceptually add a link from each page v to every page (include self).</a:t>
            </a:r>
          </a:p>
          <a:p>
            <a:r>
              <a:rPr lang="en-US" sz="2800" b="1">
                <a:sym typeface="Symbol" pitchFamily="18" charset="2"/>
              </a:rPr>
              <a:t>If v has no forward links originally, make all entries in the corresponding column in M be 1/N.</a:t>
            </a:r>
          </a:p>
          <a:p>
            <a:r>
              <a:rPr lang="en-US" sz="2800" b="1">
                <a:sym typeface="Symbol" pitchFamily="18" charset="2"/>
              </a:rPr>
              <a:t>If v has forward links originally, replace 1/N</a:t>
            </a:r>
            <a:r>
              <a:rPr lang="en-US" sz="3600" b="1" baseline="-25000">
                <a:sym typeface="Symbol" pitchFamily="18" charset="2"/>
              </a:rPr>
              <a:t>v</a:t>
            </a:r>
            <a:r>
              <a:rPr lang="en-US" sz="2800" b="1">
                <a:sym typeface="Symbol" pitchFamily="18" charset="2"/>
              </a:rPr>
              <a:t> in the corresponding column by c1/N</a:t>
            </a:r>
            <a:r>
              <a:rPr lang="en-US" sz="3600" b="1" baseline="-25000">
                <a:sym typeface="Symbol" pitchFamily="18" charset="2"/>
              </a:rPr>
              <a:t>v</a:t>
            </a:r>
            <a:r>
              <a:rPr lang="en-US" sz="2800" b="1">
                <a:sym typeface="Symbol" pitchFamily="18" charset="2"/>
              </a:rPr>
              <a:t> and then add (1-c) 1/N to all entries,  0 &lt; c &lt; 1.</a:t>
            </a:r>
          </a:p>
        </p:txBody>
      </p:sp>
      <p:sp>
        <p:nvSpPr>
          <p:cNvPr id="759812" name="Text Box 1028"/>
          <p:cNvSpPr txBox="1">
            <a:spLocks noChangeArrowheads="1"/>
          </p:cNvSpPr>
          <p:nvPr/>
        </p:nvSpPr>
        <p:spPr bwMode="auto">
          <a:xfrm>
            <a:off x="1584325" y="6110288"/>
            <a:ext cx="5586413" cy="396875"/>
          </a:xfrm>
          <a:prstGeom prst="rect">
            <a:avLst/>
          </a:prstGeom>
          <a:solidFill>
            <a:srgbClr val="FFCCFF"/>
          </a:solidFill>
          <a:ln w="9525">
            <a:noFill/>
            <a:miter lim="800000"/>
            <a:headEnd/>
            <a:tailEnd/>
          </a:ln>
          <a:effectLst/>
        </p:spPr>
        <p:txBody>
          <a:bodyPr wrap="none">
            <a:spAutoFit/>
          </a:bodyPr>
          <a:lstStyle/>
          <a:p>
            <a:r>
              <a:rPr lang="en-US"/>
              <a:t>Motivation comes also from random-surfer model</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1266" name="Title 1"/>
          <p:cNvSpPr>
            <a:spLocks noGrp="1"/>
          </p:cNvSpPr>
          <p:nvPr>
            <p:ph type="title" idx="4294967295"/>
          </p:nvPr>
        </p:nvSpPr>
        <p:spPr>
          <a:xfrm>
            <a:off x="457200" y="274638"/>
            <a:ext cx="8229600" cy="792162"/>
          </a:xfrm>
        </p:spPr>
        <p:txBody>
          <a:bodyPr/>
          <a:lstStyle/>
          <a:p>
            <a:pPr eaLnBrk="1" hangingPunct="1"/>
            <a:r>
              <a:rPr lang="en-US"/>
              <a:t>Project B – Report (Auth/Hub)</a:t>
            </a:r>
          </a:p>
        </p:txBody>
      </p:sp>
      <p:sp>
        <p:nvSpPr>
          <p:cNvPr id="1291267" name="Content Placeholder 2"/>
          <p:cNvSpPr>
            <a:spLocks noGrp="1"/>
          </p:cNvSpPr>
          <p:nvPr>
            <p:ph idx="4294967295"/>
          </p:nvPr>
        </p:nvSpPr>
        <p:spPr>
          <a:xfrm>
            <a:off x="457200" y="1371600"/>
            <a:ext cx="8229600" cy="5257800"/>
          </a:xfrm>
        </p:spPr>
        <p:txBody>
          <a:bodyPr/>
          <a:lstStyle/>
          <a:p>
            <a:pPr eaLnBrk="1" hangingPunct="1"/>
            <a:r>
              <a:rPr lang="en-US" dirty="0"/>
              <a:t>Authorities/Hubs</a:t>
            </a:r>
          </a:p>
          <a:p>
            <a:pPr lvl="1" eaLnBrk="1" hangingPunct="1"/>
            <a:r>
              <a:rPr lang="en-US" dirty="0"/>
              <a:t>Motivation for approach</a:t>
            </a:r>
          </a:p>
          <a:p>
            <a:pPr lvl="1" eaLnBrk="1" hangingPunct="1"/>
            <a:r>
              <a:rPr lang="en-US" dirty="0"/>
              <a:t>Algorithm</a:t>
            </a:r>
          </a:p>
          <a:p>
            <a:pPr lvl="1" eaLnBrk="1" hangingPunct="1"/>
            <a:r>
              <a:rPr lang="en-US" dirty="0"/>
              <a:t>Experiment by varying the size of root set (start with k=10)</a:t>
            </a:r>
          </a:p>
          <a:p>
            <a:pPr lvl="1" eaLnBrk="1" hangingPunct="1"/>
            <a:r>
              <a:rPr lang="en-US" dirty="0"/>
              <a:t>Compare/analyze results of A/H with those given by Vector Space</a:t>
            </a:r>
          </a:p>
          <a:p>
            <a:pPr lvl="1" eaLnBrk="1" hangingPunct="1"/>
            <a:r>
              <a:rPr lang="en-US" dirty="0"/>
              <a:t>Which results are more relevant:  Authorities or Hubs?  Comments?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2290" name="Title 1"/>
          <p:cNvSpPr>
            <a:spLocks noGrp="1"/>
          </p:cNvSpPr>
          <p:nvPr>
            <p:ph type="title" idx="4294967295"/>
          </p:nvPr>
        </p:nvSpPr>
        <p:spPr>
          <a:xfrm>
            <a:off x="457200" y="274638"/>
            <a:ext cx="8229600" cy="792162"/>
          </a:xfrm>
        </p:spPr>
        <p:txBody>
          <a:bodyPr/>
          <a:lstStyle/>
          <a:p>
            <a:pPr eaLnBrk="1" hangingPunct="1"/>
            <a:r>
              <a:rPr lang="en-US"/>
              <a:t>Project B – Report (PageRank)</a:t>
            </a:r>
          </a:p>
        </p:txBody>
      </p:sp>
      <p:sp>
        <p:nvSpPr>
          <p:cNvPr id="1292291" name="Content Placeholder 2"/>
          <p:cNvSpPr>
            <a:spLocks noGrp="1"/>
          </p:cNvSpPr>
          <p:nvPr>
            <p:ph idx="4294967295"/>
          </p:nvPr>
        </p:nvSpPr>
        <p:spPr>
          <a:xfrm>
            <a:off x="457200" y="1371600"/>
            <a:ext cx="8229600" cy="5257800"/>
          </a:xfrm>
        </p:spPr>
        <p:txBody>
          <a:bodyPr/>
          <a:lstStyle/>
          <a:p>
            <a:pPr eaLnBrk="1" hangingPunct="1"/>
            <a:r>
              <a:rPr lang="en-US"/>
              <a:t>PageRank   (</a:t>
            </a:r>
            <a:r>
              <a:rPr lang="en-US" i="1"/>
              <a:t>score = w*PR + (1-w)*VS)</a:t>
            </a:r>
          </a:p>
          <a:p>
            <a:pPr lvl="1" eaLnBrk="1" hangingPunct="1"/>
            <a:r>
              <a:rPr lang="en-US"/>
              <a:t>Motivation for approach</a:t>
            </a:r>
          </a:p>
          <a:p>
            <a:pPr lvl="1" eaLnBrk="1" hangingPunct="1"/>
            <a:r>
              <a:rPr lang="en-US"/>
              <a:t>Algorithm</a:t>
            </a:r>
          </a:p>
          <a:p>
            <a:pPr lvl="1" eaLnBrk="1" hangingPunct="1"/>
            <a:r>
              <a:rPr lang="en-US"/>
              <a:t>Compare/analyze results of PageRank+VS with those given by A/H</a:t>
            </a:r>
          </a:p>
          <a:p>
            <a:pPr lvl="1" eaLnBrk="1" hangingPunct="1"/>
            <a:r>
              <a:rPr lang="en-US"/>
              <a:t>What are the effects of varying “w” from 0 to 1?</a:t>
            </a:r>
          </a:p>
          <a:p>
            <a:pPr lvl="1" eaLnBrk="1" hangingPunct="1"/>
            <a:r>
              <a:rPr lang="en-US"/>
              <a:t>What are the effects of varying “c” in the PageRank calculations?</a:t>
            </a:r>
          </a:p>
          <a:p>
            <a:pPr lvl="1" eaLnBrk="1" hangingPunct="1"/>
            <a:r>
              <a:rPr lang="en-US"/>
              <a:t>Does the PageRank computation converge?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3314" name="Title 1"/>
          <p:cNvSpPr>
            <a:spLocks noGrp="1"/>
          </p:cNvSpPr>
          <p:nvPr>
            <p:ph type="title" idx="4294967295"/>
          </p:nvPr>
        </p:nvSpPr>
        <p:spPr>
          <a:xfrm>
            <a:off x="457200" y="274638"/>
            <a:ext cx="8229600" cy="792162"/>
          </a:xfrm>
        </p:spPr>
        <p:txBody>
          <a:bodyPr/>
          <a:lstStyle/>
          <a:p>
            <a:pPr eaLnBrk="1" hangingPunct="1"/>
            <a:r>
              <a:rPr lang="en-US"/>
              <a:t>Project B – Coding Tips</a:t>
            </a:r>
          </a:p>
        </p:txBody>
      </p:sp>
      <p:sp>
        <p:nvSpPr>
          <p:cNvPr id="1293315" name="Content Placeholder 2"/>
          <p:cNvSpPr>
            <a:spLocks noGrp="1"/>
          </p:cNvSpPr>
          <p:nvPr>
            <p:ph idx="4294967295"/>
          </p:nvPr>
        </p:nvSpPr>
        <p:spPr>
          <a:xfrm>
            <a:off x="457200" y="1371600"/>
            <a:ext cx="8229600" cy="5257800"/>
          </a:xfrm>
        </p:spPr>
        <p:txBody>
          <a:bodyPr/>
          <a:lstStyle/>
          <a:p>
            <a:pPr eaLnBrk="1" hangingPunct="1"/>
            <a:r>
              <a:rPr lang="en-US"/>
              <a:t>Download new link manipulation classes</a:t>
            </a:r>
          </a:p>
          <a:p>
            <a:pPr lvl="1" eaLnBrk="1" hangingPunct="1"/>
            <a:r>
              <a:rPr lang="en-US"/>
              <a:t>LinkExtract.java – extracts links from HashedLinks file</a:t>
            </a:r>
          </a:p>
          <a:p>
            <a:pPr lvl="1" eaLnBrk="1" hangingPunct="1"/>
            <a:r>
              <a:rPr lang="en-US"/>
              <a:t>LinkGen.java – generates the HashedLinks file</a:t>
            </a:r>
          </a:p>
          <a:p>
            <a:pPr lvl="1" eaLnBrk="1" hangingPunct="1"/>
            <a:endParaRPr lang="en-US"/>
          </a:p>
          <a:p>
            <a:pPr eaLnBrk="1" hangingPunct="1"/>
            <a:r>
              <a:rPr lang="en-US"/>
              <a:t>Only need to consider terms where</a:t>
            </a:r>
          </a:p>
          <a:p>
            <a:pPr lvl="1" eaLnBrk="1" hangingPunct="1"/>
            <a:r>
              <a:rPr lang="en-US"/>
              <a:t>term.field() == “contents”</a:t>
            </a:r>
          </a:p>
          <a:p>
            <a:pPr lvl="1" eaLnBrk="1" hangingPunct="1"/>
            <a:endParaRPr lang="en-US"/>
          </a:p>
          <a:p>
            <a:pPr eaLnBrk="1" hangingPunct="1"/>
            <a:r>
              <a:rPr lang="en-US"/>
              <a:t>Increase JVM Heap Size</a:t>
            </a:r>
          </a:p>
          <a:p>
            <a:pPr lvl="1" eaLnBrk="1" hangingPunct="1"/>
            <a:r>
              <a:rPr lang="en-US"/>
              <a:t>“java –Xmx512m programName”</a:t>
            </a:r>
          </a:p>
          <a:p>
            <a:pPr eaLnBrk="1" hangingPunct="1"/>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title"/>
          </p:nvPr>
        </p:nvSpPr>
        <p:spPr>
          <a:xfrm>
            <a:off x="685800" y="304800"/>
            <a:ext cx="7772400" cy="1143000"/>
          </a:xfrm>
        </p:spPr>
        <p:txBody>
          <a:bodyPr/>
          <a:lstStyle/>
          <a:p>
            <a:r>
              <a:rPr lang="en-US" sz="4000"/>
              <a:t>Markov Chains &amp; Random Surfer Model</a:t>
            </a:r>
          </a:p>
        </p:txBody>
      </p:sp>
      <p:sp>
        <p:nvSpPr>
          <p:cNvPr id="1172483" name="Rectangle 3"/>
          <p:cNvSpPr>
            <a:spLocks noGrp="1" noChangeArrowheads="1"/>
          </p:cNvSpPr>
          <p:nvPr>
            <p:ph type="body" sz="half" idx="1"/>
          </p:nvPr>
        </p:nvSpPr>
        <p:spPr>
          <a:xfrm>
            <a:off x="685800" y="1295400"/>
            <a:ext cx="3810000" cy="5562600"/>
          </a:xfrm>
        </p:spPr>
        <p:txBody>
          <a:bodyPr/>
          <a:lstStyle/>
          <a:p>
            <a:pPr>
              <a:lnSpc>
                <a:spcPct val="80000"/>
              </a:lnSpc>
            </a:pPr>
            <a:r>
              <a:rPr lang="en-US" sz="1600" dirty="0"/>
              <a:t>Markov Chains &amp; Stationary distribution</a:t>
            </a:r>
          </a:p>
          <a:p>
            <a:pPr lvl="1">
              <a:lnSpc>
                <a:spcPct val="80000"/>
              </a:lnSpc>
            </a:pPr>
            <a:r>
              <a:rPr lang="en-US" sz="1400" dirty="0"/>
              <a:t>Necessary conditions for existence of unique steady state distribution: </a:t>
            </a:r>
            <a:r>
              <a:rPr lang="en-US" sz="1400" b="1" dirty="0"/>
              <a:t>Aperiodicity </a:t>
            </a:r>
            <a:r>
              <a:rPr lang="en-US" sz="1400" dirty="0"/>
              <a:t>and </a:t>
            </a:r>
            <a:r>
              <a:rPr lang="en-US" sz="1400" b="1" dirty="0"/>
              <a:t>Irreducibility</a:t>
            </a:r>
          </a:p>
          <a:p>
            <a:pPr lvl="1">
              <a:lnSpc>
                <a:spcPct val="80000"/>
              </a:lnSpc>
            </a:pPr>
            <a:r>
              <a:rPr lang="en-US" sz="1400" dirty="0" err="1"/>
              <a:t>Aperiodicity</a:t>
            </a:r>
            <a:r>
              <a:rPr lang="en-US" sz="1400" dirty="0" err="1">
                <a:sym typeface="Wingdings" pitchFamily="2" charset="2"/>
              </a:rPr>
              <a:t>it</a:t>
            </a:r>
            <a:r>
              <a:rPr lang="en-US" sz="1400" dirty="0">
                <a:sym typeface="Wingdings" pitchFamily="2" charset="2"/>
              </a:rPr>
              <a:t> is not a big cycle</a:t>
            </a:r>
            <a:endParaRPr lang="en-US" sz="1400" dirty="0"/>
          </a:p>
          <a:p>
            <a:pPr lvl="1">
              <a:lnSpc>
                <a:spcPct val="80000"/>
              </a:lnSpc>
            </a:pPr>
            <a:r>
              <a:rPr lang="en-US" sz="1400" dirty="0"/>
              <a:t>Irreducibility: Each node can be reached from every other node with non-zero probability</a:t>
            </a:r>
          </a:p>
          <a:p>
            <a:pPr lvl="2">
              <a:lnSpc>
                <a:spcPct val="80000"/>
              </a:lnSpc>
            </a:pPr>
            <a:r>
              <a:rPr lang="en-US" sz="1200" dirty="0"/>
              <a:t>Must not have sink nodes (which have no out links)</a:t>
            </a:r>
          </a:p>
          <a:p>
            <a:pPr lvl="4">
              <a:lnSpc>
                <a:spcPct val="80000"/>
              </a:lnSpc>
            </a:pPr>
            <a:r>
              <a:rPr lang="en-US" sz="1000" dirty="0"/>
              <a:t>Because we can have several different steady state distributions based on which sink we get stuck in</a:t>
            </a:r>
          </a:p>
          <a:p>
            <a:pPr lvl="3">
              <a:lnSpc>
                <a:spcPct val="80000"/>
              </a:lnSpc>
            </a:pPr>
            <a:r>
              <a:rPr lang="en-US" sz="1000" dirty="0"/>
              <a:t>If there are sink nodes, change them so that you can transition from them to every other node with low probability</a:t>
            </a:r>
          </a:p>
          <a:p>
            <a:pPr lvl="2">
              <a:lnSpc>
                <a:spcPct val="80000"/>
              </a:lnSpc>
            </a:pPr>
            <a:r>
              <a:rPr lang="en-US" sz="1200" dirty="0"/>
              <a:t>Must not have  disconnected components</a:t>
            </a:r>
          </a:p>
          <a:p>
            <a:pPr lvl="4">
              <a:lnSpc>
                <a:spcPct val="80000"/>
              </a:lnSpc>
            </a:pPr>
            <a:r>
              <a:rPr lang="en-US" sz="1000" dirty="0"/>
              <a:t>Because we can have several different steady state distributions depending on which disconnected component we get stuck in</a:t>
            </a:r>
          </a:p>
          <a:p>
            <a:pPr lvl="3">
              <a:lnSpc>
                <a:spcPct val="80000"/>
              </a:lnSpc>
            </a:pPr>
            <a:r>
              <a:rPr lang="en-US" sz="1000" dirty="0"/>
              <a:t>Sufficient to put a low probability link from every node to every other node (in addition to the normal weight links corresponding to actual hyperlinks)</a:t>
            </a:r>
          </a:p>
          <a:p>
            <a:pPr lvl="3">
              <a:lnSpc>
                <a:spcPct val="80000"/>
              </a:lnSpc>
            </a:pPr>
            <a:r>
              <a:rPr lang="en-US" sz="1000" dirty="0"/>
              <a:t>This can be used as the “</a:t>
            </a:r>
            <a:r>
              <a:rPr lang="en-US" sz="1000" b="1" dirty="0"/>
              <a:t>reset</a:t>
            </a:r>
            <a:r>
              <a:rPr lang="en-US" sz="1000" dirty="0"/>
              <a:t>” distribution—the probability that the surfer gives up navigation and jumps to a new page</a:t>
            </a:r>
          </a:p>
        </p:txBody>
      </p:sp>
      <p:sp>
        <p:nvSpPr>
          <p:cNvPr id="1172484" name="Rectangle 4"/>
          <p:cNvSpPr>
            <a:spLocks noGrp="1" noChangeArrowheads="1"/>
          </p:cNvSpPr>
          <p:nvPr>
            <p:ph type="body" sz="half" idx="2"/>
          </p:nvPr>
        </p:nvSpPr>
        <p:spPr>
          <a:xfrm>
            <a:off x="4648200" y="1524000"/>
            <a:ext cx="3810000" cy="5181600"/>
          </a:xfrm>
        </p:spPr>
        <p:txBody>
          <a:bodyPr/>
          <a:lstStyle/>
          <a:p>
            <a:pPr>
              <a:lnSpc>
                <a:spcPct val="80000"/>
              </a:lnSpc>
            </a:pPr>
            <a:r>
              <a:rPr lang="en-US" sz="1600" dirty="0"/>
              <a:t>The parameters of random surfer model</a:t>
            </a:r>
          </a:p>
          <a:p>
            <a:pPr lvl="1">
              <a:lnSpc>
                <a:spcPct val="80000"/>
              </a:lnSpc>
            </a:pPr>
            <a:r>
              <a:rPr lang="en-US" sz="1400" dirty="0">
                <a:solidFill>
                  <a:srgbClr val="FF0000"/>
                </a:solidFill>
              </a:rPr>
              <a:t>c</a:t>
            </a:r>
            <a:r>
              <a:rPr lang="en-US" sz="1400" dirty="0"/>
              <a:t> the probability that surfer follows </a:t>
            </a:r>
            <a:r>
              <a:rPr lang="en-US" sz="1400" dirty="0" smtClean="0"/>
              <a:t>a link on the </a:t>
            </a:r>
            <a:r>
              <a:rPr lang="en-US" sz="1400" dirty="0"/>
              <a:t>page</a:t>
            </a:r>
          </a:p>
          <a:p>
            <a:pPr lvl="2">
              <a:lnSpc>
                <a:spcPct val="80000"/>
              </a:lnSpc>
            </a:pPr>
            <a:r>
              <a:rPr lang="en-US" sz="1200" dirty="0"/>
              <a:t>The larger it is, the more the surfer sticks to what the page says</a:t>
            </a:r>
          </a:p>
          <a:p>
            <a:pPr lvl="1">
              <a:lnSpc>
                <a:spcPct val="80000"/>
              </a:lnSpc>
            </a:pPr>
            <a:r>
              <a:rPr lang="en-US" sz="1400" dirty="0">
                <a:solidFill>
                  <a:srgbClr val="FF0000"/>
                </a:solidFill>
              </a:rPr>
              <a:t>M</a:t>
            </a:r>
            <a:r>
              <a:rPr lang="en-US" sz="1400" dirty="0"/>
              <a:t> the way link matrix is converted to </a:t>
            </a:r>
            <a:r>
              <a:rPr lang="en-US" sz="1400" dirty="0" err="1"/>
              <a:t>markov</a:t>
            </a:r>
            <a:r>
              <a:rPr lang="en-US" sz="1400" dirty="0"/>
              <a:t> chain</a:t>
            </a:r>
          </a:p>
          <a:p>
            <a:pPr lvl="2">
              <a:lnSpc>
                <a:spcPct val="80000"/>
              </a:lnSpc>
            </a:pPr>
            <a:r>
              <a:rPr lang="en-US" sz="1200" dirty="0"/>
              <a:t>Can make the links have differing transition probability</a:t>
            </a:r>
          </a:p>
          <a:p>
            <a:pPr lvl="3">
              <a:lnSpc>
                <a:spcPct val="80000"/>
              </a:lnSpc>
            </a:pPr>
            <a:r>
              <a:rPr lang="en-US" sz="1000" dirty="0"/>
              <a:t>E.g. query specific links have higher prob. Links in bold have higher prop </a:t>
            </a:r>
            <a:r>
              <a:rPr lang="en-US" sz="1000" dirty="0" smtClean="0"/>
              <a:t>etc</a:t>
            </a:r>
          </a:p>
          <a:p>
            <a:pPr lvl="1">
              <a:lnSpc>
                <a:spcPct val="80000"/>
              </a:lnSpc>
            </a:pPr>
            <a:r>
              <a:rPr lang="en-US" sz="1600" dirty="0" smtClean="0">
                <a:solidFill>
                  <a:srgbClr val="FF0000"/>
                </a:solidFill>
              </a:rPr>
              <a:t>Z</a:t>
            </a:r>
            <a:r>
              <a:rPr lang="en-US" sz="1600" dirty="0" smtClean="0"/>
              <a:t> sink node elimination matrix</a:t>
            </a:r>
          </a:p>
          <a:p>
            <a:pPr lvl="2">
              <a:lnSpc>
                <a:spcPct val="80000"/>
              </a:lnSpc>
            </a:pPr>
            <a:r>
              <a:rPr lang="en-US" sz="1200" dirty="0" smtClean="0"/>
              <a:t>If M has an all zero column, put an all 1/n column in Z</a:t>
            </a:r>
            <a:endParaRPr lang="en-US" sz="1200" dirty="0"/>
          </a:p>
          <a:p>
            <a:pPr lvl="1">
              <a:lnSpc>
                <a:spcPct val="80000"/>
              </a:lnSpc>
            </a:pPr>
            <a:r>
              <a:rPr lang="en-US" sz="1400" dirty="0">
                <a:solidFill>
                  <a:srgbClr val="FF0000"/>
                </a:solidFill>
              </a:rPr>
              <a:t>K </a:t>
            </a:r>
            <a:r>
              <a:rPr lang="en-US" sz="1400" dirty="0"/>
              <a:t>the reset distribution of the surfer  </a:t>
            </a:r>
            <a:r>
              <a:rPr lang="en-US" sz="1400" dirty="0">
                <a:solidFill>
                  <a:schemeClr val="tx2"/>
                </a:solidFill>
                <a:sym typeface="Wingdings" pitchFamily="2" charset="2"/>
              </a:rPr>
              <a:t>(great thing to tweak)</a:t>
            </a:r>
            <a:endParaRPr lang="en-US" sz="1400" dirty="0">
              <a:solidFill>
                <a:schemeClr val="tx2"/>
              </a:solidFill>
            </a:endParaRPr>
          </a:p>
          <a:p>
            <a:pPr lvl="2">
              <a:lnSpc>
                <a:spcPct val="80000"/>
              </a:lnSpc>
            </a:pPr>
            <a:r>
              <a:rPr lang="en-US" sz="1200" dirty="0">
                <a:solidFill>
                  <a:srgbClr val="006600"/>
                </a:solidFill>
              </a:rPr>
              <a:t>It is quite feasible to have m different reset distributions corresponding to m different populations of users (or m possible topic-oriented searches)</a:t>
            </a:r>
          </a:p>
          <a:p>
            <a:pPr lvl="2">
              <a:lnSpc>
                <a:spcPct val="80000"/>
              </a:lnSpc>
            </a:pPr>
            <a:r>
              <a:rPr lang="en-US" sz="1200" dirty="0">
                <a:solidFill>
                  <a:srgbClr val="006600"/>
                </a:solidFill>
              </a:rPr>
              <a:t>It is also possible to make the reset distribution depend on other things such as</a:t>
            </a:r>
          </a:p>
          <a:p>
            <a:pPr lvl="3">
              <a:lnSpc>
                <a:spcPct val="80000"/>
              </a:lnSpc>
            </a:pPr>
            <a:r>
              <a:rPr lang="en-US" sz="1000" dirty="0">
                <a:solidFill>
                  <a:srgbClr val="006600"/>
                </a:solidFill>
              </a:rPr>
              <a:t>trust of the page [</a:t>
            </a:r>
            <a:r>
              <a:rPr lang="en-US" sz="1000" dirty="0" err="1">
                <a:solidFill>
                  <a:srgbClr val="006600"/>
                </a:solidFill>
              </a:rPr>
              <a:t>TrustRank</a:t>
            </a:r>
            <a:r>
              <a:rPr lang="en-US" sz="1000" dirty="0">
                <a:solidFill>
                  <a:srgbClr val="006600"/>
                </a:solidFill>
              </a:rPr>
              <a:t>]</a:t>
            </a:r>
          </a:p>
          <a:p>
            <a:pPr lvl="3">
              <a:lnSpc>
                <a:spcPct val="80000"/>
              </a:lnSpc>
            </a:pPr>
            <a:r>
              <a:rPr lang="en-US" sz="1000" dirty="0" err="1">
                <a:solidFill>
                  <a:srgbClr val="006600"/>
                </a:solidFill>
              </a:rPr>
              <a:t>Recency</a:t>
            </a:r>
            <a:r>
              <a:rPr lang="en-US" sz="1000" dirty="0">
                <a:solidFill>
                  <a:srgbClr val="006600"/>
                </a:solidFill>
              </a:rPr>
              <a:t> of the page [</a:t>
            </a:r>
            <a:r>
              <a:rPr lang="en-US" sz="1000" dirty="0" err="1">
                <a:solidFill>
                  <a:srgbClr val="006600"/>
                </a:solidFill>
              </a:rPr>
              <a:t>Recency</a:t>
            </a:r>
            <a:r>
              <a:rPr lang="en-US" sz="1000" dirty="0">
                <a:solidFill>
                  <a:srgbClr val="006600"/>
                </a:solidFill>
              </a:rPr>
              <a:t>-sensitive rank]</a:t>
            </a:r>
          </a:p>
        </p:txBody>
      </p:sp>
      <p:sp>
        <p:nvSpPr>
          <p:cNvPr id="7" name="TextBox 6"/>
          <p:cNvSpPr txBox="1"/>
          <p:nvPr/>
        </p:nvSpPr>
        <p:spPr>
          <a:xfrm>
            <a:off x="4724400" y="6324600"/>
            <a:ext cx="2577950" cy="400110"/>
          </a:xfrm>
          <a:prstGeom prst="rect">
            <a:avLst/>
          </a:prstGeom>
          <a:solidFill>
            <a:schemeClr val="accent1"/>
          </a:solidFill>
        </p:spPr>
        <p:txBody>
          <a:bodyPr wrap="none" rtlCol="0">
            <a:spAutoFit/>
          </a:bodyPr>
          <a:lstStyle/>
          <a:p>
            <a:r>
              <a:rPr lang="en-US" dirty="0" smtClean="0"/>
              <a:t>M*= </a:t>
            </a:r>
            <a:r>
              <a:rPr lang="en-US" dirty="0" smtClean="0">
                <a:solidFill>
                  <a:srgbClr val="FF0000"/>
                </a:solidFill>
              </a:rPr>
              <a:t>c(M+Z) + (1-c)K</a:t>
            </a:r>
            <a:endParaRPr lang="en-US" dirty="0">
              <a:solidFill>
                <a:srgbClr val="FF0000"/>
              </a:solidFill>
            </a:endParaRPr>
          </a:p>
        </p:txBody>
      </p:sp>
      <p:cxnSp>
        <p:nvCxnSpPr>
          <p:cNvPr id="11" name="Straight Arrow Connector 10"/>
          <p:cNvCxnSpPr/>
          <p:nvPr/>
        </p:nvCxnSpPr>
        <p:spPr bwMode="auto">
          <a:xfrm rot="16200000" flipH="1">
            <a:off x="4038600" y="4495800"/>
            <a:ext cx="2209800" cy="1752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Freeform 11"/>
          <p:cNvSpPr/>
          <p:nvPr/>
        </p:nvSpPr>
        <p:spPr bwMode="auto">
          <a:xfrm>
            <a:off x="3729519" y="6611420"/>
            <a:ext cx="3432340" cy="226032"/>
          </a:xfrm>
          <a:custGeom>
            <a:avLst/>
            <a:gdLst>
              <a:gd name="connsiteX0" fmla="*/ 0 w 3432340"/>
              <a:gd name="connsiteY0" fmla="*/ 0 h 226032"/>
              <a:gd name="connsiteX1" fmla="*/ 179798 w 3432340"/>
              <a:gd name="connsiteY1" fmla="*/ 102742 h 226032"/>
              <a:gd name="connsiteX2" fmla="*/ 277402 w 3432340"/>
              <a:gd name="connsiteY2" fmla="*/ 128427 h 226032"/>
              <a:gd name="connsiteX3" fmla="*/ 385281 w 3432340"/>
              <a:gd name="connsiteY3" fmla="*/ 154113 h 226032"/>
              <a:gd name="connsiteX4" fmla="*/ 410966 w 3432340"/>
              <a:gd name="connsiteY4" fmla="*/ 164387 h 226032"/>
              <a:gd name="connsiteX5" fmla="*/ 452063 w 3432340"/>
              <a:gd name="connsiteY5" fmla="*/ 169524 h 226032"/>
              <a:gd name="connsiteX6" fmla="*/ 559942 w 3432340"/>
              <a:gd name="connsiteY6" fmla="*/ 179798 h 226032"/>
              <a:gd name="connsiteX7" fmla="*/ 636998 w 3432340"/>
              <a:gd name="connsiteY7" fmla="*/ 200346 h 226032"/>
              <a:gd name="connsiteX8" fmla="*/ 688369 w 3432340"/>
              <a:gd name="connsiteY8" fmla="*/ 205483 h 226032"/>
              <a:gd name="connsiteX9" fmla="*/ 724328 w 3432340"/>
              <a:gd name="connsiteY9" fmla="*/ 210620 h 226032"/>
              <a:gd name="connsiteX10" fmla="*/ 868166 w 3432340"/>
              <a:gd name="connsiteY10" fmla="*/ 200346 h 226032"/>
              <a:gd name="connsiteX11" fmla="*/ 919537 w 3432340"/>
              <a:gd name="connsiteY11" fmla="*/ 195209 h 226032"/>
              <a:gd name="connsiteX12" fmla="*/ 1012005 w 3432340"/>
              <a:gd name="connsiteY12" fmla="*/ 190072 h 226032"/>
              <a:gd name="connsiteX13" fmla="*/ 1125020 w 3432340"/>
              <a:gd name="connsiteY13" fmla="*/ 179798 h 226032"/>
              <a:gd name="connsiteX14" fmla="*/ 1186665 w 3432340"/>
              <a:gd name="connsiteY14" fmla="*/ 174661 h 226032"/>
              <a:gd name="connsiteX15" fmla="*/ 1253447 w 3432340"/>
              <a:gd name="connsiteY15" fmla="*/ 169524 h 226032"/>
              <a:gd name="connsiteX16" fmla="*/ 1371600 w 3432340"/>
              <a:gd name="connsiteY16" fmla="*/ 184935 h 226032"/>
              <a:gd name="connsiteX17" fmla="*/ 1458930 w 3432340"/>
              <a:gd name="connsiteY17" fmla="*/ 169524 h 226032"/>
              <a:gd name="connsiteX18" fmla="*/ 1525712 w 3432340"/>
              <a:gd name="connsiteY18" fmla="*/ 164387 h 226032"/>
              <a:gd name="connsiteX19" fmla="*/ 1561672 w 3432340"/>
              <a:gd name="connsiteY19" fmla="*/ 159250 h 226032"/>
              <a:gd name="connsiteX20" fmla="*/ 1756881 w 3432340"/>
              <a:gd name="connsiteY20" fmla="*/ 174661 h 226032"/>
              <a:gd name="connsiteX21" fmla="*/ 1864760 w 3432340"/>
              <a:gd name="connsiteY21" fmla="*/ 184935 h 226032"/>
              <a:gd name="connsiteX22" fmla="*/ 1931542 w 3432340"/>
              <a:gd name="connsiteY22" fmla="*/ 190072 h 226032"/>
              <a:gd name="connsiteX23" fmla="*/ 1967501 w 3432340"/>
              <a:gd name="connsiteY23" fmla="*/ 200346 h 226032"/>
              <a:gd name="connsiteX24" fmla="*/ 2034283 w 3432340"/>
              <a:gd name="connsiteY24" fmla="*/ 210620 h 226032"/>
              <a:gd name="connsiteX25" fmla="*/ 2090791 w 3432340"/>
              <a:gd name="connsiteY25" fmla="*/ 200346 h 226032"/>
              <a:gd name="connsiteX26" fmla="*/ 2137025 w 3432340"/>
              <a:gd name="connsiteY26" fmla="*/ 205483 h 226032"/>
              <a:gd name="connsiteX27" fmla="*/ 2208944 w 3432340"/>
              <a:gd name="connsiteY27" fmla="*/ 215758 h 226032"/>
              <a:gd name="connsiteX28" fmla="*/ 2250041 w 3432340"/>
              <a:gd name="connsiteY28" fmla="*/ 226032 h 226032"/>
              <a:gd name="connsiteX29" fmla="*/ 2296274 w 3432340"/>
              <a:gd name="connsiteY29" fmla="*/ 226032 h 226032"/>
              <a:gd name="connsiteX30" fmla="*/ 2352782 w 3432340"/>
              <a:gd name="connsiteY30" fmla="*/ 220895 h 226032"/>
              <a:gd name="connsiteX31" fmla="*/ 2368193 w 3432340"/>
              <a:gd name="connsiteY31" fmla="*/ 226032 h 226032"/>
              <a:gd name="connsiteX32" fmla="*/ 2455524 w 3432340"/>
              <a:gd name="connsiteY32" fmla="*/ 215758 h 226032"/>
              <a:gd name="connsiteX33" fmla="*/ 2568539 w 3432340"/>
              <a:gd name="connsiteY33" fmla="*/ 205483 h 226032"/>
              <a:gd name="connsiteX34" fmla="*/ 2604499 w 3432340"/>
              <a:gd name="connsiteY34" fmla="*/ 200346 h 226032"/>
              <a:gd name="connsiteX35" fmla="*/ 2809982 w 3432340"/>
              <a:gd name="connsiteY35" fmla="*/ 195209 h 226032"/>
              <a:gd name="connsiteX36" fmla="*/ 2881901 w 3432340"/>
              <a:gd name="connsiteY36" fmla="*/ 210620 h 226032"/>
              <a:gd name="connsiteX37" fmla="*/ 3077110 w 3432340"/>
              <a:gd name="connsiteY37" fmla="*/ 200346 h 226032"/>
              <a:gd name="connsiteX38" fmla="*/ 3277456 w 3432340"/>
              <a:gd name="connsiteY38" fmla="*/ 184935 h 226032"/>
              <a:gd name="connsiteX39" fmla="*/ 3318553 w 3432340"/>
              <a:gd name="connsiteY39" fmla="*/ 174661 h 226032"/>
              <a:gd name="connsiteX40" fmla="*/ 3339101 w 3432340"/>
              <a:gd name="connsiteY40" fmla="*/ 159250 h 226032"/>
              <a:gd name="connsiteX41" fmla="*/ 3395609 w 3432340"/>
              <a:gd name="connsiteY41" fmla="*/ 128427 h 226032"/>
              <a:gd name="connsiteX42" fmla="*/ 3400746 w 3432340"/>
              <a:gd name="connsiteY42" fmla="*/ 113016 h 226032"/>
              <a:gd name="connsiteX43" fmla="*/ 3411020 w 3432340"/>
              <a:gd name="connsiteY43" fmla="*/ 71919 h 22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2340" h="226032">
                <a:moveTo>
                  <a:pt x="0" y="0"/>
                </a:moveTo>
                <a:cubicBezTo>
                  <a:pt x="25652" y="76956"/>
                  <a:pt x="1125" y="15483"/>
                  <a:pt x="179798" y="102742"/>
                </a:cubicBezTo>
                <a:cubicBezTo>
                  <a:pt x="234748" y="129578"/>
                  <a:pt x="216403" y="122327"/>
                  <a:pt x="277402" y="128427"/>
                </a:cubicBezTo>
                <a:cubicBezTo>
                  <a:pt x="309122" y="135476"/>
                  <a:pt x="355533" y="145363"/>
                  <a:pt x="385281" y="154113"/>
                </a:cubicBezTo>
                <a:cubicBezTo>
                  <a:pt x="394127" y="156715"/>
                  <a:pt x="401981" y="162314"/>
                  <a:pt x="410966" y="164387"/>
                </a:cubicBezTo>
                <a:cubicBezTo>
                  <a:pt x="424418" y="167491"/>
                  <a:pt x="438320" y="168215"/>
                  <a:pt x="452063" y="169524"/>
                </a:cubicBezTo>
                <a:lnTo>
                  <a:pt x="559942" y="179798"/>
                </a:lnTo>
                <a:cubicBezTo>
                  <a:pt x="576610" y="184560"/>
                  <a:pt x="621039" y="197686"/>
                  <a:pt x="636998" y="200346"/>
                </a:cubicBezTo>
                <a:cubicBezTo>
                  <a:pt x="653973" y="203175"/>
                  <a:pt x="671278" y="203472"/>
                  <a:pt x="688369" y="205483"/>
                </a:cubicBezTo>
                <a:cubicBezTo>
                  <a:pt x="700394" y="206898"/>
                  <a:pt x="712342" y="208908"/>
                  <a:pt x="724328" y="210620"/>
                </a:cubicBezTo>
                <a:cubicBezTo>
                  <a:pt x="795504" y="206172"/>
                  <a:pt x="802898" y="206279"/>
                  <a:pt x="868166" y="200346"/>
                </a:cubicBezTo>
                <a:cubicBezTo>
                  <a:pt x="885304" y="198788"/>
                  <a:pt x="902372" y="196435"/>
                  <a:pt x="919537" y="195209"/>
                </a:cubicBezTo>
                <a:cubicBezTo>
                  <a:pt x="950329" y="193010"/>
                  <a:pt x="981199" y="192059"/>
                  <a:pt x="1012005" y="190072"/>
                </a:cubicBezTo>
                <a:cubicBezTo>
                  <a:pt x="1111939" y="183625"/>
                  <a:pt x="1044310" y="187485"/>
                  <a:pt x="1125020" y="179798"/>
                </a:cubicBezTo>
                <a:cubicBezTo>
                  <a:pt x="1145547" y="177843"/>
                  <a:pt x="1166117" y="176373"/>
                  <a:pt x="1186665" y="174661"/>
                </a:cubicBezTo>
                <a:cubicBezTo>
                  <a:pt x="1229190" y="188835"/>
                  <a:pt x="1162757" y="169524"/>
                  <a:pt x="1253447" y="169524"/>
                </a:cubicBezTo>
                <a:cubicBezTo>
                  <a:pt x="1265225" y="169524"/>
                  <a:pt x="1344455" y="181057"/>
                  <a:pt x="1371600" y="184935"/>
                </a:cubicBezTo>
                <a:cubicBezTo>
                  <a:pt x="1400710" y="179798"/>
                  <a:pt x="1429630" y="173431"/>
                  <a:pt x="1458930" y="169524"/>
                </a:cubicBezTo>
                <a:cubicBezTo>
                  <a:pt x="1481061" y="166573"/>
                  <a:pt x="1503496" y="166609"/>
                  <a:pt x="1525712" y="164387"/>
                </a:cubicBezTo>
                <a:cubicBezTo>
                  <a:pt x="1537760" y="163182"/>
                  <a:pt x="1549685" y="160962"/>
                  <a:pt x="1561672" y="159250"/>
                </a:cubicBezTo>
                <a:cubicBezTo>
                  <a:pt x="1713704" y="179521"/>
                  <a:pt x="1558224" y="161116"/>
                  <a:pt x="1756881" y="174661"/>
                </a:cubicBezTo>
                <a:cubicBezTo>
                  <a:pt x="1792920" y="177118"/>
                  <a:pt x="1828777" y="181760"/>
                  <a:pt x="1864760" y="184935"/>
                </a:cubicBezTo>
                <a:cubicBezTo>
                  <a:pt x="1887000" y="186897"/>
                  <a:pt x="1909281" y="188360"/>
                  <a:pt x="1931542" y="190072"/>
                </a:cubicBezTo>
                <a:cubicBezTo>
                  <a:pt x="1943528" y="193497"/>
                  <a:pt x="1955249" y="198049"/>
                  <a:pt x="1967501" y="200346"/>
                </a:cubicBezTo>
                <a:cubicBezTo>
                  <a:pt x="2085834" y="222533"/>
                  <a:pt x="1969059" y="194314"/>
                  <a:pt x="2034283" y="210620"/>
                </a:cubicBezTo>
                <a:cubicBezTo>
                  <a:pt x="2055956" y="203396"/>
                  <a:pt x="2061747" y="200346"/>
                  <a:pt x="2090791" y="200346"/>
                </a:cubicBezTo>
                <a:cubicBezTo>
                  <a:pt x="2106297" y="200346"/>
                  <a:pt x="2121614" y="203771"/>
                  <a:pt x="2137025" y="205483"/>
                </a:cubicBezTo>
                <a:cubicBezTo>
                  <a:pt x="2181113" y="216505"/>
                  <a:pt x="2133865" y="205747"/>
                  <a:pt x="2208944" y="215758"/>
                </a:cubicBezTo>
                <a:cubicBezTo>
                  <a:pt x="2229607" y="218513"/>
                  <a:pt x="2232754" y="220270"/>
                  <a:pt x="2250041" y="226032"/>
                </a:cubicBezTo>
                <a:cubicBezTo>
                  <a:pt x="2300153" y="213504"/>
                  <a:pt x="2237580" y="226032"/>
                  <a:pt x="2296274" y="226032"/>
                </a:cubicBezTo>
                <a:cubicBezTo>
                  <a:pt x="2315188" y="226032"/>
                  <a:pt x="2333946" y="222607"/>
                  <a:pt x="2352782" y="220895"/>
                </a:cubicBezTo>
                <a:cubicBezTo>
                  <a:pt x="2357919" y="222607"/>
                  <a:pt x="2362778" y="226032"/>
                  <a:pt x="2368193" y="226032"/>
                </a:cubicBezTo>
                <a:cubicBezTo>
                  <a:pt x="2472490" y="226032"/>
                  <a:pt x="2395242" y="222456"/>
                  <a:pt x="2455524" y="215758"/>
                </a:cubicBezTo>
                <a:cubicBezTo>
                  <a:pt x="2493120" y="211580"/>
                  <a:pt x="2530913" y="209376"/>
                  <a:pt x="2568539" y="205483"/>
                </a:cubicBezTo>
                <a:cubicBezTo>
                  <a:pt x="2580583" y="204237"/>
                  <a:pt x="2592402" y="200861"/>
                  <a:pt x="2604499" y="200346"/>
                </a:cubicBezTo>
                <a:cubicBezTo>
                  <a:pt x="2672953" y="197433"/>
                  <a:pt x="2741488" y="196921"/>
                  <a:pt x="2809982" y="195209"/>
                </a:cubicBezTo>
                <a:cubicBezTo>
                  <a:pt x="2833955" y="200346"/>
                  <a:pt x="2857426" y="209180"/>
                  <a:pt x="2881901" y="210620"/>
                </a:cubicBezTo>
                <a:lnTo>
                  <a:pt x="3077110" y="200346"/>
                </a:lnTo>
                <a:lnTo>
                  <a:pt x="3277456" y="184935"/>
                </a:lnTo>
                <a:cubicBezTo>
                  <a:pt x="3291155" y="181510"/>
                  <a:pt x="3307257" y="183133"/>
                  <a:pt x="3318553" y="174661"/>
                </a:cubicBezTo>
                <a:cubicBezTo>
                  <a:pt x="3325402" y="169524"/>
                  <a:pt x="3331706" y="163564"/>
                  <a:pt x="3339101" y="159250"/>
                </a:cubicBezTo>
                <a:cubicBezTo>
                  <a:pt x="3432340" y="104860"/>
                  <a:pt x="3348662" y="159725"/>
                  <a:pt x="3395609" y="128427"/>
                </a:cubicBezTo>
                <a:cubicBezTo>
                  <a:pt x="3397321" y="123290"/>
                  <a:pt x="3399190" y="118203"/>
                  <a:pt x="3400746" y="113016"/>
                </a:cubicBezTo>
                <a:cubicBezTo>
                  <a:pt x="3411490" y="77201"/>
                  <a:pt x="3411020" y="89276"/>
                  <a:pt x="3411020" y="71919"/>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cxnSp>
        <p:nvCxnSpPr>
          <p:cNvPr id="16" name="Straight Arrow Connector 15"/>
          <p:cNvCxnSpPr>
            <a:stCxn id="12" idx="38"/>
            <a:endCxn id="12" idx="39"/>
          </p:cNvCxnSpPr>
          <p:nvPr/>
        </p:nvCxnSpPr>
        <p:spPr bwMode="auto">
          <a:xfrm flipV="1">
            <a:off x="7006975" y="6786081"/>
            <a:ext cx="41096" cy="102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72484">
                                            <p:txEl>
                                              <p:pRg st="0" end="0"/>
                                            </p:txEl>
                                          </p:spTgt>
                                        </p:tgtEl>
                                        <p:attrNameLst>
                                          <p:attrName>style.visibility</p:attrName>
                                        </p:attrNameLst>
                                      </p:cBhvr>
                                      <p:to>
                                        <p:strVal val="visible"/>
                                      </p:to>
                                    </p:set>
                                    <p:animEffect transition="in" filter="blinds(horizontal)">
                                      <p:cBhvr>
                                        <p:cTn id="18" dur="500"/>
                                        <p:tgtEl>
                                          <p:spTgt spid="1172484">
                                            <p:txEl>
                                              <p:pRg st="0" end="0"/>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72484">
                                            <p:txEl>
                                              <p:pRg st="1" end="1"/>
                                            </p:txEl>
                                          </p:spTgt>
                                        </p:tgtEl>
                                        <p:attrNameLst>
                                          <p:attrName>style.visibility</p:attrName>
                                        </p:attrNameLst>
                                      </p:cBhvr>
                                      <p:to>
                                        <p:strVal val="visible"/>
                                      </p:to>
                                    </p:set>
                                    <p:animEffect transition="in" filter="blinds(horizontal)">
                                      <p:cBhvr>
                                        <p:cTn id="21" dur="500"/>
                                        <p:tgtEl>
                                          <p:spTgt spid="1172484">
                                            <p:txEl>
                                              <p:pRg st="1" end="1"/>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72484">
                                            <p:txEl>
                                              <p:pRg st="2" end="2"/>
                                            </p:txEl>
                                          </p:spTgt>
                                        </p:tgtEl>
                                        <p:attrNameLst>
                                          <p:attrName>style.visibility</p:attrName>
                                        </p:attrNameLst>
                                      </p:cBhvr>
                                      <p:to>
                                        <p:strVal val="visible"/>
                                      </p:to>
                                    </p:set>
                                    <p:animEffect transition="in" filter="blinds(horizontal)">
                                      <p:cBhvr>
                                        <p:cTn id="24" dur="500"/>
                                        <p:tgtEl>
                                          <p:spTgt spid="1172484">
                                            <p:txEl>
                                              <p:pRg st="2" end="2"/>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72484">
                                            <p:txEl>
                                              <p:pRg st="3" end="3"/>
                                            </p:txEl>
                                          </p:spTgt>
                                        </p:tgtEl>
                                        <p:attrNameLst>
                                          <p:attrName>style.visibility</p:attrName>
                                        </p:attrNameLst>
                                      </p:cBhvr>
                                      <p:to>
                                        <p:strVal val="visible"/>
                                      </p:to>
                                    </p:set>
                                    <p:animEffect transition="in" filter="blinds(horizontal)">
                                      <p:cBhvr>
                                        <p:cTn id="27" dur="500"/>
                                        <p:tgtEl>
                                          <p:spTgt spid="1172484">
                                            <p:txEl>
                                              <p:pRg st="3" end="3"/>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72484">
                                            <p:txEl>
                                              <p:pRg st="4" end="4"/>
                                            </p:txEl>
                                          </p:spTgt>
                                        </p:tgtEl>
                                        <p:attrNameLst>
                                          <p:attrName>style.visibility</p:attrName>
                                        </p:attrNameLst>
                                      </p:cBhvr>
                                      <p:to>
                                        <p:strVal val="visible"/>
                                      </p:to>
                                    </p:set>
                                    <p:animEffect transition="in" filter="blinds(horizontal)">
                                      <p:cBhvr>
                                        <p:cTn id="30" dur="500"/>
                                        <p:tgtEl>
                                          <p:spTgt spid="1172484">
                                            <p:txEl>
                                              <p:pRg st="4" end="4"/>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172484">
                                            <p:txEl>
                                              <p:pRg st="5" end="5"/>
                                            </p:txEl>
                                          </p:spTgt>
                                        </p:tgtEl>
                                        <p:attrNameLst>
                                          <p:attrName>style.visibility</p:attrName>
                                        </p:attrNameLst>
                                      </p:cBhvr>
                                      <p:to>
                                        <p:strVal val="visible"/>
                                      </p:to>
                                    </p:set>
                                    <p:animEffect transition="in" filter="blinds(horizontal)">
                                      <p:cBhvr>
                                        <p:cTn id="33" dur="500"/>
                                        <p:tgtEl>
                                          <p:spTgt spid="1172484">
                                            <p:txEl>
                                              <p:pRg st="5" end="5"/>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72484">
                                            <p:txEl>
                                              <p:pRg st="6" end="6"/>
                                            </p:txEl>
                                          </p:spTgt>
                                        </p:tgtEl>
                                        <p:attrNameLst>
                                          <p:attrName>style.visibility</p:attrName>
                                        </p:attrNameLst>
                                      </p:cBhvr>
                                      <p:to>
                                        <p:strVal val="visible"/>
                                      </p:to>
                                    </p:set>
                                    <p:animEffect transition="in" filter="blinds(horizontal)">
                                      <p:cBhvr>
                                        <p:cTn id="36" dur="500"/>
                                        <p:tgtEl>
                                          <p:spTgt spid="1172484">
                                            <p:txEl>
                                              <p:pRg st="6" end="6"/>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72484">
                                            <p:txEl>
                                              <p:pRg st="7" end="7"/>
                                            </p:txEl>
                                          </p:spTgt>
                                        </p:tgtEl>
                                        <p:attrNameLst>
                                          <p:attrName>style.visibility</p:attrName>
                                        </p:attrNameLst>
                                      </p:cBhvr>
                                      <p:to>
                                        <p:strVal val="visible"/>
                                      </p:to>
                                    </p:set>
                                    <p:animEffect transition="in" filter="blinds(horizontal)">
                                      <p:cBhvr>
                                        <p:cTn id="39" dur="500"/>
                                        <p:tgtEl>
                                          <p:spTgt spid="1172484">
                                            <p:txEl>
                                              <p:pRg st="7" end="7"/>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172484">
                                            <p:txEl>
                                              <p:pRg st="8" end="8"/>
                                            </p:txEl>
                                          </p:spTgt>
                                        </p:tgtEl>
                                        <p:attrNameLst>
                                          <p:attrName>style.visibility</p:attrName>
                                        </p:attrNameLst>
                                      </p:cBhvr>
                                      <p:to>
                                        <p:strVal val="visible"/>
                                      </p:to>
                                    </p:set>
                                    <p:animEffect transition="in" filter="blinds(horizontal)">
                                      <p:cBhvr>
                                        <p:cTn id="42" dur="500"/>
                                        <p:tgtEl>
                                          <p:spTgt spid="1172484">
                                            <p:txEl>
                                              <p:pRg st="8" end="8"/>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72484">
                                            <p:txEl>
                                              <p:pRg st="9" end="9"/>
                                            </p:txEl>
                                          </p:spTgt>
                                        </p:tgtEl>
                                        <p:attrNameLst>
                                          <p:attrName>style.visibility</p:attrName>
                                        </p:attrNameLst>
                                      </p:cBhvr>
                                      <p:to>
                                        <p:strVal val="visible"/>
                                      </p:to>
                                    </p:set>
                                    <p:animEffect transition="in" filter="blinds(horizontal)">
                                      <p:cBhvr>
                                        <p:cTn id="45" dur="500"/>
                                        <p:tgtEl>
                                          <p:spTgt spid="1172484">
                                            <p:txEl>
                                              <p:pRg st="9" end="9"/>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172484">
                                            <p:txEl>
                                              <p:pRg st="10" end="10"/>
                                            </p:txEl>
                                          </p:spTgt>
                                        </p:tgtEl>
                                        <p:attrNameLst>
                                          <p:attrName>style.visibility</p:attrName>
                                        </p:attrNameLst>
                                      </p:cBhvr>
                                      <p:to>
                                        <p:strVal val="visible"/>
                                      </p:to>
                                    </p:set>
                                    <p:animEffect transition="in" filter="blinds(horizontal)">
                                      <p:cBhvr>
                                        <p:cTn id="48" dur="500"/>
                                        <p:tgtEl>
                                          <p:spTgt spid="1172484">
                                            <p:txEl>
                                              <p:pRg st="10" end="10"/>
                                            </p:txEl>
                                          </p:spTgt>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172484">
                                            <p:txEl>
                                              <p:pRg st="11" end="11"/>
                                            </p:txEl>
                                          </p:spTgt>
                                        </p:tgtEl>
                                        <p:attrNameLst>
                                          <p:attrName>style.visibility</p:attrName>
                                        </p:attrNameLst>
                                      </p:cBhvr>
                                      <p:to>
                                        <p:strVal val="visible"/>
                                      </p:to>
                                    </p:set>
                                    <p:animEffect transition="in" filter="blinds(horizontal)">
                                      <p:cBhvr>
                                        <p:cTn id="51" dur="500"/>
                                        <p:tgtEl>
                                          <p:spTgt spid="1172484">
                                            <p:txEl>
                                              <p:pRg st="11" end="11"/>
                                            </p:txEl>
                                          </p:spTgt>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172484">
                                            <p:txEl>
                                              <p:pRg st="12" end="12"/>
                                            </p:txEl>
                                          </p:spTgt>
                                        </p:tgtEl>
                                        <p:attrNameLst>
                                          <p:attrName>style.visibility</p:attrName>
                                        </p:attrNameLst>
                                      </p:cBhvr>
                                      <p:to>
                                        <p:strVal val="visible"/>
                                      </p:to>
                                    </p:set>
                                    <p:animEffect transition="in" filter="blinds(horizontal)">
                                      <p:cBhvr>
                                        <p:cTn id="54" dur="500"/>
                                        <p:tgtEl>
                                          <p:spTgt spid="117248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484" grpId="0" build="p"/>
      <p:bldP spid="7"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1026"/>
          <p:cNvSpPr>
            <a:spLocks noGrp="1" noChangeArrowheads="1"/>
          </p:cNvSpPr>
          <p:nvPr>
            <p:ph type="title"/>
          </p:nvPr>
        </p:nvSpPr>
        <p:spPr>
          <a:xfrm>
            <a:off x="685800" y="457200"/>
            <a:ext cx="7772400" cy="838200"/>
          </a:xfrm>
        </p:spPr>
        <p:txBody>
          <a:bodyPr/>
          <a:lstStyle/>
          <a:p>
            <a:r>
              <a:rPr lang="en-US" sz="3600" b="1"/>
              <a:t>Computing PageRank (8)</a:t>
            </a:r>
          </a:p>
        </p:txBody>
      </p:sp>
      <p:sp>
        <p:nvSpPr>
          <p:cNvPr id="760835" name="Rectangle 1027"/>
          <p:cNvSpPr>
            <a:spLocks noGrp="1" noChangeArrowheads="1"/>
          </p:cNvSpPr>
          <p:nvPr>
            <p:ph type="body" idx="1"/>
          </p:nvPr>
        </p:nvSpPr>
        <p:spPr>
          <a:xfrm>
            <a:off x="228600" y="1752600"/>
            <a:ext cx="8610600" cy="4876800"/>
          </a:xfrm>
        </p:spPr>
        <p:txBody>
          <a:bodyPr/>
          <a:lstStyle/>
          <a:p>
            <a:pPr>
              <a:buFontTx/>
              <a:buNone/>
            </a:pPr>
            <a:endParaRPr lang="en-US" sz="2800" b="1" dirty="0">
              <a:sym typeface="Symbol" pitchFamily="18" charset="2"/>
            </a:endParaRPr>
          </a:p>
          <a:p>
            <a:pPr>
              <a:buFontTx/>
              <a:buNone/>
            </a:pPr>
            <a:r>
              <a:rPr lang="en-US" sz="2800" b="1" dirty="0">
                <a:sym typeface="Symbol" pitchFamily="18" charset="2"/>
              </a:rPr>
              <a:t>      M</a:t>
            </a:r>
            <a:r>
              <a:rPr lang="en-US" sz="2800" b="1" baseline="30000" dirty="0">
                <a:sym typeface="Symbol" pitchFamily="18" charset="2"/>
              </a:rPr>
              <a:t>*</a:t>
            </a:r>
            <a:r>
              <a:rPr lang="en-US" sz="2800" b="1" dirty="0">
                <a:sym typeface="Symbol" pitchFamily="18" charset="2"/>
              </a:rPr>
              <a:t>= c (M + Z) + (1 – c) x K                   </a:t>
            </a:r>
          </a:p>
          <a:p>
            <a:r>
              <a:rPr lang="en-US" sz="2800" b="1" dirty="0">
                <a:sym typeface="Symbol" pitchFamily="18" charset="2"/>
              </a:rPr>
              <a:t>M* is irreducible.</a:t>
            </a:r>
          </a:p>
          <a:p>
            <a:r>
              <a:rPr lang="en-US" sz="2800" b="1" dirty="0">
                <a:sym typeface="Symbol" pitchFamily="18" charset="2"/>
              </a:rPr>
              <a:t>M* is stochastic, the sum of all entries of each column is 1 and there are no negative entries.</a:t>
            </a:r>
          </a:p>
          <a:p>
            <a:pPr>
              <a:buFontTx/>
              <a:buNone/>
            </a:pPr>
            <a:r>
              <a:rPr lang="en-US" sz="2800" b="1" dirty="0">
                <a:sym typeface="Symbol" pitchFamily="18" charset="2"/>
              </a:rPr>
              <a:t>Therefore, if M is replaced by M* as in</a:t>
            </a:r>
          </a:p>
          <a:p>
            <a:pPr>
              <a:buFontTx/>
              <a:buNone/>
            </a:pPr>
            <a:r>
              <a:rPr lang="en-US" sz="2800" b="1" dirty="0"/>
              <a:t>                      </a:t>
            </a:r>
            <a:r>
              <a:rPr lang="en-US" sz="2800" b="1" dirty="0" err="1"/>
              <a:t>R</a:t>
            </a:r>
            <a:r>
              <a:rPr lang="en-US" b="1" baseline="-25000" dirty="0" err="1"/>
              <a:t>i</a:t>
            </a:r>
            <a:r>
              <a:rPr lang="en-US" sz="2800" b="1" dirty="0"/>
              <a:t> = M* </a:t>
            </a:r>
            <a:r>
              <a:rPr lang="en-US" sz="2800" b="1" dirty="0">
                <a:sym typeface="Symbol" pitchFamily="18" charset="2"/>
              </a:rPr>
              <a:t> R</a:t>
            </a:r>
            <a:r>
              <a:rPr lang="en-US" b="1" baseline="-25000" dirty="0">
                <a:sym typeface="Symbol" pitchFamily="18" charset="2"/>
              </a:rPr>
              <a:t>i-1</a:t>
            </a:r>
            <a:endParaRPr lang="en-US" sz="2800" b="1" dirty="0">
              <a:sym typeface="Symbol" pitchFamily="18" charset="2"/>
            </a:endParaRPr>
          </a:p>
          <a:p>
            <a:pPr>
              <a:buFontTx/>
              <a:buNone/>
            </a:pPr>
            <a:r>
              <a:rPr lang="en-US" sz="2800" b="1" dirty="0">
                <a:sym typeface="Symbol" pitchFamily="18" charset="2"/>
              </a:rPr>
              <a:t> then the convergence is </a:t>
            </a:r>
            <a:r>
              <a:rPr lang="en-US" sz="2800" b="1" dirty="0" smtClean="0">
                <a:sym typeface="Symbol" pitchFamily="18" charset="2"/>
              </a:rPr>
              <a:t>guaranteed</a:t>
            </a:r>
            <a:endParaRPr lang="en-US" b="1" baseline="-25000" dirty="0">
              <a:sym typeface="Symbol" pitchFamily="18" charset="2"/>
            </a:endParaRPr>
          </a:p>
        </p:txBody>
      </p:sp>
      <p:sp>
        <p:nvSpPr>
          <p:cNvPr id="760836" name="AutoShape 1028"/>
          <p:cNvSpPr>
            <a:spLocks noChangeArrowheads="1"/>
          </p:cNvSpPr>
          <p:nvPr/>
        </p:nvSpPr>
        <p:spPr bwMode="auto">
          <a:xfrm>
            <a:off x="2667000" y="1143000"/>
            <a:ext cx="2286000" cy="1066800"/>
          </a:xfrm>
          <a:prstGeom prst="wedgeEllipseCallout">
            <a:avLst>
              <a:gd name="adj1" fmla="val -43750"/>
              <a:gd name="adj2" fmla="val 70000"/>
            </a:avLst>
          </a:prstGeom>
          <a:solidFill>
            <a:srgbClr val="FFCCFF"/>
          </a:solidFill>
          <a:ln w="9525">
            <a:solidFill>
              <a:schemeClr val="tx1"/>
            </a:solidFill>
            <a:miter lim="800000"/>
            <a:headEnd/>
            <a:tailEnd/>
          </a:ln>
          <a:effectLst/>
        </p:spPr>
        <p:txBody>
          <a:bodyPr/>
          <a:lstStyle/>
          <a:p>
            <a:pPr algn="ctr"/>
            <a:endParaRPr lang="en-US"/>
          </a:p>
        </p:txBody>
      </p:sp>
      <p:sp>
        <p:nvSpPr>
          <p:cNvPr id="760837" name="Text Box 1029"/>
          <p:cNvSpPr txBox="1">
            <a:spLocks noChangeArrowheads="1"/>
          </p:cNvSpPr>
          <p:nvPr/>
        </p:nvSpPr>
        <p:spPr bwMode="auto">
          <a:xfrm>
            <a:off x="2879725" y="1281113"/>
            <a:ext cx="1595438" cy="825500"/>
          </a:xfrm>
          <a:prstGeom prst="rect">
            <a:avLst/>
          </a:prstGeom>
          <a:noFill/>
          <a:ln w="9525">
            <a:noFill/>
            <a:miter lim="800000"/>
            <a:headEnd/>
            <a:tailEnd/>
          </a:ln>
          <a:effectLst/>
        </p:spPr>
        <p:txBody>
          <a:bodyPr wrap="none">
            <a:spAutoFit/>
          </a:bodyPr>
          <a:lstStyle/>
          <a:p>
            <a:r>
              <a:rPr lang="en-US" sz="1600"/>
              <a:t>Z will have 1/N</a:t>
            </a:r>
          </a:p>
          <a:p>
            <a:r>
              <a:rPr lang="en-US" sz="1600"/>
              <a:t>For sink pages</a:t>
            </a:r>
          </a:p>
          <a:p>
            <a:r>
              <a:rPr lang="en-US" sz="1600"/>
              <a:t>And 0 otherwise</a:t>
            </a:r>
          </a:p>
        </p:txBody>
      </p:sp>
      <p:sp>
        <p:nvSpPr>
          <p:cNvPr id="760838" name="AutoShape 1030"/>
          <p:cNvSpPr>
            <a:spLocks noChangeArrowheads="1"/>
          </p:cNvSpPr>
          <p:nvPr/>
        </p:nvSpPr>
        <p:spPr bwMode="auto">
          <a:xfrm>
            <a:off x="5334000" y="1143000"/>
            <a:ext cx="2590800" cy="1066800"/>
          </a:xfrm>
          <a:prstGeom prst="wedgeEllipseCallout">
            <a:avLst>
              <a:gd name="adj1" fmla="val -61389"/>
              <a:gd name="adj2" fmla="val 66069"/>
            </a:avLst>
          </a:prstGeom>
          <a:solidFill>
            <a:srgbClr val="FFCCFF"/>
          </a:solidFill>
          <a:ln w="9525">
            <a:solidFill>
              <a:schemeClr val="tx1"/>
            </a:solidFill>
            <a:miter lim="800000"/>
            <a:headEnd/>
            <a:tailEnd/>
          </a:ln>
          <a:effectLst/>
        </p:spPr>
        <p:txBody>
          <a:bodyPr/>
          <a:lstStyle/>
          <a:p>
            <a:pPr algn="ctr"/>
            <a:endParaRPr lang="en-US"/>
          </a:p>
        </p:txBody>
      </p:sp>
      <p:sp>
        <p:nvSpPr>
          <p:cNvPr id="760839" name="Text Box 1031"/>
          <p:cNvSpPr txBox="1">
            <a:spLocks noChangeArrowheads="1"/>
          </p:cNvSpPr>
          <p:nvPr/>
        </p:nvSpPr>
        <p:spPr bwMode="auto">
          <a:xfrm>
            <a:off x="5486400" y="1219200"/>
            <a:ext cx="2590800" cy="892552"/>
          </a:xfrm>
          <a:prstGeom prst="rect">
            <a:avLst/>
          </a:prstGeom>
          <a:noFill/>
          <a:ln w="9525">
            <a:noFill/>
            <a:miter lim="800000"/>
            <a:headEnd/>
            <a:tailEnd/>
          </a:ln>
          <a:effectLst/>
        </p:spPr>
        <p:txBody>
          <a:bodyPr wrap="square">
            <a:spAutoFit/>
          </a:bodyPr>
          <a:lstStyle/>
          <a:p>
            <a:r>
              <a:rPr lang="en-US" dirty="0">
                <a:solidFill>
                  <a:srgbClr val="006600"/>
                </a:solidFill>
              </a:rPr>
              <a:t>(RESET Matrix)</a:t>
            </a:r>
            <a:r>
              <a:rPr lang="en-US" dirty="0"/>
              <a:t> </a:t>
            </a:r>
          </a:p>
          <a:p>
            <a:r>
              <a:rPr lang="en-US" sz="1600" dirty="0"/>
              <a:t>K </a:t>
            </a:r>
            <a:r>
              <a:rPr lang="en-US" sz="1600" dirty="0" smtClean="0"/>
              <a:t>can have1/N</a:t>
            </a:r>
            <a:endParaRPr lang="en-US" sz="1600" dirty="0"/>
          </a:p>
          <a:p>
            <a:r>
              <a:rPr lang="en-US" sz="1600" dirty="0"/>
              <a:t>For all </a:t>
            </a:r>
            <a:r>
              <a:rPr lang="en-US" sz="1600" dirty="0" smtClean="0"/>
              <a:t>entries (default)</a:t>
            </a:r>
            <a:endParaRPr lang="en-US" sz="1600" dirty="0"/>
          </a:p>
        </p:txBody>
      </p:sp>
      <p:sp>
        <p:nvSpPr>
          <p:cNvPr id="10" name="Cloud Callout 9"/>
          <p:cNvSpPr/>
          <p:nvPr/>
        </p:nvSpPr>
        <p:spPr bwMode="auto">
          <a:xfrm>
            <a:off x="6858000" y="2286000"/>
            <a:ext cx="2133600" cy="1143000"/>
          </a:xfrm>
          <a:prstGeom prst="cloudCallout">
            <a:avLst>
              <a:gd name="adj1" fmla="val -73267"/>
              <a:gd name="adj2" fmla="val -5323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Can </a:t>
            </a:r>
            <a:r>
              <a:rPr kumimoji="0" lang="en-US" sz="1400" b="1" i="0" u="none" strike="noStrike" cap="none" normalizeH="0" dirty="0" smtClean="0">
                <a:ln>
                  <a:noFill/>
                </a:ln>
                <a:solidFill>
                  <a:schemeClr val="tx1"/>
                </a:solidFill>
                <a:effectLst/>
                <a:latin typeface="Times New Roman" pitchFamily="18" charset="0"/>
              </a:rPr>
              <a:t>be made sensitive to “topic”, “trust”</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smtClean="0">
                <a:ln>
                  <a:noFill/>
                </a:ln>
                <a:solidFill>
                  <a:schemeClr val="tx1"/>
                </a:solidFill>
                <a:effectLst/>
                <a:latin typeface="Times New Roman" pitchFamily="18" charset="0"/>
              </a:rPr>
              <a:t> etc</a:t>
            </a:r>
            <a:endParaRPr kumimoji="0" lang="en-US" sz="1400" b="1"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Reset Distribution Matrix..</a:t>
            </a:r>
            <a:endParaRPr lang="en-US" dirty="0"/>
          </a:p>
        </p:txBody>
      </p:sp>
      <p:sp>
        <p:nvSpPr>
          <p:cNvPr id="6" name="Content Placeholder 5"/>
          <p:cNvSpPr>
            <a:spLocks noGrp="1"/>
          </p:cNvSpPr>
          <p:nvPr>
            <p:ph idx="1"/>
          </p:nvPr>
        </p:nvSpPr>
        <p:spPr/>
        <p:txBody>
          <a:bodyPr/>
          <a:lstStyle/>
          <a:p>
            <a:r>
              <a:rPr lang="en-US" sz="1800" dirty="0" smtClean="0"/>
              <a:t>The reset distribution matrix K is an </a:t>
            </a:r>
            <a:r>
              <a:rPr lang="en-US" sz="1800" dirty="0" err="1" smtClean="0"/>
              <a:t>nxn</a:t>
            </a:r>
            <a:r>
              <a:rPr lang="en-US" sz="1800" dirty="0" smtClean="0"/>
              <a:t> matrix, where the </a:t>
            </a:r>
            <a:r>
              <a:rPr lang="en-US" sz="1800" dirty="0" err="1" smtClean="0"/>
              <a:t>i-th</a:t>
            </a:r>
            <a:r>
              <a:rPr lang="en-US" sz="1800" dirty="0" smtClean="0"/>
              <a:t> column tells us the probability that the user will go off to a random page when he wants to “get-out” </a:t>
            </a:r>
          </a:p>
          <a:p>
            <a:pPr lvl="1"/>
            <a:r>
              <a:rPr lang="en-US" sz="1800" dirty="0" smtClean="0"/>
              <a:t>All we need thus is that the columns all add up to 1.</a:t>
            </a:r>
          </a:p>
          <a:p>
            <a:pPr lvl="1"/>
            <a:r>
              <a:rPr lang="en-US" sz="1800" dirty="0" smtClean="0"/>
              <a:t>No requirement that the columns define a uniform distribution</a:t>
            </a:r>
          </a:p>
          <a:p>
            <a:pPr lvl="2"/>
            <a:r>
              <a:rPr lang="en-US" sz="1800" dirty="0" smtClean="0"/>
              <a:t>They can capture the user’s special interests (e.g. more probability mass concentrated on CS pages, and less on news sites..)</a:t>
            </a:r>
          </a:p>
          <a:p>
            <a:pPr lvl="1"/>
            <a:r>
              <a:rPr lang="en-US" sz="1800" dirty="0" smtClean="0"/>
              <a:t>No requirement that the columns must all be the same distribution</a:t>
            </a:r>
          </a:p>
          <a:p>
            <a:pPr lvl="2"/>
            <a:r>
              <a:rPr lang="en-US" sz="1800" dirty="0" smtClean="0"/>
              <a:t>They can capture the fact that the user might to very different things when they are getting out of different pages</a:t>
            </a:r>
          </a:p>
          <a:p>
            <a:pPr lvl="3"/>
            <a:r>
              <a:rPr lang="en-US" sz="1800" dirty="0" smtClean="0"/>
              <a:t>E.g., a user who wants to get out of a CS page may decide to go to a non-CS (e.g. news ) page with more probability; while the same user who has done enough news surfing for the day might want to get out with higher preference to CS pages. </a:t>
            </a:r>
          </a:p>
          <a:p>
            <a:pPr lvl="2"/>
            <a:endParaRPr lang="en-US" sz="1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1858" name="Rectangle 3074"/>
          <p:cNvSpPr>
            <a:spLocks noGrp="1" noChangeArrowheads="1"/>
          </p:cNvSpPr>
          <p:nvPr>
            <p:ph type="title"/>
          </p:nvPr>
        </p:nvSpPr>
        <p:spPr>
          <a:xfrm>
            <a:off x="685800" y="457200"/>
            <a:ext cx="7772400" cy="838200"/>
          </a:xfrm>
        </p:spPr>
        <p:txBody>
          <a:bodyPr/>
          <a:lstStyle/>
          <a:p>
            <a:r>
              <a:rPr lang="en-US" sz="3600" b="1"/>
              <a:t>Computing PageRank (9)</a:t>
            </a:r>
          </a:p>
        </p:txBody>
      </p:sp>
      <p:sp>
        <p:nvSpPr>
          <p:cNvPr id="761859" name="Rectangle 3075"/>
          <p:cNvSpPr>
            <a:spLocks noGrp="1" noChangeArrowheads="1"/>
          </p:cNvSpPr>
          <p:nvPr>
            <p:ph type="body" idx="1"/>
          </p:nvPr>
        </p:nvSpPr>
        <p:spPr>
          <a:xfrm>
            <a:off x="228600" y="1524000"/>
            <a:ext cx="8610600" cy="5105400"/>
          </a:xfrm>
        </p:spPr>
        <p:txBody>
          <a:bodyPr/>
          <a:lstStyle/>
          <a:p>
            <a:pPr>
              <a:lnSpc>
                <a:spcPct val="90000"/>
              </a:lnSpc>
              <a:buFontTx/>
              <a:buNone/>
            </a:pPr>
            <a:r>
              <a:rPr lang="en-US" b="1">
                <a:sym typeface="Symbol" pitchFamily="18" charset="2"/>
              </a:rPr>
              <a:t>Interpretation of M* based on the random walk model.</a:t>
            </a:r>
          </a:p>
          <a:p>
            <a:pPr>
              <a:lnSpc>
                <a:spcPct val="90000"/>
              </a:lnSpc>
            </a:pPr>
            <a:r>
              <a:rPr lang="en-US" b="1">
                <a:sym typeface="Symbol" pitchFamily="18" charset="2"/>
              </a:rPr>
              <a:t>If page v has no forward links originally, a web surfer at v can jump to any page in the Web with probability 1/N.</a:t>
            </a:r>
          </a:p>
          <a:p>
            <a:pPr>
              <a:lnSpc>
                <a:spcPct val="90000"/>
              </a:lnSpc>
            </a:pPr>
            <a:r>
              <a:rPr lang="en-US" b="1">
                <a:sym typeface="Symbol" pitchFamily="18" charset="2"/>
              </a:rPr>
              <a:t>If page v has forward links originally, a surfer at v can either follow a link to another page with probability c  1/N</a:t>
            </a:r>
            <a:r>
              <a:rPr lang="en-US" sz="3600" b="1" baseline="-25000">
                <a:sym typeface="Symbol" pitchFamily="18" charset="2"/>
              </a:rPr>
              <a:t>v</a:t>
            </a:r>
            <a:r>
              <a:rPr lang="en-US" b="1">
                <a:sym typeface="Symbol" pitchFamily="18" charset="2"/>
              </a:rPr>
              <a:t>, or jumps to any page with probability (1-c) 1/N.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81000" y="228600"/>
            <a:ext cx="8458200" cy="723900"/>
          </a:xfrm>
          <a:noFill/>
          <a:ln/>
        </p:spPr>
        <p:txBody>
          <a:bodyPr lIns="92075" tIns="46038" rIns="92075" bIns="46038" anchor="b"/>
          <a:lstStyle/>
          <a:p>
            <a:r>
              <a:rPr lang="en-US" sz="3600" b="1">
                <a:effectLst>
                  <a:outerShdw blurRad="38100" dist="38100" dir="2700000" algn="tl">
                    <a:srgbClr val="000000"/>
                  </a:outerShdw>
                </a:effectLst>
              </a:rPr>
              <a:t>Use of Tag Information (1)</a:t>
            </a:r>
          </a:p>
        </p:txBody>
      </p:sp>
      <p:sp>
        <p:nvSpPr>
          <p:cNvPr id="544771" name="Rectangle 3"/>
          <p:cNvSpPr>
            <a:spLocks noGrp="1" noChangeArrowheads="1"/>
          </p:cNvSpPr>
          <p:nvPr>
            <p:ph type="body" idx="1"/>
          </p:nvPr>
        </p:nvSpPr>
        <p:spPr>
          <a:xfrm>
            <a:off x="304800" y="1219200"/>
            <a:ext cx="8686800" cy="5105400"/>
          </a:xfrm>
          <a:noFill/>
          <a:ln/>
        </p:spPr>
        <p:txBody>
          <a:bodyPr lIns="92075" tIns="46038" rIns="92075" bIns="46038"/>
          <a:lstStyle/>
          <a:p>
            <a:pPr>
              <a:lnSpc>
                <a:spcPct val="90000"/>
              </a:lnSpc>
            </a:pPr>
            <a:r>
              <a:rPr lang="en-US" sz="2800" b="1"/>
              <a:t>Web pages are mostly HTML documents (for now).</a:t>
            </a:r>
          </a:p>
          <a:p>
            <a:pPr>
              <a:lnSpc>
                <a:spcPct val="90000"/>
              </a:lnSpc>
            </a:pPr>
            <a:r>
              <a:rPr lang="en-US" sz="2800" b="1"/>
              <a:t>HTML tags allow the author of a web page to</a:t>
            </a:r>
          </a:p>
          <a:p>
            <a:pPr lvl="1">
              <a:lnSpc>
                <a:spcPct val="90000"/>
              </a:lnSpc>
            </a:pPr>
            <a:r>
              <a:rPr lang="en-US" b="1"/>
              <a:t>Control the display of page contents on the Web.</a:t>
            </a:r>
          </a:p>
          <a:p>
            <a:pPr lvl="1">
              <a:lnSpc>
                <a:spcPct val="90000"/>
              </a:lnSpc>
            </a:pPr>
            <a:r>
              <a:rPr lang="en-US" b="1"/>
              <a:t>Express their emphases on different parts of the page.</a:t>
            </a:r>
          </a:p>
          <a:p>
            <a:pPr>
              <a:lnSpc>
                <a:spcPct val="110000"/>
              </a:lnSpc>
            </a:pPr>
            <a:r>
              <a:rPr lang="en-US" sz="2800" b="1"/>
              <a:t>HTML tags provide additional information about the contents of a web page.</a:t>
            </a:r>
          </a:p>
          <a:p>
            <a:pPr>
              <a:lnSpc>
                <a:spcPct val="110000"/>
              </a:lnSpc>
            </a:pPr>
            <a:r>
              <a:rPr lang="en-US" sz="2800" b="1">
                <a:solidFill>
                  <a:schemeClr val="hlink"/>
                </a:solidFill>
              </a:rPr>
              <a:t>Can we make use of the tag information to improve the effectiveness of a search engine?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772400" cy="1470025"/>
          </a:xfrm>
        </p:spPr>
        <p:txBody>
          <a:bodyPr/>
          <a:lstStyle/>
          <a:p>
            <a:r>
              <a:rPr lang="en-US" dirty="0" smtClean="0"/>
              <a:t>9/29</a:t>
            </a:r>
            <a:endParaRPr lang="en-US" dirty="0"/>
          </a:p>
        </p:txBody>
      </p:sp>
      <p:sp>
        <p:nvSpPr>
          <p:cNvPr id="3" name="Subtitle 2"/>
          <p:cNvSpPr>
            <a:spLocks noGrp="1"/>
          </p:cNvSpPr>
          <p:nvPr>
            <p:ph type="subTitle" idx="1"/>
          </p:nvPr>
        </p:nvSpPr>
        <p:spPr>
          <a:xfrm>
            <a:off x="381000" y="3429000"/>
            <a:ext cx="8763000" cy="1752600"/>
          </a:xfrm>
        </p:spPr>
        <p:txBody>
          <a:bodyPr/>
          <a:lstStyle/>
          <a:p>
            <a:r>
              <a:rPr lang="en-US" dirty="0" smtClean="0">
                <a:sym typeface="Wingdings" pitchFamily="2" charset="2"/>
              </a:rPr>
              <a:t></a:t>
            </a:r>
            <a:r>
              <a:rPr lang="en-US" dirty="0" err="1" smtClean="0">
                <a:sym typeface="Wingdings" pitchFamily="2" charset="2"/>
              </a:rPr>
              <a:t>Pagerank</a:t>
            </a:r>
            <a:r>
              <a:rPr lang="en-US" dirty="0" smtClean="0">
                <a:sym typeface="Wingdings" pitchFamily="2" charset="2"/>
              </a:rPr>
              <a:t> continuation</a:t>
            </a:r>
          </a:p>
          <a:p>
            <a:r>
              <a:rPr lang="en-US" dirty="0" smtClean="0">
                <a:sym typeface="Wingdings" pitchFamily="2" charset="2"/>
              </a:rPr>
              <a:t>When to do link-analysis?</a:t>
            </a:r>
          </a:p>
          <a:p>
            <a:r>
              <a:rPr lang="en-US" dirty="0" smtClean="0">
                <a:sym typeface="Wingdings" pitchFamily="2" charset="2"/>
              </a:rPr>
              <a:t>how to combine link-based importance with similarity?</a:t>
            </a:r>
          </a:p>
          <a:p>
            <a:r>
              <a:rPr lang="en-US" dirty="0" smtClean="0">
                <a:sym typeface="Wingdings" pitchFamily="2" charset="2"/>
              </a:rPr>
              <a:t>Analyzing stability and robustness of link-analysis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1026"/>
          <p:cNvSpPr>
            <a:spLocks noGrp="1" noChangeArrowheads="1"/>
          </p:cNvSpPr>
          <p:nvPr>
            <p:ph type="title"/>
          </p:nvPr>
        </p:nvSpPr>
        <p:spPr>
          <a:xfrm>
            <a:off x="685800" y="381000"/>
            <a:ext cx="7772400" cy="685800"/>
          </a:xfrm>
        </p:spPr>
        <p:txBody>
          <a:bodyPr/>
          <a:lstStyle/>
          <a:p>
            <a:r>
              <a:rPr lang="en-US" sz="3600" b="1"/>
              <a:t>Computing PageRank (10)</a:t>
            </a:r>
          </a:p>
        </p:txBody>
      </p:sp>
      <p:sp>
        <p:nvSpPr>
          <p:cNvPr id="762883" name="Rectangle 1027"/>
          <p:cNvSpPr>
            <a:spLocks noGrp="1" noChangeArrowheads="1"/>
          </p:cNvSpPr>
          <p:nvPr>
            <p:ph type="body" idx="1"/>
          </p:nvPr>
        </p:nvSpPr>
        <p:spPr>
          <a:xfrm>
            <a:off x="304800" y="1371600"/>
            <a:ext cx="8610600" cy="5181600"/>
          </a:xfrm>
        </p:spPr>
        <p:txBody>
          <a:bodyPr/>
          <a:lstStyle/>
          <a:p>
            <a:pPr>
              <a:buFontTx/>
              <a:buNone/>
            </a:pPr>
            <a:r>
              <a:rPr lang="en-US" b="1"/>
              <a:t>Example: Suppose the Web graph is:</a:t>
            </a:r>
          </a:p>
          <a:p>
            <a:pPr>
              <a:buFontTx/>
              <a:buNone/>
            </a:pPr>
            <a:endParaRPr lang="en-US" b="1"/>
          </a:p>
          <a:p>
            <a:pPr>
              <a:buFontTx/>
              <a:buNone/>
            </a:pPr>
            <a:endParaRPr lang="en-US" b="1"/>
          </a:p>
          <a:p>
            <a:pPr>
              <a:buFontTx/>
              <a:buNone/>
            </a:pPr>
            <a:endParaRPr lang="en-US" b="1"/>
          </a:p>
          <a:p>
            <a:pPr>
              <a:buFontTx/>
              <a:buNone/>
            </a:pPr>
            <a:endParaRPr lang="en-US" b="1"/>
          </a:p>
          <a:p>
            <a:pPr>
              <a:buFontTx/>
              <a:buNone/>
            </a:pPr>
            <a:endParaRPr lang="en-US" b="1"/>
          </a:p>
          <a:p>
            <a:pPr>
              <a:buFontTx/>
              <a:buNone/>
            </a:pPr>
            <a:r>
              <a:rPr lang="en-US" b="1"/>
              <a:t>                                 M  = </a:t>
            </a:r>
          </a:p>
        </p:txBody>
      </p:sp>
      <p:sp>
        <p:nvSpPr>
          <p:cNvPr id="762884" name="Line 1028"/>
          <p:cNvSpPr>
            <a:spLocks noChangeShapeType="1"/>
          </p:cNvSpPr>
          <p:nvPr/>
        </p:nvSpPr>
        <p:spPr bwMode="auto">
          <a:xfrm>
            <a:off x="2133600" y="2438400"/>
            <a:ext cx="838200" cy="1295400"/>
          </a:xfrm>
          <a:prstGeom prst="line">
            <a:avLst/>
          </a:prstGeom>
          <a:noFill/>
          <a:ln w="28575">
            <a:solidFill>
              <a:schemeClr val="tx1"/>
            </a:solidFill>
            <a:round/>
            <a:headEnd/>
            <a:tailEnd type="triangle" w="med" len="med"/>
          </a:ln>
          <a:effectLst/>
        </p:spPr>
        <p:txBody>
          <a:bodyPr/>
          <a:lstStyle/>
          <a:p>
            <a:endParaRPr lang="en-US"/>
          </a:p>
        </p:txBody>
      </p:sp>
      <p:sp>
        <p:nvSpPr>
          <p:cNvPr id="762885" name="Line 1029"/>
          <p:cNvSpPr>
            <a:spLocks noChangeShapeType="1"/>
          </p:cNvSpPr>
          <p:nvPr/>
        </p:nvSpPr>
        <p:spPr bwMode="auto">
          <a:xfrm flipH="1" flipV="1">
            <a:off x="2362200" y="2286000"/>
            <a:ext cx="1219200" cy="381000"/>
          </a:xfrm>
          <a:prstGeom prst="line">
            <a:avLst/>
          </a:prstGeom>
          <a:noFill/>
          <a:ln w="28575">
            <a:solidFill>
              <a:schemeClr val="tx1"/>
            </a:solidFill>
            <a:round/>
            <a:headEnd/>
            <a:tailEnd type="triangle" w="med" len="med"/>
          </a:ln>
          <a:effectLst/>
        </p:spPr>
        <p:txBody>
          <a:bodyPr/>
          <a:lstStyle/>
          <a:p>
            <a:endParaRPr lang="en-US"/>
          </a:p>
        </p:txBody>
      </p:sp>
      <p:sp>
        <p:nvSpPr>
          <p:cNvPr id="762886" name="Line 1030"/>
          <p:cNvSpPr>
            <a:spLocks noChangeShapeType="1"/>
          </p:cNvSpPr>
          <p:nvPr/>
        </p:nvSpPr>
        <p:spPr bwMode="auto">
          <a:xfrm flipV="1">
            <a:off x="1447800" y="2895600"/>
            <a:ext cx="2133600" cy="762000"/>
          </a:xfrm>
          <a:prstGeom prst="line">
            <a:avLst/>
          </a:prstGeom>
          <a:noFill/>
          <a:ln w="28575">
            <a:solidFill>
              <a:schemeClr val="tx1"/>
            </a:solidFill>
            <a:round/>
            <a:headEnd/>
            <a:tailEnd type="triangle" w="med" len="med"/>
          </a:ln>
          <a:effectLst/>
        </p:spPr>
        <p:txBody>
          <a:bodyPr/>
          <a:lstStyle/>
          <a:p>
            <a:endParaRPr lang="en-US"/>
          </a:p>
        </p:txBody>
      </p:sp>
      <p:sp>
        <p:nvSpPr>
          <p:cNvPr id="762887" name="Line 1031"/>
          <p:cNvSpPr>
            <a:spLocks noChangeShapeType="1"/>
          </p:cNvSpPr>
          <p:nvPr/>
        </p:nvSpPr>
        <p:spPr bwMode="auto">
          <a:xfrm flipH="1">
            <a:off x="1295400" y="2473325"/>
            <a:ext cx="685800" cy="1031875"/>
          </a:xfrm>
          <a:prstGeom prst="line">
            <a:avLst/>
          </a:prstGeom>
          <a:noFill/>
          <a:ln w="28575">
            <a:solidFill>
              <a:schemeClr val="tx1"/>
            </a:solidFill>
            <a:round/>
            <a:headEnd/>
            <a:tailEnd type="triangle" w="med" len="med"/>
          </a:ln>
          <a:effectLst/>
        </p:spPr>
        <p:txBody>
          <a:bodyPr/>
          <a:lstStyle/>
          <a:p>
            <a:endParaRPr lang="en-US"/>
          </a:p>
        </p:txBody>
      </p:sp>
      <p:sp>
        <p:nvSpPr>
          <p:cNvPr id="762888" name="Text Box 1032"/>
          <p:cNvSpPr txBox="1">
            <a:spLocks noChangeArrowheads="1"/>
          </p:cNvSpPr>
          <p:nvPr/>
        </p:nvSpPr>
        <p:spPr bwMode="auto">
          <a:xfrm>
            <a:off x="990600" y="3352800"/>
            <a:ext cx="441325" cy="519113"/>
          </a:xfrm>
          <a:prstGeom prst="rect">
            <a:avLst/>
          </a:prstGeom>
          <a:noFill/>
          <a:ln w="9525">
            <a:noFill/>
            <a:miter lim="800000"/>
            <a:headEnd/>
            <a:tailEnd/>
          </a:ln>
          <a:effectLst/>
        </p:spPr>
        <p:txBody>
          <a:bodyPr wrap="none">
            <a:spAutoFit/>
          </a:bodyPr>
          <a:lstStyle/>
          <a:p>
            <a:r>
              <a:rPr lang="en-US" sz="2800"/>
              <a:t>A</a:t>
            </a:r>
          </a:p>
        </p:txBody>
      </p:sp>
      <p:sp>
        <p:nvSpPr>
          <p:cNvPr id="762889" name="Text Box 1033"/>
          <p:cNvSpPr txBox="1">
            <a:spLocks noChangeArrowheads="1"/>
          </p:cNvSpPr>
          <p:nvPr/>
        </p:nvSpPr>
        <p:spPr bwMode="auto">
          <a:xfrm>
            <a:off x="2971800" y="3581400"/>
            <a:ext cx="420688" cy="519113"/>
          </a:xfrm>
          <a:prstGeom prst="rect">
            <a:avLst/>
          </a:prstGeom>
          <a:noFill/>
          <a:ln w="9525">
            <a:noFill/>
            <a:miter lim="800000"/>
            <a:headEnd/>
            <a:tailEnd/>
          </a:ln>
          <a:effectLst/>
        </p:spPr>
        <p:txBody>
          <a:bodyPr wrap="none">
            <a:spAutoFit/>
          </a:bodyPr>
          <a:lstStyle/>
          <a:p>
            <a:r>
              <a:rPr lang="en-US" sz="2800"/>
              <a:t>B</a:t>
            </a:r>
          </a:p>
        </p:txBody>
      </p:sp>
      <p:sp>
        <p:nvSpPr>
          <p:cNvPr id="762890" name="Text Box 1034"/>
          <p:cNvSpPr txBox="1">
            <a:spLocks noChangeArrowheads="1"/>
          </p:cNvSpPr>
          <p:nvPr/>
        </p:nvSpPr>
        <p:spPr bwMode="auto">
          <a:xfrm>
            <a:off x="3581400" y="2514600"/>
            <a:ext cx="441325" cy="519113"/>
          </a:xfrm>
          <a:prstGeom prst="rect">
            <a:avLst/>
          </a:prstGeom>
          <a:noFill/>
          <a:ln w="9525">
            <a:noFill/>
            <a:miter lim="800000"/>
            <a:headEnd/>
            <a:tailEnd/>
          </a:ln>
          <a:effectLst/>
        </p:spPr>
        <p:txBody>
          <a:bodyPr wrap="none">
            <a:spAutoFit/>
          </a:bodyPr>
          <a:lstStyle/>
          <a:p>
            <a:r>
              <a:rPr lang="en-US" sz="2800"/>
              <a:t>C</a:t>
            </a:r>
          </a:p>
        </p:txBody>
      </p:sp>
      <p:sp>
        <p:nvSpPr>
          <p:cNvPr id="762891" name="Text Box 1035"/>
          <p:cNvSpPr txBox="1">
            <a:spLocks noChangeArrowheads="1"/>
          </p:cNvSpPr>
          <p:nvPr/>
        </p:nvSpPr>
        <p:spPr bwMode="auto">
          <a:xfrm>
            <a:off x="1905000" y="1981200"/>
            <a:ext cx="441325" cy="519113"/>
          </a:xfrm>
          <a:prstGeom prst="rect">
            <a:avLst/>
          </a:prstGeom>
          <a:noFill/>
          <a:ln w="9525">
            <a:noFill/>
            <a:miter lim="800000"/>
            <a:headEnd/>
            <a:tailEnd/>
          </a:ln>
          <a:effectLst/>
        </p:spPr>
        <p:txBody>
          <a:bodyPr wrap="none">
            <a:spAutoFit/>
          </a:bodyPr>
          <a:lstStyle/>
          <a:p>
            <a:r>
              <a:rPr lang="en-US" sz="2800"/>
              <a:t>D</a:t>
            </a:r>
          </a:p>
        </p:txBody>
      </p:sp>
      <p:sp>
        <p:nvSpPr>
          <p:cNvPr id="762892" name="Line 1036"/>
          <p:cNvSpPr>
            <a:spLocks noChangeShapeType="1"/>
          </p:cNvSpPr>
          <p:nvPr/>
        </p:nvSpPr>
        <p:spPr bwMode="auto">
          <a:xfrm flipV="1">
            <a:off x="3276600" y="2971800"/>
            <a:ext cx="381000" cy="685800"/>
          </a:xfrm>
          <a:prstGeom prst="line">
            <a:avLst/>
          </a:prstGeom>
          <a:noFill/>
          <a:ln w="28575">
            <a:solidFill>
              <a:schemeClr val="tx1"/>
            </a:solidFill>
            <a:round/>
            <a:headEnd/>
            <a:tailEnd type="triangle" w="med" len="med"/>
          </a:ln>
          <a:effectLst/>
        </p:spPr>
        <p:txBody>
          <a:bodyPr/>
          <a:lstStyle/>
          <a:p>
            <a:endParaRPr lang="en-US"/>
          </a:p>
        </p:txBody>
      </p:sp>
      <p:sp>
        <p:nvSpPr>
          <p:cNvPr id="762893" name="Text Box 1037"/>
          <p:cNvSpPr txBox="1">
            <a:spLocks noChangeArrowheads="1"/>
          </p:cNvSpPr>
          <p:nvPr/>
        </p:nvSpPr>
        <p:spPr bwMode="auto">
          <a:xfrm>
            <a:off x="5638800" y="4267200"/>
            <a:ext cx="1873250" cy="1800225"/>
          </a:xfrm>
          <a:prstGeom prst="rect">
            <a:avLst/>
          </a:prstGeom>
          <a:noFill/>
          <a:ln w="9525">
            <a:noFill/>
            <a:miter lim="800000"/>
            <a:headEnd/>
            <a:tailEnd/>
          </a:ln>
          <a:effectLst/>
        </p:spPr>
        <p:txBody>
          <a:bodyPr wrap="none">
            <a:spAutoFit/>
          </a:bodyPr>
          <a:lstStyle/>
          <a:p>
            <a:pPr marL="457200" indent="-457200"/>
            <a:r>
              <a:rPr lang="en-US" sz="2800"/>
              <a:t>0   0   0   ½</a:t>
            </a:r>
          </a:p>
          <a:p>
            <a:pPr marL="457200" indent="-457200"/>
            <a:r>
              <a:rPr lang="en-US" sz="2800"/>
              <a:t>0   0   0   ½ </a:t>
            </a:r>
          </a:p>
          <a:p>
            <a:pPr marL="457200" indent="-457200">
              <a:buFontTx/>
              <a:buAutoNum type="arabicPlain"/>
            </a:pPr>
            <a:r>
              <a:rPr lang="en-US" sz="2800"/>
              <a:t>1   0    0</a:t>
            </a:r>
          </a:p>
          <a:p>
            <a:pPr marL="457200" indent="-457200"/>
            <a:r>
              <a:rPr lang="en-US" sz="2800"/>
              <a:t>0   0   1    0</a:t>
            </a:r>
          </a:p>
        </p:txBody>
      </p:sp>
      <p:sp>
        <p:nvSpPr>
          <p:cNvPr id="762894" name="AutoShape 1038"/>
          <p:cNvSpPr>
            <a:spLocks/>
          </p:cNvSpPr>
          <p:nvPr/>
        </p:nvSpPr>
        <p:spPr bwMode="auto">
          <a:xfrm>
            <a:off x="5486400" y="4367213"/>
            <a:ext cx="76200" cy="1600200"/>
          </a:xfrm>
          <a:prstGeom prst="leftBracket">
            <a:avLst>
              <a:gd name="adj" fmla="val 175000"/>
            </a:avLst>
          </a:prstGeom>
          <a:noFill/>
          <a:ln w="28575">
            <a:solidFill>
              <a:schemeClr val="tx1"/>
            </a:solidFill>
            <a:round/>
            <a:headEnd/>
            <a:tailEnd/>
          </a:ln>
          <a:effectLst/>
        </p:spPr>
        <p:txBody>
          <a:bodyPr wrap="none" anchor="ctr"/>
          <a:lstStyle/>
          <a:p>
            <a:endParaRPr lang="en-US"/>
          </a:p>
        </p:txBody>
      </p:sp>
      <p:sp>
        <p:nvSpPr>
          <p:cNvPr id="762895" name="AutoShape 1039"/>
          <p:cNvSpPr>
            <a:spLocks/>
          </p:cNvSpPr>
          <p:nvPr/>
        </p:nvSpPr>
        <p:spPr bwMode="auto">
          <a:xfrm flipH="1">
            <a:off x="7391400" y="4367213"/>
            <a:ext cx="152400" cy="1600200"/>
          </a:xfrm>
          <a:prstGeom prst="leftBracket">
            <a:avLst>
              <a:gd name="adj" fmla="val 87500"/>
            </a:avLst>
          </a:prstGeom>
          <a:noFill/>
          <a:ln w="28575">
            <a:solidFill>
              <a:schemeClr val="tx1"/>
            </a:solidFill>
            <a:round/>
            <a:headEnd/>
            <a:tailEnd/>
          </a:ln>
          <a:effectLst/>
        </p:spPr>
        <p:txBody>
          <a:bodyPr wrap="none" anchor="ctr"/>
          <a:lstStyle/>
          <a:p>
            <a:endParaRPr lang="en-US"/>
          </a:p>
        </p:txBody>
      </p:sp>
      <p:sp>
        <p:nvSpPr>
          <p:cNvPr id="762896" name="Text Box 1040"/>
          <p:cNvSpPr txBox="1">
            <a:spLocks noChangeArrowheads="1"/>
          </p:cNvSpPr>
          <p:nvPr/>
        </p:nvSpPr>
        <p:spPr bwMode="auto">
          <a:xfrm>
            <a:off x="4876800" y="4267200"/>
            <a:ext cx="441325" cy="1800225"/>
          </a:xfrm>
          <a:prstGeom prst="rect">
            <a:avLst/>
          </a:prstGeom>
          <a:noFill/>
          <a:ln w="9525">
            <a:noFill/>
            <a:miter lim="800000"/>
            <a:headEnd/>
            <a:tailEnd/>
          </a:ln>
          <a:effectLst/>
        </p:spPr>
        <p:txBody>
          <a:bodyPr wrap="none">
            <a:spAutoFit/>
          </a:bodyPr>
          <a:lstStyle/>
          <a:p>
            <a:r>
              <a:rPr lang="en-US" sz="2800"/>
              <a:t>A</a:t>
            </a:r>
          </a:p>
          <a:p>
            <a:r>
              <a:rPr lang="en-US" sz="2800"/>
              <a:t>B</a:t>
            </a:r>
          </a:p>
          <a:p>
            <a:r>
              <a:rPr lang="en-US" sz="2800"/>
              <a:t>C</a:t>
            </a:r>
          </a:p>
          <a:p>
            <a:r>
              <a:rPr lang="en-US" sz="2800"/>
              <a:t>D</a:t>
            </a:r>
          </a:p>
        </p:txBody>
      </p:sp>
      <p:sp>
        <p:nvSpPr>
          <p:cNvPr id="762897" name="Text Box 1041"/>
          <p:cNvSpPr txBox="1">
            <a:spLocks noChangeArrowheads="1"/>
          </p:cNvSpPr>
          <p:nvPr/>
        </p:nvSpPr>
        <p:spPr bwMode="auto">
          <a:xfrm>
            <a:off x="5562600" y="3886200"/>
            <a:ext cx="1903413" cy="519113"/>
          </a:xfrm>
          <a:prstGeom prst="rect">
            <a:avLst/>
          </a:prstGeom>
          <a:noFill/>
          <a:ln w="9525">
            <a:noFill/>
            <a:miter lim="800000"/>
            <a:headEnd/>
            <a:tailEnd/>
          </a:ln>
          <a:effectLst/>
        </p:spPr>
        <p:txBody>
          <a:bodyPr wrap="none">
            <a:spAutoFit/>
          </a:bodyPr>
          <a:lstStyle/>
          <a:p>
            <a:r>
              <a:rPr lang="en-US" sz="2800"/>
              <a:t>A   B  C   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1026"/>
          <p:cNvSpPr>
            <a:spLocks noGrp="1" noChangeArrowheads="1"/>
          </p:cNvSpPr>
          <p:nvPr>
            <p:ph type="title"/>
          </p:nvPr>
        </p:nvSpPr>
        <p:spPr>
          <a:xfrm>
            <a:off x="685800" y="381000"/>
            <a:ext cx="7772400" cy="685800"/>
          </a:xfrm>
        </p:spPr>
        <p:txBody>
          <a:bodyPr/>
          <a:lstStyle/>
          <a:p>
            <a:r>
              <a:rPr lang="en-US" sz="3600" b="1"/>
              <a:t>Computing PageRank (11)</a:t>
            </a:r>
          </a:p>
        </p:txBody>
      </p:sp>
      <p:sp>
        <p:nvSpPr>
          <p:cNvPr id="763907" name="Rectangle 1027"/>
          <p:cNvSpPr>
            <a:spLocks noGrp="1" noChangeArrowheads="1"/>
          </p:cNvSpPr>
          <p:nvPr>
            <p:ph type="body" idx="1"/>
          </p:nvPr>
        </p:nvSpPr>
        <p:spPr>
          <a:xfrm>
            <a:off x="304800" y="1371600"/>
            <a:ext cx="8610600" cy="5181600"/>
          </a:xfrm>
        </p:spPr>
        <p:txBody>
          <a:bodyPr/>
          <a:lstStyle/>
          <a:p>
            <a:pPr>
              <a:buFontTx/>
              <a:buNone/>
            </a:pPr>
            <a:r>
              <a:rPr lang="en-US" b="1" dirty="0"/>
              <a:t>Example (continued): Suppose c = 0.8. All entries in Z are 0 and all entries in K are ¼.</a:t>
            </a:r>
          </a:p>
          <a:p>
            <a:pPr>
              <a:buFontTx/>
              <a:buNone/>
            </a:pPr>
            <a:endParaRPr lang="en-US" b="1" dirty="0"/>
          </a:p>
          <a:p>
            <a:pPr>
              <a:buFontTx/>
              <a:buNone/>
            </a:pPr>
            <a:r>
              <a:rPr lang="en-US" b="1" dirty="0"/>
              <a:t>M* = 0.8 </a:t>
            </a:r>
            <a:r>
              <a:rPr lang="en-US" b="1" dirty="0">
                <a:sym typeface="Symbol" pitchFamily="18" charset="2"/>
              </a:rPr>
              <a:t>(M+Z) + 0.2 K =</a:t>
            </a:r>
          </a:p>
          <a:p>
            <a:pPr>
              <a:buFontTx/>
              <a:buNone/>
            </a:pPr>
            <a:r>
              <a:rPr lang="en-US" b="1" dirty="0" smtClean="0">
                <a:sym typeface="Symbol" pitchFamily="18" charset="2"/>
              </a:rPr>
              <a:t>Compute </a:t>
            </a:r>
            <a:r>
              <a:rPr lang="en-US" b="1" dirty="0">
                <a:sym typeface="Symbol" pitchFamily="18" charset="2"/>
              </a:rPr>
              <a:t>rank by iterating</a:t>
            </a:r>
          </a:p>
          <a:p>
            <a:pPr>
              <a:buFontTx/>
              <a:buNone/>
            </a:pPr>
            <a:r>
              <a:rPr lang="en-US" b="1" dirty="0">
                <a:sym typeface="Symbol" pitchFamily="18" charset="2"/>
              </a:rPr>
              <a:t>           </a:t>
            </a:r>
            <a:r>
              <a:rPr lang="en-US" b="1" dirty="0">
                <a:solidFill>
                  <a:srgbClr val="FF0000"/>
                </a:solidFill>
                <a:sym typeface="Symbol" pitchFamily="18" charset="2"/>
              </a:rPr>
              <a:t>R := M*</a:t>
            </a:r>
            <a:r>
              <a:rPr lang="en-US" b="1" dirty="0" err="1">
                <a:solidFill>
                  <a:srgbClr val="FF0000"/>
                </a:solidFill>
                <a:sym typeface="Symbol" pitchFamily="18" charset="2"/>
              </a:rPr>
              <a:t>xR</a:t>
            </a:r>
            <a:r>
              <a:rPr lang="en-US" b="1" dirty="0">
                <a:sym typeface="Symbol" pitchFamily="18" charset="2"/>
              </a:rPr>
              <a:t> </a:t>
            </a:r>
          </a:p>
        </p:txBody>
      </p:sp>
      <p:sp>
        <p:nvSpPr>
          <p:cNvPr id="763908" name="Text Box 1028"/>
          <p:cNvSpPr txBox="1">
            <a:spLocks noChangeArrowheads="1"/>
          </p:cNvSpPr>
          <p:nvPr/>
        </p:nvSpPr>
        <p:spPr bwMode="auto">
          <a:xfrm>
            <a:off x="5105400" y="2514600"/>
            <a:ext cx="3473450" cy="1800225"/>
          </a:xfrm>
          <a:prstGeom prst="rect">
            <a:avLst/>
          </a:prstGeom>
          <a:noFill/>
          <a:ln w="9525">
            <a:noFill/>
            <a:miter lim="800000"/>
            <a:headEnd/>
            <a:tailEnd/>
          </a:ln>
          <a:effectLst/>
        </p:spPr>
        <p:txBody>
          <a:bodyPr wrap="none">
            <a:spAutoFit/>
          </a:bodyPr>
          <a:lstStyle/>
          <a:p>
            <a:pPr marL="457200" indent="-457200"/>
            <a:r>
              <a:rPr lang="en-US" sz="2800"/>
              <a:t>0.05   0.05   0.05  0.45</a:t>
            </a:r>
          </a:p>
          <a:p>
            <a:pPr marL="457200" indent="-457200"/>
            <a:r>
              <a:rPr lang="en-US" sz="2800"/>
              <a:t>0.05   0.05   0.05  0.45 </a:t>
            </a:r>
          </a:p>
          <a:p>
            <a:pPr marL="457200" indent="-457200"/>
            <a:r>
              <a:rPr lang="en-US" sz="2800"/>
              <a:t>0.85   0.85   0.05  0.05</a:t>
            </a:r>
          </a:p>
          <a:p>
            <a:pPr marL="457200" indent="-457200"/>
            <a:r>
              <a:rPr lang="en-US" sz="2800"/>
              <a:t>0.05   0.05   0.85  0.05</a:t>
            </a:r>
          </a:p>
        </p:txBody>
      </p:sp>
      <p:sp>
        <p:nvSpPr>
          <p:cNvPr id="763909" name="AutoShape 1029"/>
          <p:cNvSpPr>
            <a:spLocks/>
          </p:cNvSpPr>
          <p:nvPr/>
        </p:nvSpPr>
        <p:spPr bwMode="auto">
          <a:xfrm>
            <a:off x="4953000" y="2590800"/>
            <a:ext cx="76200" cy="1600200"/>
          </a:xfrm>
          <a:prstGeom prst="leftBracket">
            <a:avLst>
              <a:gd name="adj" fmla="val 175000"/>
            </a:avLst>
          </a:prstGeom>
          <a:noFill/>
          <a:ln w="28575">
            <a:solidFill>
              <a:schemeClr val="tx1"/>
            </a:solidFill>
            <a:round/>
            <a:headEnd/>
            <a:tailEnd/>
          </a:ln>
          <a:effectLst/>
        </p:spPr>
        <p:txBody>
          <a:bodyPr wrap="none" anchor="ctr"/>
          <a:lstStyle/>
          <a:p>
            <a:endParaRPr lang="en-US"/>
          </a:p>
        </p:txBody>
      </p:sp>
      <p:sp>
        <p:nvSpPr>
          <p:cNvPr id="763910" name="AutoShape 1030"/>
          <p:cNvSpPr>
            <a:spLocks/>
          </p:cNvSpPr>
          <p:nvPr/>
        </p:nvSpPr>
        <p:spPr bwMode="auto">
          <a:xfrm flipH="1">
            <a:off x="8458200" y="2590800"/>
            <a:ext cx="152400" cy="1600200"/>
          </a:xfrm>
          <a:prstGeom prst="leftBracket">
            <a:avLst>
              <a:gd name="adj" fmla="val 87500"/>
            </a:avLst>
          </a:prstGeom>
          <a:noFill/>
          <a:ln w="28575">
            <a:solidFill>
              <a:schemeClr val="tx1"/>
            </a:solidFill>
            <a:round/>
            <a:headEnd/>
            <a:tailEnd/>
          </a:ln>
          <a:effectLst/>
        </p:spPr>
        <p:txBody>
          <a:bodyPr wrap="none" anchor="ctr"/>
          <a:lstStyle/>
          <a:p>
            <a:endParaRPr lang="en-US"/>
          </a:p>
        </p:txBody>
      </p:sp>
      <p:sp>
        <p:nvSpPr>
          <p:cNvPr id="763914" name="Text Box 1034"/>
          <p:cNvSpPr txBox="1">
            <a:spLocks noChangeArrowheads="1"/>
          </p:cNvSpPr>
          <p:nvPr/>
        </p:nvSpPr>
        <p:spPr bwMode="auto">
          <a:xfrm>
            <a:off x="1066800" y="5226784"/>
            <a:ext cx="2132315" cy="1631216"/>
          </a:xfrm>
          <a:prstGeom prst="rect">
            <a:avLst/>
          </a:prstGeom>
          <a:solidFill>
            <a:srgbClr val="FFCCFF"/>
          </a:solidFill>
          <a:ln w="9525">
            <a:noFill/>
            <a:miter lim="800000"/>
            <a:headEnd/>
            <a:tailEnd/>
          </a:ln>
          <a:effectLst/>
        </p:spPr>
        <p:txBody>
          <a:bodyPr wrap="none">
            <a:spAutoFit/>
          </a:bodyPr>
          <a:lstStyle/>
          <a:p>
            <a:r>
              <a:rPr lang="en-US" dirty="0"/>
              <a:t>MATLAB says:</a:t>
            </a:r>
          </a:p>
          <a:p>
            <a:r>
              <a:rPr lang="en-US" dirty="0"/>
              <a:t>R(A)=.</a:t>
            </a:r>
            <a:r>
              <a:rPr lang="en-US" dirty="0" smtClean="0"/>
              <a:t>338 (</a:t>
            </a:r>
            <a:r>
              <a:rPr lang="en-US" dirty="0" smtClean="0">
                <a:solidFill>
                  <a:srgbClr val="33CC33"/>
                </a:solidFill>
              </a:rPr>
              <a:t>.176</a:t>
            </a:r>
            <a:r>
              <a:rPr lang="en-US" dirty="0" smtClean="0"/>
              <a:t>)</a:t>
            </a:r>
            <a:endParaRPr lang="en-US" dirty="0"/>
          </a:p>
          <a:p>
            <a:r>
              <a:rPr lang="en-US" dirty="0"/>
              <a:t>R(B)=.</a:t>
            </a:r>
            <a:r>
              <a:rPr lang="en-US" dirty="0" smtClean="0"/>
              <a:t>338  (</a:t>
            </a:r>
            <a:r>
              <a:rPr lang="en-US" dirty="0" smtClean="0">
                <a:solidFill>
                  <a:srgbClr val="33CC33"/>
                </a:solidFill>
              </a:rPr>
              <a:t>.176</a:t>
            </a:r>
            <a:r>
              <a:rPr lang="en-US" dirty="0" smtClean="0"/>
              <a:t>)</a:t>
            </a:r>
            <a:endParaRPr lang="en-US" dirty="0"/>
          </a:p>
          <a:p>
            <a:r>
              <a:rPr lang="en-US" dirty="0"/>
              <a:t>R(C)=.</a:t>
            </a:r>
            <a:r>
              <a:rPr lang="en-US" dirty="0" smtClean="0"/>
              <a:t>6367 (</a:t>
            </a:r>
            <a:r>
              <a:rPr lang="en-US" dirty="0" smtClean="0">
                <a:solidFill>
                  <a:srgbClr val="33CC33"/>
                </a:solidFill>
              </a:rPr>
              <a:t>.332</a:t>
            </a:r>
            <a:r>
              <a:rPr lang="en-US" dirty="0" smtClean="0"/>
              <a:t>)</a:t>
            </a:r>
            <a:endParaRPr lang="en-US" dirty="0"/>
          </a:p>
          <a:p>
            <a:r>
              <a:rPr lang="en-US" dirty="0"/>
              <a:t>R(D)=.</a:t>
            </a:r>
            <a:r>
              <a:rPr lang="en-US" dirty="0" smtClean="0"/>
              <a:t>6052 (</a:t>
            </a:r>
            <a:r>
              <a:rPr lang="en-US" dirty="0" smtClean="0">
                <a:solidFill>
                  <a:srgbClr val="33CC33"/>
                </a:solidFill>
              </a:rPr>
              <a:t>.315</a:t>
            </a:r>
            <a:r>
              <a:rPr lang="en-US" dirty="0" smtClean="0"/>
              <a:t>)</a:t>
            </a:r>
          </a:p>
        </p:txBody>
      </p:sp>
      <p:pic>
        <p:nvPicPr>
          <p:cNvPr id="763915" name="Picture 1035"/>
          <p:cNvPicPr>
            <a:picLocks noChangeAspect="1" noChangeArrowheads="1"/>
          </p:cNvPicPr>
          <p:nvPr/>
        </p:nvPicPr>
        <p:blipFill>
          <a:blip r:embed="rId3" cstate="print"/>
          <a:srcRect/>
          <a:stretch>
            <a:fillRect/>
          </a:stretch>
        </p:blipFill>
        <p:spPr bwMode="auto">
          <a:xfrm>
            <a:off x="7162800" y="4191000"/>
            <a:ext cx="1751013" cy="1225550"/>
          </a:xfrm>
          <a:prstGeom prst="rect">
            <a:avLst/>
          </a:prstGeom>
          <a:solidFill>
            <a:srgbClr val="FFCCFF"/>
          </a:solidFill>
          <a:ln w="9525">
            <a:noFill/>
            <a:miter lim="800000"/>
            <a:headEnd/>
            <a:tailEnd/>
          </a:ln>
          <a:effectLst/>
        </p:spPr>
      </p:pic>
      <p:sp>
        <p:nvSpPr>
          <p:cNvPr id="11" name="TextBox 10"/>
          <p:cNvSpPr txBox="1"/>
          <p:nvPr/>
        </p:nvSpPr>
        <p:spPr>
          <a:xfrm>
            <a:off x="3352800" y="5562600"/>
            <a:ext cx="3752437" cy="1323439"/>
          </a:xfrm>
          <a:prstGeom prst="rect">
            <a:avLst/>
          </a:prstGeom>
          <a:noFill/>
        </p:spPr>
        <p:txBody>
          <a:bodyPr wrap="square" rtlCol="0">
            <a:spAutoFit/>
          </a:bodyPr>
          <a:lstStyle/>
          <a:p>
            <a:r>
              <a:rPr lang="en-US" sz="1600" dirty="0" smtClean="0"/>
              <a:t>Eigen decomposition gives the *unit* vector.. To get the “</a:t>
            </a:r>
            <a:r>
              <a:rPr lang="en-US" sz="1600" dirty="0" err="1" smtClean="0"/>
              <a:t>probabilites</a:t>
            </a:r>
            <a:r>
              <a:rPr lang="en-US" sz="1600" dirty="0" smtClean="0"/>
              <a:t>” just normalize by dividing every number by the sum of  the entries..</a:t>
            </a:r>
          </a:p>
          <a:p>
            <a:endParaRPr lang="en-US" sz="1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3" name="Picture 3"/>
          <p:cNvPicPr>
            <a:picLocks noChangeAspect="1" noChangeArrowheads="1"/>
          </p:cNvPicPr>
          <p:nvPr/>
        </p:nvPicPr>
        <p:blipFill>
          <a:blip r:embed="rId3" cstate="print"/>
          <a:srcRect/>
          <a:stretch>
            <a:fillRect/>
          </a:stretch>
        </p:blipFill>
        <p:spPr bwMode="auto">
          <a:xfrm>
            <a:off x="381000" y="533400"/>
            <a:ext cx="3587750" cy="2808288"/>
          </a:xfrm>
          <a:prstGeom prst="rect">
            <a:avLst/>
          </a:prstGeom>
          <a:noFill/>
          <a:ln w="9525">
            <a:noFill/>
            <a:miter lim="800000"/>
            <a:headEnd/>
            <a:tailEnd/>
          </a:ln>
          <a:effectLst/>
        </p:spPr>
      </p:pic>
      <p:pic>
        <p:nvPicPr>
          <p:cNvPr id="865285" name="Picture 5"/>
          <p:cNvPicPr>
            <a:picLocks noChangeAspect="1" noChangeArrowheads="1"/>
          </p:cNvPicPr>
          <p:nvPr/>
        </p:nvPicPr>
        <p:blipFill>
          <a:blip r:embed="rId4" cstate="print"/>
          <a:srcRect/>
          <a:stretch>
            <a:fillRect/>
          </a:stretch>
        </p:blipFill>
        <p:spPr bwMode="auto">
          <a:xfrm>
            <a:off x="5486400" y="1143000"/>
            <a:ext cx="2984500" cy="4784725"/>
          </a:xfrm>
          <a:prstGeom prst="rect">
            <a:avLst/>
          </a:prstGeom>
          <a:noFill/>
          <a:ln w="9525">
            <a:noFill/>
            <a:miter lim="800000"/>
            <a:headEnd/>
            <a:tailEnd/>
          </a:ln>
          <a:effectLst/>
        </p:spPr>
      </p:pic>
      <p:pic>
        <p:nvPicPr>
          <p:cNvPr id="865286" name="Picture 6"/>
          <p:cNvPicPr>
            <a:picLocks noChangeAspect="1" noChangeArrowheads="1"/>
          </p:cNvPicPr>
          <p:nvPr/>
        </p:nvPicPr>
        <p:blipFill>
          <a:blip r:embed="rId5" cstate="print"/>
          <a:srcRect/>
          <a:stretch>
            <a:fillRect/>
          </a:stretch>
        </p:blipFill>
        <p:spPr bwMode="auto">
          <a:xfrm>
            <a:off x="2057400" y="4724400"/>
            <a:ext cx="1751013" cy="1225550"/>
          </a:xfrm>
          <a:prstGeom prst="rect">
            <a:avLst/>
          </a:prstGeom>
          <a:solidFill>
            <a:srgbClr val="FFCCFF"/>
          </a:solidFill>
          <a:ln w="9525">
            <a:noFill/>
            <a:miter lim="800000"/>
            <a:headEnd/>
            <a:tailEnd/>
          </a:ln>
          <a:effectLst/>
        </p:spPr>
      </p:pic>
      <p:sp>
        <p:nvSpPr>
          <p:cNvPr id="865287" name="Line 7"/>
          <p:cNvSpPr>
            <a:spLocks noChangeShapeType="1"/>
          </p:cNvSpPr>
          <p:nvPr/>
        </p:nvSpPr>
        <p:spPr bwMode="auto">
          <a:xfrm flipH="1" flipV="1">
            <a:off x="1981200" y="3352800"/>
            <a:ext cx="762000" cy="1371600"/>
          </a:xfrm>
          <a:prstGeom prst="line">
            <a:avLst/>
          </a:prstGeom>
          <a:noFill/>
          <a:ln w="9525">
            <a:solidFill>
              <a:schemeClr val="tx1"/>
            </a:solidFill>
            <a:round/>
            <a:headEnd/>
            <a:tailEnd type="triangle" w="med" len="med"/>
          </a:ln>
          <a:effectLst/>
        </p:spPr>
        <p:txBody>
          <a:bodyPr/>
          <a:lstStyle/>
          <a:p>
            <a:endParaRPr lang="en-US"/>
          </a:p>
        </p:txBody>
      </p:sp>
      <p:sp>
        <p:nvSpPr>
          <p:cNvPr id="865288" name="Text Box 8"/>
          <p:cNvSpPr txBox="1">
            <a:spLocks noChangeArrowheads="1"/>
          </p:cNvSpPr>
          <p:nvPr/>
        </p:nvSpPr>
        <p:spPr bwMode="auto">
          <a:xfrm>
            <a:off x="990600" y="3733800"/>
            <a:ext cx="1214438" cy="396875"/>
          </a:xfrm>
          <a:prstGeom prst="rect">
            <a:avLst/>
          </a:prstGeom>
          <a:noFill/>
          <a:ln w="9525">
            <a:noFill/>
            <a:miter lim="800000"/>
            <a:headEnd/>
            <a:tailEnd/>
          </a:ln>
          <a:effectLst/>
        </p:spPr>
        <p:txBody>
          <a:bodyPr wrap="none">
            <a:spAutoFit/>
          </a:bodyPr>
          <a:lstStyle/>
          <a:p>
            <a:r>
              <a:rPr lang="en-US"/>
              <a:t>pagerank</a:t>
            </a:r>
          </a:p>
        </p:txBody>
      </p:sp>
      <p:sp>
        <p:nvSpPr>
          <p:cNvPr id="865289" name="Line 9"/>
          <p:cNvSpPr>
            <a:spLocks noChangeShapeType="1"/>
          </p:cNvSpPr>
          <p:nvPr/>
        </p:nvSpPr>
        <p:spPr bwMode="auto">
          <a:xfrm flipV="1">
            <a:off x="3810000" y="3581400"/>
            <a:ext cx="1676400" cy="1371600"/>
          </a:xfrm>
          <a:prstGeom prst="line">
            <a:avLst/>
          </a:prstGeom>
          <a:noFill/>
          <a:ln w="9525">
            <a:solidFill>
              <a:schemeClr val="tx1"/>
            </a:solidFill>
            <a:round/>
            <a:headEnd/>
            <a:tailEnd type="triangle" w="med" len="med"/>
          </a:ln>
          <a:effectLst/>
        </p:spPr>
        <p:txBody>
          <a:bodyPr/>
          <a:lstStyle/>
          <a:p>
            <a:endParaRPr lang="en-US"/>
          </a:p>
        </p:txBody>
      </p:sp>
      <p:sp>
        <p:nvSpPr>
          <p:cNvPr id="865290" name="Text Box 10"/>
          <p:cNvSpPr txBox="1">
            <a:spLocks noChangeArrowheads="1"/>
          </p:cNvSpPr>
          <p:nvPr/>
        </p:nvSpPr>
        <p:spPr bwMode="auto">
          <a:xfrm>
            <a:off x="4479925" y="3824288"/>
            <a:ext cx="768159" cy="400110"/>
          </a:xfrm>
          <a:prstGeom prst="rect">
            <a:avLst/>
          </a:prstGeom>
          <a:noFill/>
          <a:ln w="9525">
            <a:noFill/>
            <a:miter lim="800000"/>
            <a:headEnd/>
            <a:tailEnd/>
          </a:ln>
          <a:effectLst/>
        </p:spPr>
        <p:txBody>
          <a:bodyPr wrap="none">
            <a:spAutoFit/>
          </a:bodyPr>
          <a:lstStyle/>
          <a:p>
            <a:r>
              <a:rPr lang="en-US" dirty="0" smtClean="0"/>
              <a:t>A/H?</a:t>
            </a:r>
            <a:endParaRPr lang="en-US" dirty="0"/>
          </a:p>
        </p:txBody>
      </p:sp>
      <p:sp>
        <p:nvSpPr>
          <p:cNvPr id="865291" name="Text Box 11"/>
          <p:cNvSpPr txBox="1">
            <a:spLocks noChangeArrowheads="1"/>
          </p:cNvSpPr>
          <p:nvPr/>
        </p:nvSpPr>
        <p:spPr bwMode="auto">
          <a:xfrm>
            <a:off x="0" y="0"/>
            <a:ext cx="4676775" cy="396875"/>
          </a:xfrm>
          <a:prstGeom prst="rect">
            <a:avLst/>
          </a:prstGeom>
          <a:noFill/>
          <a:ln w="9525">
            <a:noFill/>
            <a:miter lim="800000"/>
            <a:headEnd/>
            <a:tailEnd/>
          </a:ln>
          <a:effectLst/>
        </p:spPr>
        <p:txBody>
          <a:bodyPr wrap="none">
            <a:spAutoFit/>
          </a:bodyPr>
          <a:lstStyle/>
          <a:p>
            <a:r>
              <a:rPr lang="en-US" dirty="0"/>
              <a:t>Comparing PR &amp; A/H on the same graph</a:t>
            </a:r>
          </a:p>
        </p:txBody>
      </p:sp>
      <p:sp>
        <p:nvSpPr>
          <p:cNvPr id="865292" name="Oval 12"/>
          <p:cNvSpPr>
            <a:spLocks noChangeArrowheads="1"/>
          </p:cNvSpPr>
          <p:nvPr/>
        </p:nvSpPr>
        <p:spPr bwMode="auto">
          <a:xfrm>
            <a:off x="7315200" y="2971800"/>
            <a:ext cx="914400" cy="1524000"/>
          </a:xfrm>
          <a:prstGeom prst="ellipse">
            <a:avLst/>
          </a:prstGeom>
          <a:noFill/>
          <a:ln w="9525">
            <a:solidFill>
              <a:schemeClr val="tx1"/>
            </a:solidFill>
            <a:round/>
            <a:headEnd/>
            <a:tailEnd/>
          </a:ln>
          <a:effectLst/>
        </p:spPr>
        <p:txBody>
          <a:bodyPr wrap="none" anchor="ctr"/>
          <a:lstStyle/>
          <a:p>
            <a:endParaRPr lang="en-US"/>
          </a:p>
        </p:txBody>
      </p:sp>
      <p:sp>
        <p:nvSpPr>
          <p:cNvPr id="11" name="TextBox 10"/>
          <p:cNvSpPr txBox="1"/>
          <p:nvPr/>
        </p:nvSpPr>
        <p:spPr>
          <a:xfrm>
            <a:off x="8382000" y="2971800"/>
            <a:ext cx="184731" cy="1323439"/>
          </a:xfrm>
          <a:prstGeom prst="rect">
            <a:avLst/>
          </a:prstGeom>
          <a:noFill/>
        </p:spPr>
        <p:txBody>
          <a:bodyPr wrap="square" rtlCol="0">
            <a:spAutoFit/>
          </a:bodyPr>
          <a:lstStyle/>
          <a:p>
            <a:r>
              <a:rPr lang="en-US" dirty="0" smtClean="0"/>
              <a:t>A</a:t>
            </a:r>
          </a:p>
          <a:p>
            <a:r>
              <a:rPr lang="en-US" dirty="0" smtClean="0"/>
              <a:t>B</a:t>
            </a:r>
          </a:p>
          <a:p>
            <a:r>
              <a:rPr lang="en-US" dirty="0" smtClean="0"/>
              <a:t>C</a:t>
            </a:r>
          </a:p>
          <a:p>
            <a:r>
              <a:rPr lang="en-US" dirty="0" smtClean="0"/>
              <a:t>D</a:t>
            </a:r>
            <a:endParaRPr lang="en-US" dirty="0"/>
          </a:p>
        </p:txBody>
      </p:sp>
      <p:sp>
        <p:nvSpPr>
          <p:cNvPr id="12" name="TextBox 11"/>
          <p:cNvSpPr txBox="1"/>
          <p:nvPr/>
        </p:nvSpPr>
        <p:spPr>
          <a:xfrm>
            <a:off x="152400" y="990600"/>
            <a:ext cx="184731" cy="954107"/>
          </a:xfrm>
          <a:prstGeom prst="rect">
            <a:avLst/>
          </a:prstGeom>
          <a:noFill/>
        </p:spPr>
        <p:txBody>
          <a:bodyPr wrap="square" rtlCol="0">
            <a:spAutoFit/>
          </a:bodyPr>
          <a:lstStyle/>
          <a:p>
            <a:r>
              <a:rPr lang="en-US" sz="1400" dirty="0" smtClean="0"/>
              <a:t>A</a:t>
            </a:r>
          </a:p>
          <a:p>
            <a:r>
              <a:rPr lang="en-US" sz="1400" dirty="0" smtClean="0"/>
              <a:t>B</a:t>
            </a:r>
          </a:p>
          <a:p>
            <a:r>
              <a:rPr lang="en-US" sz="1400" dirty="0" smtClean="0"/>
              <a:t>C</a:t>
            </a:r>
          </a:p>
          <a:p>
            <a:r>
              <a:rPr lang="en-US" sz="1400" dirty="0" smtClean="0"/>
              <a:t>D</a:t>
            </a:r>
            <a:endParaRPr lang="en-US" sz="1400" dirty="0"/>
          </a:p>
        </p:txBody>
      </p:sp>
      <p:sp>
        <p:nvSpPr>
          <p:cNvPr id="13" name="TextBox 12"/>
          <p:cNvSpPr txBox="1"/>
          <p:nvPr/>
        </p:nvSpPr>
        <p:spPr>
          <a:xfrm>
            <a:off x="5822257" y="0"/>
            <a:ext cx="3321743" cy="1169551"/>
          </a:xfrm>
          <a:prstGeom prst="rect">
            <a:avLst/>
          </a:prstGeom>
          <a:solidFill>
            <a:srgbClr val="FFFF00"/>
          </a:solidFill>
        </p:spPr>
        <p:txBody>
          <a:bodyPr wrap="none" rtlCol="0">
            <a:spAutoFit/>
          </a:bodyPr>
          <a:lstStyle/>
          <a:p>
            <a:r>
              <a:rPr lang="en-US" sz="1400" dirty="0" smtClean="0"/>
              <a:t>Actually, this one has </a:t>
            </a:r>
            <a:r>
              <a:rPr lang="en-US" sz="1400" dirty="0" err="1" smtClean="0"/>
              <a:t>eigen</a:t>
            </a:r>
            <a:r>
              <a:rPr lang="en-US" sz="1400" dirty="0" smtClean="0"/>
              <a:t> gap zero</a:t>
            </a:r>
          </a:p>
          <a:p>
            <a:r>
              <a:rPr lang="en-US" sz="1400" dirty="0" smtClean="0"/>
              <a:t>Which means both  the right most and</a:t>
            </a:r>
          </a:p>
          <a:p>
            <a:r>
              <a:rPr lang="en-US" sz="1400" dirty="0" smtClean="0"/>
              <a:t>The one next to it can be seen as primary</a:t>
            </a:r>
          </a:p>
          <a:p>
            <a:r>
              <a:rPr lang="en-US" sz="1400" dirty="0" smtClean="0"/>
              <a:t>Eigen vectors—both of them provide</a:t>
            </a:r>
          </a:p>
          <a:p>
            <a:r>
              <a:rPr lang="en-US" sz="1400" dirty="0" smtClean="0"/>
              <a:t>Stable A/H scores..</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5290"/>
                                        </p:tgtEl>
                                        <p:attrNameLst>
                                          <p:attrName>style.visibility</p:attrName>
                                        </p:attrNameLst>
                                      </p:cBhvr>
                                      <p:to>
                                        <p:strVal val="visible"/>
                                      </p:to>
                                    </p:set>
                                    <p:animEffect transition="in" filter="blinds(horizontal)">
                                      <p:cBhvr>
                                        <p:cTn id="7" dur="500"/>
                                        <p:tgtEl>
                                          <p:spTgt spid="8652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65285"/>
                                        </p:tgtEl>
                                        <p:attrNameLst>
                                          <p:attrName>style.visibility</p:attrName>
                                        </p:attrNameLst>
                                      </p:cBhvr>
                                      <p:to>
                                        <p:strVal val="visible"/>
                                      </p:to>
                                    </p:set>
                                    <p:animEffect transition="in" filter="blinds(horizontal)">
                                      <p:cBhvr>
                                        <p:cTn id="12" dur="500"/>
                                        <p:tgtEl>
                                          <p:spTgt spid="865285"/>
                                        </p:tgtEl>
                                      </p:cBhvr>
                                    </p:animEffect>
                                  </p:childTnLst>
                                </p:cTn>
                              </p:par>
                              <p:par>
                                <p:cTn id="13" presetID="3" presetClass="entr" presetSubtype="10" fill="hold" nodeType="withEffect">
                                  <p:stCondLst>
                                    <p:cond delay="0"/>
                                  </p:stCondLst>
                                  <p:childTnLst>
                                    <p:set>
                                      <p:cBhvr>
                                        <p:cTn id="14" dur="1" fill="hold">
                                          <p:stCondLst>
                                            <p:cond delay="0"/>
                                          </p:stCondLst>
                                        </p:cTn>
                                        <p:tgtEl>
                                          <p:spTgt spid="865289"/>
                                        </p:tgtEl>
                                        <p:attrNameLst>
                                          <p:attrName>style.visibility</p:attrName>
                                        </p:attrNameLst>
                                      </p:cBhvr>
                                      <p:to>
                                        <p:strVal val="visible"/>
                                      </p:to>
                                    </p:set>
                                    <p:animEffect transition="in" filter="blinds(horizontal)">
                                      <p:cBhvr>
                                        <p:cTn id="15" dur="500"/>
                                        <p:tgtEl>
                                          <p:spTgt spid="865289"/>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65292"/>
                                        </p:tgtEl>
                                        <p:attrNameLst>
                                          <p:attrName>style.visibility</p:attrName>
                                        </p:attrNameLst>
                                      </p:cBhvr>
                                      <p:to>
                                        <p:strVal val="visible"/>
                                      </p:to>
                                    </p:set>
                                    <p:animEffect transition="in" filter="blinds(horizontal)">
                                      <p:cBhvr>
                                        <p:cTn id="21" dur="500"/>
                                        <p:tgtEl>
                                          <p:spTgt spid="86529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90" grpId="0"/>
      <p:bldP spid="865292"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76200"/>
            <a:ext cx="3733800" cy="5262979"/>
          </a:xfrm>
          <a:prstGeom prst="rect">
            <a:avLst/>
          </a:prstGeom>
        </p:spPr>
        <p:txBody>
          <a:bodyPr wrap="square">
            <a:spAutoFit/>
          </a:bodyPr>
          <a:lstStyle/>
          <a:p>
            <a:r>
              <a:rPr lang="en-US" sz="1400" dirty="0" smtClean="0"/>
              <a:t>auth =</a:t>
            </a:r>
          </a:p>
          <a:p>
            <a:endParaRPr lang="en-US" sz="1400" dirty="0" smtClean="0"/>
          </a:p>
          <a:p>
            <a:r>
              <a:rPr lang="en-US" sz="1400" dirty="0" smtClean="0"/>
              <a:t>         0         0         0    1.0000         0        q1</a:t>
            </a:r>
          </a:p>
          <a:p>
            <a:r>
              <a:rPr lang="en-US" sz="1400" dirty="0" smtClean="0"/>
              <a:t>    1.0000         0         0         0         0        q2</a:t>
            </a:r>
          </a:p>
          <a:p>
            <a:r>
              <a:rPr lang="en-US" sz="1400" dirty="0" smtClean="0"/>
              <a:t>         0    1.0000         0         0         0        q3</a:t>
            </a:r>
          </a:p>
          <a:p>
            <a:r>
              <a:rPr lang="en-US" sz="1400" dirty="0" smtClean="0"/>
              <a:t>         0         0    0.6154         0   </a:t>
            </a:r>
            <a:r>
              <a:rPr lang="en-US" sz="1400" dirty="0" smtClean="0">
                <a:solidFill>
                  <a:srgbClr val="C00000"/>
                </a:solidFill>
              </a:rPr>
              <a:t>-0.7882    </a:t>
            </a:r>
            <a:r>
              <a:rPr lang="en-US" sz="1400" dirty="0" smtClean="0"/>
              <a:t>p1</a:t>
            </a:r>
          </a:p>
          <a:p>
            <a:r>
              <a:rPr lang="en-US" sz="1400" dirty="0" smtClean="0"/>
              <a:t>         0         0   -0.7882         0   </a:t>
            </a:r>
            <a:r>
              <a:rPr lang="en-US" sz="1400" dirty="0" smtClean="0">
                <a:solidFill>
                  <a:srgbClr val="C00000"/>
                </a:solidFill>
              </a:rPr>
              <a:t>-0.6154    </a:t>
            </a:r>
            <a:r>
              <a:rPr lang="en-US" sz="1400" dirty="0" smtClean="0"/>
              <a:t>p2</a:t>
            </a:r>
          </a:p>
          <a:p>
            <a:endParaRPr lang="en-US" sz="1400" dirty="0" smtClean="0"/>
          </a:p>
          <a:p>
            <a:endParaRPr lang="en-US" sz="1400" dirty="0" smtClean="0"/>
          </a:p>
          <a:p>
            <a:r>
              <a:rPr lang="en-US" sz="1400" dirty="0" smtClean="0"/>
              <a:t>v =</a:t>
            </a:r>
          </a:p>
          <a:p>
            <a:endParaRPr lang="en-US" sz="1400" dirty="0" smtClean="0"/>
          </a:p>
          <a:p>
            <a:r>
              <a:rPr lang="en-US" sz="1400" dirty="0" smtClean="0"/>
              <a:t>         0         0         0         0         0</a:t>
            </a:r>
          </a:p>
          <a:p>
            <a:r>
              <a:rPr lang="en-US" sz="1400" dirty="0" smtClean="0"/>
              <a:t>         0         0         0         0         0</a:t>
            </a:r>
          </a:p>
          <a:p>
            <a:r>
              <a:rPr lang="en-US" sz="1400" dirty="0" smtClean="0"/>
              <a:t>         0         0    0.4384         0         0</a:t>
            </a:r>
          </a:p>
          <a:p>
            <a:r>
              <a:rPr lang="en-US" sz="1400" dirty="0" smtClean="0"/>
              <a:t>         0         0         0    1.0000         0</a:t>
            </a:r>
          </a:p>
          <a:p>
            <a:r>
              <a:rPr lang="en-US" sz="1400" dirty="0" smtClean="0"/>
              <a:t>         0         0         0         0    4.5616</a:t>
            </a:r>
          </a:p>
          <a:p>
            <a:endParaRPr lang="en-US" sz="1400" dirty="0" smtClean="0"/>
          </a:p>
          <a:p>
            <a:r>
              <a:rPr lang="es-ES" sz="1400" dirty="0" err="1" smtClean="0"/>
              <a:t>hub</a:t>
            </a:r>
            <a:r>
              <a:rPr lang="es-ES" sz="1400" dirty="0" smtClean="0"/>
              <a:t> =</a:t>
            </a:r>
          </a:p>
          <a:p>
            <a:endParaRPr lang="es-ES" sz="1400" dirty="0" smtClean="0"/>
          </a:p>
          <a:p>
            <a:r>
              <a:rPr lang="es-ES" sz="1400" dirty="0" smtClean="0"/>
              <a:t>    0.7071         0    0.2610         0    </a:t>
            </a:r>
            <a:r>
              <a:rPr lang="es-ES" sz="1400" dirty="0" smtClean="0">
                <a:solidFill>
                  <a:srgbClr val="C00000"/>
                </a:solidFill>
              </a:rPr>
              <a:t>0.6572</a:t>
            </a:r>
          </a:p>
          <a:p>
            <a:r>
              <a:rPr lang="es-ES" sz="1400" dirty="0" smtClean="0"/>
              <a:t>    0.0000         0   -0.9294         0    </a:t>
            </a:r>
            <a:r>
              <a:rPr lang="es-ES" sz="1400" dirty="0" smtClean="0">
                <a:solidFill>
                  <a:srgbClr val="C00000"/>
                </a:solidFill>
              </a:rPr>
              <a:t>0.3690</a:t>
            </a:r>
          </a:p>
          <a:p>
            <a:r>
              <a:rPr lang="es-ES" sz="1400" dirty="0" smtClean="0"/>
              <a:t>   -0.7071         0    0.2610         0    </a:t>
            </a:r>
            <a:r>
              <a:rPr lang="es-ES" sz="1400" dirty="0" smtClean="0">
                <a:solidFill>
                  <a:srgbClr val="C00000"/>
                </a:solidFill>
              </a:rPr>
              <a:t>0.6572</a:t>
            </a:r>
          </a:p>
          <a:p>
            <a:r>
              <a:rPr lang="es-ES" sz="1400" dirty="0" smtClean="0"/>
              <a:t>         0         0         0    1.0000         0</a:t>
            </a:r>
          </a:p>
          <a:p>
            <a:r>
              <a:rPr lang="es-ES" sz="1400" dirty="0" smtClean="0"/>
              <a:t>         0    1.0000         0         0         0</a:t>
            </a:r>
            <a:endParaRPr lang="en-US" sz="1400" dirty="0"/>
          </a:p>
        </p:txBody>
      </p:sp>
      <p:sp>
        <p:nvSpPr>
          <p:cNvPr id="20" name="Rectangle 19"/>
          <p:cNvSpPr/>
          <p:nvPr/>
        </p:nvSpPr>
        <p:spPr>
          <a:xfrm>
            <a:off x="5791200" y="1676400"/>
            <a:ext cx="3276600" cy="1323439"/>
          </a:xfrm>
          <a:prstGeom prst="rect">
            <a:avLst/>
          </a:prstGeom>
          <a:solidFill>
            <a:srgbClr val="FFCCFF"/>
          </a:solidFill>
        </p:spPr>
        <p:txBody>
          <a:bodyPr wrap="square">
            <a:spAutoFit/>
          </a:bodyPr>
          <a:lstStyle/>
          <a:p>
            <a:r>
              <a:rPr lang="en-US" sz="1600" dirty="0" smtClean="0">
                <a:latin typeface="Cordia New" pitchFamily="34" charset="-34"/>
                <a:cs typeface="Cordia New" pitchFamily="34" charset="-34"/>
              </a:rPr>
              <a:t>    </a:t>
            </a:r>
            <a:r>
              <a:rPr lang="en-US" sz="1600" dirty="0" smtClean="0">
                <a:solidFill>
                  <a:srgbClr val="0000CC"/>
                </a:solidFill>
                <a:latin typeface="Cordia New" pitchFamily="34" charset="-34"/>
                <a:cs typeface="Cordia New" pitchFamily="34" charset="-34"/>
              </a:rPr>
              <a:t>0.0400    0.0400    0.0400    0.8400    0.2000</a:t>
            </a:r>
          </a:p>
          <a:p>
            <a:r>
              <a:rPr lang="en-US" sz="1600" dirty="0" smtClean="0">
                <a:solidFill>
                  <a:srgbClr val="0000CC"/>
                </a:solidFill>
                <a:latin typeface="Cordia New" pitchFamily="34" charset="-34"/>
                <a:cs typeface="Cordia New" pitchFamily="34" charset="-34"/>
              </a:rPr>
              <a:t>    0.0400    0.0400    0.0400    0.0400    0.2000</a:t>
            </a:r>
          </a:p>
          <a:p>
            <a:r>
              <a:rPr lang="en-US" sz="1600" dirty="0" smtClean="0">
                <a:solidFill>
                  <a:srgbClr val="0000CC"/>
                </a:solidFill>
                <a:latin typeface="Cordia New" pitchFamily="34" charset="-34"/>
                <a:cs typeface="Cordia New" pitchFamily="34" charset="-34"/>
              </a:rPr>
              <a:t>    0.0400    0.0400    0.0400    0.0400    0.2000</a:t>
            </a:r>
          </a:p>
          <a:p>
            <a:r>
              <a:rPr lang="en-US" sz="1600" dirty="0" smtClean="0">
                <a:solidFill>
                  <a:srgbClr val="0000CC"/>
                </a:solidFill>
                <a:latin typeface="Cordia New" pitchFamily="34" charset="-34"/>
                <a:cs typeface="Cordia New" pitchFamily="34" charset="-34"/>
              </a:rPr>
              <a:t>    0.4400    0.8400    0.4400    0.0400    0.2000</a:t>
            </a:r>
          </a:p>
          <a:p>
            <a:r>
              <a:rPr lang="en-US" sz="1600" dirty="0" smtClean="0">
                <a:solidFill>
                  <a:srgbClr val="0000CC"/>
                </a:solidFill>
                <a:latin typeface="Cordia New" pitchFamily="34" charset="-34"/>
                <a:cs typeface="Cordia New" pitchFamily="34" charset="-34"/>
              </a:rPr>
              <a:t>    0.4400    0.0400    0.4400    0.0400    0.2000</a:t>
            </a:r>
            <a:endParaRPr lang="en-US" sz="1600" dirty="0">
              <a:solidFill>
                <a:srgbClr val="0000CC"/>
              </a:solidFill>
              <a:latin typeface="Cordia New" pitchFamily="34" charset="-34"/>
              <a:cs typeface="Cordia New" pitchFamily="34" charset="-34"/>
            </a:endParaRPr>
          </a:p>
        </p:txBody>
      </p:sp>
      <p:sp>
        <p:nvSpPr>
          <p:cNvPr id="21" name="Rectangle 20"/>
          <p:cNvSpPr/>
          <p:nvPr/>
        </p:nvSpPr>
        <p:spPr>
          <a:xfrm>
            <a:off x="3657600" y="3352800"/>
            <a:ext cx="5334000" cy="3293209"/>
          </a:xfrm>
          <a:prstGeom prst="rect">
            <a:avLst/>
          </a:prstGeom>
        </p:spPr>
        <p:txBody>
          <a:bodyPr wrap="square">
            <a:spAutoFit/>
          </a:bodyPr>
          <a:lstStyle/>
          <a:p>
            <a:endParaRPr lang="en-US" sz="1600" dirty="0" smtClean="0">
              <a:latin typeface="Cordia New" pitchFamily="34" charset="-34"/>
              <a:cs typeface="Cordia New" pitchFamily="34" charset="-34"/>
            </a:endParaRPr>
          </a:p>
          <a:p>
            <a:r>
              <a:rPr lang="en-US" sz="1600" dirty="0" smtClean="0">
                <a:latin typeface="Cordia New" pitchFamily="34" charset="-34"/>
                <a:cs typeface="Cordia New" pitchFamily="34" charset="-34"/>
              </a:rPr>
              <a:t> </a:t>
            </a:r>
            <a:r>
              <a:rPr lang="en-US" sz="1600" dirty="0" smtClean="0">
                <a:solidFill>
                  <a:srgbClr val="7030A0"/>
                </a:solidFill>
                <a:latin typeface="Cordia New" pitchFamily="34" charset="-34"/>
                <a:cs typeface="Cordia New" pitchFamily="34" charset="-34"/>
              </a:rPr>
              <a:t> </a:t>
            </a:r>
            <a:r>
              <a:rPr lang="nn-NO" sz="1600" dirty="0" smtClean="0">
                <a:solidFill>
                  <a:srgbClr val="7030A0"/>
                </a:solidFill>
                <a:latin typeface="Cordia New" pitchFamily="34" charset="-34"/>
                <a:cs typeface="Cordia New" pitchFamily="34" charset="-34"/>
              </a:rPr>
              <a:t>-0.6245            </a:t>
            </a:r>
            <a:r>
              <a:rPr lang="nn-NO" sz="1600" dirty="0" smtClean="0">
                <a:latin typeface="Cordia New" pitchFamily="34" charset="-34"/>
                <a:cs typeface="Cordia New" pitchFamily="34" charset="-34"/>
              </a:rPr>
              <a:t>-0.7347             0.6768             0.6768            -0.7071          </a:t>
            </a:r>
          </a:p>
          <a:p>
            <a:r>
              <a:rPr lang="nn-NO" sz="1600" dirty="0" smtClean="0">
                <a:solidFill>
                  <a:srgbClr val="7030A0"/>
                </a:solidFill>
                <a:latin typeface="Cordia New" pitchFamily="34" charset="-34"/>
                <a:cs typeface="Cordia New" pitchFamily="34" charset="-34"/>
              </a:rPr>
              <a:t>  -0.1539            </a:t>
            </a:r>
            <a:r>
              <a:rPr lang="nn-NO" sz="1600" dirty="0" smtClean="0">
                <a:latin typeface="Cordia New" pitchFamily="34" charset="-34"/>
                <a:cs typeface="Cordia New" pitchFamily="34" charset="-34"/>
              </a:rPr>
              <a:t>-0.0984            -0.2822 + 0.0766i  -0.2822 - 0.0766i  -0.0000          </a:t>
            </a:r>
          </a:p>
          <a:p>
            <a:r>
              <a:rPr lang="nn-NO" sz="1600" dirty="0" smtClean="0">
                <a:latin typeface="Cordia New" pitchFamily="34" charset="-34"/>
                <a:cs typeface="Cordia New" pitchFamily="34" charset="-34"/>
              </a:rPr>
              <a:t>  </a:t>
            </a:r>
            <a:r>
              <a:rPr lang="nn-NO" sz="1600" dirty="0" smtClean="0">
                <a:solidFill>
                  <a:srgbClr val="7030A0"/>
                </a:solidFill>
                <a:latin typeface="Cordia New" pitchFamily="34" charset="-34"/>
                <a:cs typeface="Cordia New" pitchFamily="34" charset="-34"/>
              </a:rPr>
              <a:t>-0.1539            </a:t>
            </a:r>
            <a:r>
              <a:rPr lang="nn-NO" sz="1600" dirty="0" smtClean="0">
                <a:latin typeface="Cordia New" pitchFamily="34" charset="-34"/>
                <a:cs typeface="Cordia New" pitchFamily="34" charset="-34"/>
              </a:rPr>
              <a:t>-0.0984            -0.2822 + 0.0766i  -0.2822 - 0.0766i   0.7071          </a:t>
            </a:r>
          </a:p>
          <a:p>
            <a:r>
              <a:rPr lang="nn-NO" sz="1600" dirty="0" smtClean="0">
                <a:latin typeface="Cordia New" pitchFamily="34" charset="-34"/>
                <a:cs typeface="Cordia New" pitchFamily="34" charset="-34"/>
              </a:rPr>
              <a:t> </a:t>
            </a:r>
            <a:r>
              <a:rPr lang="nn-NO" sz="1600" dirty="0" smtClean="0">
                <a:solidFill>
                  <a:srgbClr val="7030A0"/>
                </a:solidFill>
                <a:latin typeface="Cordia New" pitchFamily="34" charset="-34"/>
                <a:cs typeface="Cordia New" pitchFamily="34" charset="-34"/>
              </a:rPr>
              <a:t> -0.5883             </a:t>
            </a:r>
            <a:r>
              <a:rPr lang="nn-NO" sz="1600" dirty="0" smtClean="0">
                <a:latin typeface="Cordia New" pitchFamily="34" charset="-34"/>
                <a:cs typeface="Cordia New" pitchFamily="34" charset="-34"/>
              </a:rPr>
              <a:t>0.5253             0.0389 + 0.3325i   0.0389 - 0.3325i  -0.0000          </a:t>
            </a:r>
          </a:p>
          <a:p>
            <a:r>
              <a:rPr lang="nn-NO" sz="1600" dirty="0" smtClean="0">
                <a:latin typeface="Cordia New" pitchFamily="34" charset="-34"/>
                <a:cs typeface="Cordia New" pitchFamily="34" charset="-34"/>
              </a:rPr>
              <a:t>  </a:t>
            </a:r>
            <a:r>
              <a:rPr lang="nn-NO" sz="1600" dirty="0" smtClean="0">
                <a:solidFill>
                  <a:srgbClr val="7030A0"/>
                </a:solidFill>
                <a:latin typeface="Cordia New" pitchFamily="34" charset="-34"/>
                <a:cs typeface="Cordia New" pitchFamily="34" charset="-34"/>
              </a:rPr>
              <a:t>-0.4652             </a:t>
            </a:r>
            <a:r>
              <a:rPr lang="nn-NO" sz="1600" dirty="0" smtClean="0">
                <a:latin typeface="Cordia New" pitchFamily="34" charset="-34"/>
                <a:cs typeface="Cordia New" pitchFamily="34" charset="-34"/>
              </a:rPr>
              <a:t>0.4061            -0.1513 - 0.4858i  -0.1513 + 0.4858i   0.0000          </a:t>
            </a:r>
          </a:p>
          <a:p>
            <a:endParaRPr lang="nn-NO" sz="1600" dirty="0" smtClean="0">
              <a:latin typeface="Cordia New" pitchFamily="34" charset="-34"/>
              <a:cs typeface="Cordia New" pitchFamily="34" charset="-34"/>
            </a:endParaRPr>
          </a:p>
          <a:p>
            <a:endParaRPr lang="nn-NO" sz="1600" dirty="0" smtClean="0">
              <a:latin typeface="Cordia New" pitchFamily="34" charset="-34"/>
              <a:cs typeface="Cordia New" pitchFamily="34" charset="-34"/>
            </a:endParaRPr>
          </a:p>
          <a:p>
            <a:r>
              <a:rPr lang="nn-NO" sz="1600" dirty="0" smtClean="0">
                <a:latin typeface="Cordia New" pitchFamily="34" charset="-34"/>
                <a:cs typeface="Cordia New" pitchFamily="34" charset="-34"/>
              </a:rPr>
              <a:t>   1.0000                  0                  0                  0                  0          </a:t>
            </a:r>
          </a:p>
          <a:p>
            <a:r>
              <a:rPr lang="nn-NO" sz="1600" dirty="0" smtClean="0">
                <a:latin typeface="Cordia New" pitchFamily="34" charset="-34"/>
                <a:cs typeface="Cordia New" pitchFamily="34" charset="-34"/>
              </a:rPr>
              <a:t>        0            -0.6605                  0                  0                  0          </a:t>
            </a:r>
          </a:p>
          <a:p>
            <a:r>
              <a:rPr lang="nn-NO" sz="1600" dirty="0" smtClean="0">
                <a:latin typeface="Cordia New" pitchFamily="34" charset="-34"/>
                <a:cs typeface="Cordia New" pitchFamily="34" charset="-34"/>
              </a:rPr>
              <a:t>        0                  0             0.0102 + 0.2782i        0                  0          </a:t>
            </a:r>
          </a:p>
          <a:p>
            <a:r>
              <a:rPr lang="nn-NO" sz="1600" dirty="0" smtClean="0">
                <a:latin typeface="Cordia New" pitchFamily="34" charset="-34"/>
                <a:cs typeface="Cordia New" pitchFamily="34" charset="-34"/>
              </a:rPr>
              <a:t>        0                  0                  0             0.0102 - 0.2782i        0          </a:t>
            </a:r>
          </a:p>
          <a:p>
            <a:r>
              <a:rPr lang="nn-NO" sz="1600" dirty="0" smtClean="0">
                <a:latin typeface="Cordia New" pitchFamily="34" charset="-34"/>
                <a:cs typeface="Cordia New" pitchFamily="34" charset="-34"/>
              </a:rPr>
              <a:t>        0                  0                  0                  0             0.0000</a:t>
            </a:r>
            <a:endParaRPr lang="en-US" sz="1600" dirty="0">
              <a:latin typeface="Cordia New" pitchFamily="34" charset="-34"/>
              <a:cs typeface="Cordia New" pitchFamily="34" charset="-34"/>
            </a:endParaRPr>
          </a:p>
        </p:txBody>
      </p:sp>
      <p:sp>
        <p:nvSpPr>
          <p:cNvPr id="23" name="TextBox 22"/>
          <p:cNvSpPr txBox="1"/>
          <p:nvPr/>
        </p:nvSpPr>
        <p:spPr>
          <a:xfrm>
            <a:off x="7162800" y="1295400"/>
            <a:ext cx="554960" cy="400110"/>
          </a:xfrm>
          <a:prstGeom prst="rect">
            <a:avLst/>
          </a:prstGeom>
          <a:noFill/>
        </p:spPr>
        <p:txBody>
          <a:bodyPr wrap="none" rtlCol="0">
            <a:spAutoFit/>
          </a:bodyPr>
          <a:lstStyle/>
          <a:p>
            <a:r>
              <a:rPr lang="en-US" dirty="0" smtClean="0"/>
              <a:t>M*</a:t>
            </a:r>
            <a:endParaRPr lang="en-US" dirty="0"/>
          </a:p>
        </p:txBody>
      </p:sp>
      <p:sp>
        <p:nvSpPr>
          <p:cNvPr id="27" name="Rectangle 26"/>
          <p:cNvSpPr/>
          <p:nvPr/>
        </p:nvSpPr>
        <p:spPr>
          <a:xfrm>
            <a:off x="3429000" y="1447800"/>
            <a:ext cx="1905000" cy="1569660"/>
          </a:xfrm>
          <a:prstGeom prst="rect">
            <a:avLst/>
          </a:prstGeom>
          <a:solidFill>
            <a:srgbClr val="FFCCFF"/>
          </a:solidFill>
        </p:spPr>
        <p:txBody>
          <a:bodyPr wrap="square">
            <a:spAutoFit/>
          </a:bodyPr>
          <a:lstStyle/>
          <a:p>
            <a:r>
              <a:rPr lang="en-US" sz="1600" dirty="0" smtClean="0">
                <a:latin typeface="Cordia New" pitchFamily="34" charset="-34"/>
                <a:cs typeface="Cordia New" pitchFamily="34" charset="-34"/>
              </a:rPr>
              <a:t>       q1   q2   q3   p1     p2 </a:t>
            </a:r>
          </a:p>
          <a:p>
            <a:r>
              <a:rPr lang="en-US" sz="1600" dirty="0">
                <a:latin typeface="Cordia New" pitchFamily="34" charset="-34"/>
                <a:cs typeface="Cordia New" pitchFamily="34" charset="-34"/>
              </a:rPr>
              <a:t> </a:t>
            </a:r>
            <a:r>
              <a:rPr lang="en-US" sz="1600" dirty="0" smtClean="0">
                <a:latin typeface="Cordia New" pitchFamily="34" charset="-34"/>
                <a:cs typeface="Cordia New" pitchFamily="34" charset="-34"/>
              </a:rPr>
              <a:t> q1  0     0     0     1     1</a:t>
            </a:r>
          </a:p>
          <a:p>
            <a:r>
              <a:rPr lang="en-US" sz="1600" dirty="0" smtClean="0">
                <a:latin typeface="Cordia New" pitchFamily="34" charset="-34"/>
                <a:cs typeface="Cordia New" pitchFamily="34" charset="-34"/>
              </a:rPr>
              <a:t>  q2  0     0     0     1     0</a:t>
            </a:r>
          </a:p>
          <a:p>
            <a:r>
              <a:rPr lang="en-US" sz="1600" dirty="0" smtClean="0">
                <a:latin typeface="Cordia New" pitchFamily="34" charset="-34"/>
                <a:cs typeface="Cordia New" pitchFamily="34" charset="-34"/>
              </a:rPr>
              <a:t>  q3  0     0     0     1     1</a:t>
            </a:r>
          </a:p>
          <a:p>
            <a:r>
              <a:rPr lang="en-US" sz="1600" dirty="0" smtClean="0">
                <a:latin typeface="Cordia New" pitchFamily="34" charset="-34"/>
                <a:cs typeface="Cordia New" pitchFamily="34" charset="-34"/>
              </a:rPr>
              <a:t>  p1  1     0     0     0     0</a:t>
            </a:r>
          </a:p>
          <a:p>
            <a:r>
              <a:rPr lang="en-US" sz="1600" dirty="0" smtClean="0">
                <a:latin typeface="Cordia New" pitchFamily="34" charset="-34"/>
                <a:cs typeface="Cordia New" pitchFamily="34" charset="-34"/>
              </a:rPr>
              <a:t>  p2  0     0     0     0     0</a:t>
            </a:r>
            <a:endParaRPr lang="en-US" sz="1600" dirty="0">
              <a:solidFill>
                <a:srgbClr val="0000CC"/>
              </a:solidFill>
              <a:latin typeface="Cordia New" pitchFamily="34" charset="-34"/>
              <a:cs typeface="Cordia New" pitchFamily="34" charset="-34"/>
            </a:endParaRPr>
          </a:p>
        </p:txBody>
      </p:sp>
      <p:sp>
        <p:nvSpPr>
          <p:cNvPr id="29" name="TextBox 28"/>
          <p:cNvSpPr txBox="1"/>
          <p:nvPr/>
        </p:nvSpPr>
        <p:spPr>
          <a:xfrm>
            <a:off x="3505200" y="1066800"/>
            <a:ext cx="370614" cy="400110"/>
          </a:xfrm>
          <a:prstGeom prst="rect">
            <a:avLst/>
          </a:prstGeom>
          <a:noFill/>
        </p:spPr>
        <p:txBody>
          <a:bodyPr wrap="none" rtlCol="0">
            <a:spAutoFit/>
          </a:bodyPr>
          <a:lstStyle/>
          <a:p>
            <a:r>
              <a:rPr lang="en-US" dirty="0" smtClean="0"/>
              <a:t>A</a:t>
            </a:r>
            <a:endParaRPr lang="en-US" dirty="0"/>
          </a:p>
        </p:txBody>
      </p:sp>
      <p:cxnSp>
        <p:nvCxnSpPr>
          <p:cNvPr id="33" name="Straight Connector 32"/>
          <p:cNvCxnSpPr/>
          <p:nvPr/>
        </p:nvCxnSpPr>
        <p:spPr bwMode="auto">
          <a:xfrm rot="5400000" flipH="1" flipV="1">
            <a:off x="1828800" y="5029200"/>
            <a:ext cx="3581400" cy="7620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3657600" y="3276600"/>
            <a:ext cx="167640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flipH="1" flipV="1">
            <a:off x="4000500" y="1333500"/>
            <a:ext cx="3276600" cy="609600"/>
          </a:xfrm>
          <a:prstGeom prst="line">
            <a:avLst/>
          </a:prstGeom>
          <a:solidFill>
            <a:schemeClr val="accent1"/>
          </a:solidFill>
          <a:ln w="57150" cap="flat" cmpd="sng" algn="ctr">
            <a:solidFill>
              <a:schemeClr val="tx1"/>
            </a:solidFill>
            <a:prstDash val="solid"/>
            <a:round/>
            <a:headEnd type="none" w="med" len="med"/>
            <a:tailEnd type="none" w="med" len="med"/>
          </a:ln>
          <a:effectLst/>
        </p:spPr>
      </p:cxnSp>
      <p:pic>
        <p:nvPicPr>
          <p:cNvPr id="1458178" name="Picture 2"/>
          <p:cNvPicPr>
            <a:picLocks noChangeAspect="1" noChangeArrowheads="1"/>
          </p:cNvPicPr>
          <p:nvPr/>
        </p:nvPicPr>
        <p:blipFill>
          <a:blip r:embed="rId2" cstate="print"/>
          <a:srcRect/>
          <a:stretch>
            <a:fillRect/>
          </a:stretch>
        </p:blipFill>
        <p:spPr bwMode="auto">
          <a:xfrm>
            <a:off x="5181600" y="76200"/>
            <a:ext cx="1371597" cy="982662"/>
          </a:xfrm>
          <a:prstGeom prst="rect">
            <a:avLst/>
          </a:prstGeom>
          <a:noFill/>
          <a:ln w="9525">
            <a:noFill/>
            <a:miter lim="800000"/>
            <a:headEnd/>
            <a:tailEnd/>
          </a:ln>
        </p:spPr>
      </p:pic>
      <p:sp>
        <p:nvSpPr>
          <p:cNvPr id="40" name="TextBox 39"/>
          <p:cNvSpPr txBox="1"/>
          <p:nvPr/>
        </p:nvSpPr>
        <p:spPr>
          <a:xfrm>
            <a:off x="762000" y="5486400"/>
            <a:ext cx="2212465" cy="1323439"/>
          </a:xfrm>
          <a:prstGeom prst="rect">
            <a:avLst/>
          </a:prstGeom>
          <a:solidFill>
            <a:srgbClr val="FFFF00"/>
          </a:solidFill>
        </p:spPr>
        <p:txBody>
          <a:bodyPr wrap="none" rtlCol="0">
            <a:spAutoFit/>
          </a:bodyPr>
          <a:lstStyle/>
          <a:p>
            <a:r>
              <a:rPr lang="en-US" dirty="0" smtClean="0"/>
              <a:t>Big Authorities</a:t>
            </a:r>
          </a:p>
          <a:p>
            <a:r>
              <a:rPr lang="en-US" dirty="0"/>
              <a:t> </a:t>
            </a:r>
            <a:r>
              <a:rPr lang="en-US" dirty="0" smtClean="0">
                <a:sym typeface="Wingdings" pitchFamily="2" charset="2"/>
              </a:rPr>
              <a:t> Big Page Rank</a:t>
            </a:r>
          </a:p>
          <a:p>
            <a:r>
              <a:rPr lang="en-US" dirty="0" smtClean="0">
                <a:sym typeface="Wingdings" pitchFamily="2" charset="2"/>
              </a:rPr>
              <a:t>Pure Hub</a:t>
            </a:r>
          </a:p>
          <a:p>
            <a:r>
              <a:rPr lang="en-US" dirty="0">
                <a:sym typeface="Wingdings" pitchFamily="2" charset="2"/>
              </a:rPr>
              <a:t> </a:t>
            </a:r>
            <a:r>
              <a:rPr lang="en-US" dirty="0" smtClean="0">
                <a:sym typeface="Wingdings" pitchFamily="2" charset="2"/>
              </a:rPr>
              <a:t>  low page rank</a:t>
            </a:r>
            <a:endParaRPr lang="en-US" dirty="0"/>
          </a:p>
        </p:txBody>
      </p:sp>
      <p:sp>
        <p:nvSpPr>
          <p:cNvPr id="13" name="TextBox 12"/>
          <p:cNvSpPr txBox="1"/>
          <p:nvPr/>
        </p:nvSpPr>
        <p:spPr>
          <a:xfrm>
            <a:off x="4343400" y="3581400"/>
            <a:ext cx="401072" cy="1323439"/>
          </a:xfrm>
          <a:prstGeom prst="rect">
            <a:avLst/>
          </a:prstGeom>
          <a:noFill/>
        </p:spPr>
        <p:txBody>
          <a:bodyPr wrap="none" rtlCol="0">
            <a:spAutoFit/>
          </a:bodyPr>
          <a:lstStyle/>
          <a:p>
            <a:r>
              <a:rPr lang="en-US" sz="1600" dirty="0" smtClean="0"/>
              <a:t>q1</a:t>
            </a:r>
          </a:p>
          <a:p>
            <a:r>
              <a:rPr lang="en-US" sz="1600" dirty="0" smtClean="0"/>
              <a:t>q2</a:t>
            </a:r>
          </a:p>
          <a:p>
            <a:r>
              <a:rPr lang="en-US" sz="1600" dirty="0" smtClean="0"/>
              <a:t>q3</a:t>
            </a:r>
          </a:p>
          <a:p>
            <a:r>
              <a:rPr lang="en-US" sz="1600" dirty="0" smtClean="0"/>
              <a:t>p1</a:t>
            </a:r>
          </a:p>
          <a:p>
            <a:r>
              <a:rPr lang="en-US" sz="1600" dirty="0" smtClean="0"/>
              <a:t>p2</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linds(horizontal)">
                                      <p:cBhvr>
                                        <p:cTn id="20" dur="500"/>
                                        <p:tgtEl>
                                          <p:spTgt spid="38"/>
                                        </p:tgtEl>
                                      </p:cBhvr>
                                    </p:animEffect>
                                  </p:childTnLst>
                                </p:cTn>
                              </p:par>
                              <p:par>
                                <p:cTn id="21" presetID="3" presetClass="entr" presetSubtype="1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linds(horizontal)">
                                      <p:cBhvr>
                                        <p:cTn id="23" dur="500"/>
                                        <p:tgtEl>
                                          <p:spTgt spid="35"/>
                                        </p:tgtEl>
                                      </p:cBhvr>
                                    </p:animEffect>
                                  </p:childTnLst>
                                </p:cTn>
                              </p:par>
                              <p:par>
                                <p:cTn id="24" presetID="3" presetClass="entr" presetSubtype="1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P spid="23" grpId="0"/>
      <p:bldP spid="27" grpId="0" animBg="1"/>
      <p:bldP spid="29" grpId="0"/>
      <p:bldP spid="4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do Importance Computation?</a:t>
            </a:r>
            <a:endParaRPr lang="en-US" dirty="0"/>
          </a:p>
        </p:txBody>
      </p:sp>
      <p:sp>
        <p:nvSpPr>
          <p:cNvPr id="4" name="Text Placeholder 3"/>
          <p:cNvSpPr>
            <a:spLocks noGrp="1"/>
          </p:cNvSpPr>
          <p:nvPr>
            <p:ph type="body" idx="1"/>
          </p:nvPr>
        </p:nvSpPr>
        <p:spPr/>
        <p:txBody>
          <a:bodyPr/>
          <a:lstStyle/>
          <a:p>
            <a:r>
              <a:rPr lang="en-US" dirty="0" smtClean="0"/>
              <a:t>Global</a:t>
            </a:r>
            <a:endParaRPr lang="en-US" dirty="0"/>
          </a:p>
        </p:txBody>
      </p:sp>
      <p:sp>
        <p:nvSpPr>
          <p:cNvPr id="5" name="Content Placeholder 4"/>
          <p:cNvSpPr>
            <a:spLocks noGrp="1"/>
          </p:cNvSpPr>
          <p:nvPr>
            <p:ph sz="half" idx="2"/>
          </p:nvPr>
        </p:nvSpPr>
        <p:spPr/>
        <p:txBody>
          <a:bodyPr/>
          <a:lstStyle/>
          <a:p>
            <a:r>
              <a:rPr lang="en-US" dirty="0" smtClean="0"/>
              <a:t>Do A/H (or </a:t>
            </a:r>
            <a:r>
              <a:rPr lang="en-US" dirty="0" err="1" smtClean="0"/>
              <a:t>Pagerank</a:t>
            </a:r>
            <a:r>
              <a:rPr lang="en-US" dirty="0" smtClean="0"/>
              <a:t>) Computation once for the whole corpus</a:t>
            </a:r>
          </a:p>
          <a:p>
            <a:pPr lvl="1"/>
            <a:r>
              <a:rPr lang="en-US" dirty="0" smtClean="0"/>
              <a:t>Advantage: Importance computation done before the query time</a:t>
            </a:r>
          </a:p>
          <a:p>
            <a:pPr lvl="1"/>
            <a:r>
              <a:rPr lang="en-US" dirty="0" smtClean="0"/>
              <a:t>Disadvantage: Importance  is not sensitive to the individual queries</a:t>
            </a:r>
            <a:endParaRPr lang="en-US" dirty="0"/>
          </a:p>
        </p:txBody>
      </p:sp>
      <p:sp>
        <p:nvSpPr>
          <p:cNvPr id="6" name="Text Placeholder 5"/>
          <p:cNvSpPr>
            <a:spLocks noGrp="1"/>
          </p:cNvSpPr>
          <p:nvPr>
            <p:ph type="body" sz="quarter" idx="3"/>
          </p:nvPr>
        </p:nvSpPr>
        <p:spPr/>
        <p:txBody>
          <a:bodyPr/>
          <a:lstStyle/>
          <a:p>
            <a:r>
              <a:rPr lang="en-US" dirty="0" smtClean="0"/>
              <a:t>Query-Specific</a:t>
            </a:r>
            <a:endParaRPr lang="en-US" dirty="0"/>
          </a:p>
        </p:txBody>
      </p:sp>
      <p:sp>
        <p:nvSpPr>
          <p:cNvPr id="7" name="Content Placeholder 6"/>
          <p:cNvSpPr>
            <a:spLocks noGrp="1"/>
          </p:cNvSpPr>
          <p:nvPr>
            <p:ph sz="quarter" idx="4"/>
          </p:nvPr>
        </p:nvSpPr>
        <p:spPr/>
        <p:txBody>
          <a:bodyPr/>
          <a:lstStyle/>
          <a:p>
            <a:r>
              <a:rPr lang="en-US" dirty="0" smtClean="0"/>
              <a:t>Do A/H (or </a:t>
            </a:r>
            <a:r>
              <a:rPr lang="en-US" dirty="0" err="1"/>
              <a:t>P</a:t>
            </a:r>
            <a:r>
              <a:rPr lang="en-US" dirty="0" err="1" smtClean="0"/>
              <a:t>agerank</a:t>
            </a:r>
            <a:r>
              <a:rPr lang="en-US" dirty="0" smtClean="0"/>
              <a:t>) computation with respect to the query results (and their backward/forward neighbors)</a:t>
            </a:r>
          </a:p>
          <a:p>
            <a:pPr lvl="1"/>
            <a:r>
              <a:rPr lang="en-US" dirty="0" smtClean="0"/>
              <a:t>Advantage: Importance computation sensitive to queries</a:t>
            </a:r>
          </a:p>
          <a:p>
            <a:pPr lvl="1"/>
            <a:r>
              <a:rPr lang="en-US" dirty="0" smtClean="0"/>
              <a:t>Disadvantage: Importance computation is done at query time! (slows down querying)</a:t>
            </a:r>
          </a:p>
          <a:p>
            <a:pPr lvl="1">
              <a:buNone/>
            </a:pPr>
            <a:endParaRPr lang="en-US" dirty="0"/>
          </a:p>
        </p:txBody>
      </p:sp>
      <p:sp>
        <p:nvSpPr>
          <p:cNvPr id="8" name="TextBox 7"/>
          <p:cNvSpPr txBox="1"/>
          <p:nvPr/>
        </p:nvSpPr>
        <p:spPr>
          <a:xfrm>
            <a:off x="609600" y="5226784"/>
            <a:ext cx="4723537" cy="1631216"/>
          </a:xfrm>
          <a:prstGeom prst="rect">
            <a:avLst/>
          </a:prstGeom>
          <a:solidFill>
            <a:schemeClr val="tx2">
              <a:lumMod val="40000"/>
              <a:lumOff val="60000"/>
            </a:schemeClr>
          </a:solidFill>
        </p:spPr>
        <p:txBody>
          <a:bodyPr wrap="none" rtlCol="0">
            <a:spAutoFit/>
          </a:bodyPr>
          <a:lstStyle/>
          <a:p>
            <a:r>
              <a:rPr lang="en-US" dirty="0" smtClean="0"/>
              <a:t>Compromise:</a:t>
            </a:r>
          </a:p>
          <a:p>
            <a:r>
              <a:rPr lang="en-US" dirty="0"/>
              <a:t>  </a:t>
            </a:r>
            <a:r>
              <a:rPr lang="en-US" dirty="0" smtClean="0"/>
              <a:t>Do Importance computation </a:t>
            </a:r>
            <a:r>
              <a:rPr lang="en-US" dirty="0" err="1" smtClean="0"/>
              <a:t>w.r.t</a:t>
            </a:r>
            <a:r>
              <a:rPr lang="en-US" dirty="0" smtClean="0"/>
              <a:t>. topics</a:t>
            </a:r>
          </a:p>
          <a:p>
            <a:r>
              <a:rPr lang="en-US" dirty="0"/>
              <a:t> </a:t>
            </a:r>
            <a:r>
              <a:rPr lang="en-US" dirty="0" smtClean="0"/>
              <a:t> At query time, map query to </a:t>
            </a:r>
          </a:p>
          <a:p>
            <a:r>
              <a:rPr lang="en-US" dirty="0"/>
              <a:t> </a:t>
            </a:r>
            <a:r>
              <a:rPr lang="en-US" dirty="0" smtClean="0"/>
              <a:t>   topics and use the appropriate</a:t>
            </a:r>
          </a:p>
          <a:p>
            <a:r>
              <a:rPr lang="en-US" dirty="0"/>
              <a:t> </a:t>
            </a:r>
            <a:r>
              <a:rPr lang="en-US" dirty="0" smtClean="0"/>
              <a:t>   importance values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Combine Importance and Relevance (Similarity) Metrics?</a:t>
            </a:r>
            <a:endParaRPr lang="en-US" dirty="0"/>
          </a:p>
        </p:txBody>
      </p:sp>
      <p:sp>
        <p:nvSpPr>
          <p:cNvPr id="3" name="Content Placeholder 2"/>
          <p:cNvSpPr>
            <a:spLocks noGrp="1"/>
          </p:cNvSpPr>
          <p:nvPr>
            <p:ph idx="1"/>
          </p:nvPr>
        </p:nvSpPr>
        <p:spPr/>
        <p:txBody>
          <a:bodyPr/>
          <a:lstStyle/>
          <a:p>
            <a:r>
              <a:rPr lang="en-US" dirty="0" smtClean="0"/>
              <a:t>If you do query specific importance computation, then you first do similarity and then importance…</a:t>
            </a:r>
          </a:p>
          <a:p>
            <a:r>
              <a:rPr lang="en-US" dirty="0" smtClean="0"/>
              <a:t>If you do global importance computation, then you need to combine apples and oranges…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685800" y="228600"/>
            <a:ext cx="7772400" cy="762000"/>
          </a:xfrm>
        </p:spPr>
        <p:txBody>
          <a:bodyPr/>
          <a:lstStyle/>
          <a:p>
            <a:r>
              <a:rPr lang="en-US" altLang="zh-CN" sz="3600" b="1">
                <a:ea typeface="SimSun" pitchFamily="2" charset="-122"/>
              </a:rPr>
              <a:t>Authority and Hub Pages</a:t>
            </a:r>
            <a:endParaRPr lang="en-US" altLang="zh-CN" sz="4000">
              <a:ea typeface="SimSun" pitchFamily="2" charset="-122"/>
            </a:endParaRPr>
          </a:p>
        </p:txBody>
      </p:sp>
      <p:sp>
        <p:nvSpPr>
          <p:cNvPr id="670723" name="Rectangle 3"/>
          <p:cNvSpPr>
            <a:spLocks noGrp="1" noChangeArrowheads="1"/>
          </p:cNvSpPr>
          <p:nvPr>
            <p:ph type="body" idx="1"/>
          </p:nvPr>
        </p:nvSpPr>
        <p:spPr>
          <a:xfrm>
            <a:off x="228600" y="1295400"/>
            <a:ext cx="8686800" cy="5334000"/>
          </a:xfrm>
        </p:spPr>
        <p:txBody>
          <a:bodyPr/>
          <a:lstStyle/>
          <a:p>
            <a:pPr marL="609600" indent="-609600">
              <a:lnSpc>
                <a:spcPct val="90000"/>
              </a:lnSpc>
              <a:buFontTx/>
              <a:buNone/>
            </a:pPr>
            <a:r>
              <a:rPr lang="en-US" altLang="zh-CN" sz="2800" b="1">
                <a:ea typeface="SimSun" pitchFamily="2" charset="-122"/>
              </a:rPr>
              <a:t>Algorithm (summary)</a:t>
            </a:r>
          </a:p>
          <a:p>
            <a:pPr marL="609600" indent="-609600">
              <a:lnSpc>
                <a:spcPct val="90000"/>
              </a:lnSpc>
              <a:buFontTx/>
              <a:buNone/>
            </a:pPr>
            <a:r>
              <a:rPr lang="en-US" altLang="zh-CN" sz="2800" b="1">
                <a:ea typeface="SimSun" pitchFamily="2" charset="-122"/>
              </a:rPr>
              <a:t>    submit q to a search engine to obtain the root set S;</a:t>
            </a:r>
          </a:p>
          <a:p>
            <a:pPr marL="609600" indent="-609600">
              <a:lnSpc>
                <a:spcPct val="90000"/>
              </a:lnSpc>
              <a:buFontTx/>
              <a:buNone/>
            </a:pPr>
            <a:r>
              <a:rPr lang="en-US" altLang="zh-CN" sz="2800" b="1">
                <a:ea typeface="SimSun" pitchFamily="2" charset="-122"/>
              </a:rPr>
              <a:t>    expand S into the base set T;</a:t>
            </a:r>
          </a:p>
          <a:p>
            <a:pPr marL="609600" indent="-609600">
              <a:lnSpc>
                <a:spcPct val="90000"/>
              </a:lnSpc>
              <a:buFontTx/>
              <a:buNone/>
            </a:pPr>
            <a:r>
              <a:rPr lang="en-US" altLang="zh-CN" sz="2800" b="1">
                <a:ea typeface="SimSun" pitchFamily="2" charset="-122"/>
              </a:rPr>
              <a:t>    obtain the induced subgraph SG(V, E) using T;</a:t>
            </a:r>
          </a:p>
          <a:p>
            <a:pPr marL="609600" indent="-609600">
              <a:lnSpc>
                <a:spcPct val="90000"/>
              </a:lnSpc>
              <a:buFontTx/>
              <a:buNone/>
            </a:pPr>
            <a:r>
              <a:rPr lang="en-US" altLang="zh-CN" sz="2800" b="1">
                <a:ea typeface="SimSun" pitchFamily="2" charset="-122"/>
              </a:rPr>
              <a:t>    initialize a(p) = h(p) = 1 for all p in V;</a:t>
            </a:r>
          </a:p>
          <a:p>
            <a:pPr marL="609600" indent="-609600">
              <a:lnSpc>
                <a:spcPct val="90000"/>
              </a:lnSpc>
              <a:buFontTx/>
              <a:buNone/>
            </a:pPr>
            <a:r>
              <a:rPr lang="en-US" altLang="zh-CN" sz="2800" b="1">
                <a:ea typeface="SimSun" pitchFamily="2" charset="-122"/>
              </a:rPr>
              <a:t>    for each p in V until the scores converge</a:t>
            </a:r>
          </a:p>
          <a:p>
            <a:pPr marL="609600" indent="-609600">
              <a:lnSpc>
                <a:spcPct val="90000"/>
              </a:lnSpc>
              <a:buFontTx/>
              <a:buNone/>
            </a:pPr>
            <a:r>
              <a:rPr lang="en-US" altLang="zh-CN" sz="2800" b="1">
                <a:ea typeface="SimSun" pitchFamily="2" charset="-122"/>
              </a:rPr>
              <a:t>           { apply Operation I;</a:t>
            </a:r>
          </a:p>
          <a:p>
            <a:pPr marL="609600" indent="-609600">
              <a:lnSpc>
                <a:spcPct val="90000"/>
              </a:lnSpc>
              <a:buFontTx/>
              <a:buNone/>
            </a:pPr>
            <a:r>
              <a:rPr lang="en-US" altLang="zh-CN" sz="2800" b="1">
                <a:ea typeface="SimSun" pitchFamily="2" charset="-122"/>
              </a:rPr>
              <a:t>              apply Operation O;</a:t>
            </a:r>
          </a:p>
          <a:p>
            <a:pPr marL="609600" indent="-609600">
              <a:lnSpc>
                <a:spcPct val="90000"/>
              </a:lnSpc>
              <a:buFontTx/>
              <a:buNone/>
            </a:pPr>
            <a:r>
              <a:rPr lang="en-US" altLang="zh-CN" sz="2800" b="1">
                <a:ea typeface="SimSun" pitchFamily="2" charset="-122"/>
              </a:rPr>
              <a:t>              </a:t>
            </a:r>
            <a:r>
              <a:rPr lang="en-US" altLang="zh-CN" sz="2800" b="1">
                <a:solidFill>
                  <a:schemeClr val="tx2"/>
                </a:solidFill>
                <a:ea typeface="SimSun" pitchFamily="2" charset="-122"/>
              </a:rPr>
              <a:t>normalize a(p) and h(p);</a:t>
            </a:r>
            <a:r>
              <a:rPr lang="en-US" altLang="zh-CN" sz="2800" b="1">
                <a:ea typeface="SimSun" pitchFamily="2" charset="-122"/>
              </a:rPr>
              <a:t> }</a:t>
            </a:r>
          </a:p>
          <a:p>
            <a:pPr marL="609600" indent="-609600">
              <a:lnSpc>
                <a:spcPct val="90000"/>
              </a:lnSpc>
              <a:buFontTx/>
              <a:buNone/>
            </a:pPr>
            <a:r>
              <a:rPr lang="en-US" altLang="zh-CN" sz="2800" b="1">
                <a:ea typeface="SimSun" pitchFamily="2" charset="-122"/>
              </a:rPr>
              <a:t>    return pages with top authority &amp; hub scores;</a:t>
            </a:r>
            <a:endParaRPr lang="en-US" altLang="zh-CN" b="1">
              <a:ea typeface="SimSun" pitchFamily="2" charset="-122"/>
            </a:endParaRPr>
          </a:p>
        </p:txBody>
      </p:sp>
      <p:sp>
        <p:nvSpPr>
          <p:cNvPr id="670724" name="AutoShape 4"/>
          <p:cNvSpPr>
            <a:spLocks noChangeArrowheads="1"/>
          </p:cNvSpPr>
          <p:nvPr/>
        </p:nvSpPr>
        <p:spPr bwMode="auto">
          <a:xfrm>
            <a:off x="5715000" y="2514600"/>
            <a:ext cx="1295400" cy="685800"/>
          </a:xfrm>
          <a:prstGeom prst="leftArrow">
            <a:avLst>
              <a:gd name="adj1" fmla="val 50000"/>
              <a:gd name="adj2" fmla="val 47222"/>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794" name="Picture 2"/>
          <p:cNvPicPr>
            <a:picLocks noChangeAspect="1" noChangeArrowheads="1"/>
          </p:cNvPicPr>
          <p:nvPr/>
        </p:nvPicPr>
        <p:blipFill>
          <a:blip r:embed="rId3" cstate="print"/>
          <a:srcRect/>
          <a:stretch>
            <a:fillRect/>
          </a:stretch>
        </p:blipFill>
        <p:spPr bwMode="auto">
          <a:xfrm>
            <a:off x="685800" y="457200"/>
            <a:ext cx="7772400" cy="582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685800" y="381000"/>
            <a:ext cx="7772400" cy="762000"/>
          </a:xfrm>
        </p:spPr>
        <p:txBody>
          <a:bodyPr/>
          <a:lstStyle/>
          <a:p>
            <a:r>
              <a:rPr lang="en-US" altLang="zh-CN" sz="3600" b="1">
                <a:ea typeface="SimSun" pitchFamily="2" charset="-122"/>
              </a:rPr>
              <a:t>Base set computation</a:t>
            </a:r>
            <a:endParaRPr lang="en-US" altLang="zh-CN" sz="4000">
              <a:ea typeface="SimSun" pitchFamily="2" charset="-122"/>
            </a:endParaRPr>
          </a:p>
        </p:txBody>
      </p:sp>
      <p:sp>
        <p:nvSpPr>
          <p:cNvPr id="662531" name="Rectangle 3"/>
          <p:cNvSpPr>
            <a:spLocks noGrp="1" noChangeArrowheads="1"/>
          </p:cNvSpPr>
          <p:nvPr>
            <p:ph type="body" idx="1"/>
          </p:nvPr>
        </p:nvSpPr>
        <p:spPr>
          <a:xfrm>
            <a:off x="304800" y="1371600"/>
            <a:ext cx="4343400" cy="5257800"/>
          </a:xfrm>
        </p:spPr>
        <p:txBody>
          <a:bodyPr/>
          <a:lstStyle/>
          <a:p>
            <a:pPr marL="609600" indent="-609600">
              <a:buFontTx/>
              <a:buNone/>
            </a:pPr>
            <a:r>
              <a:rPr lang="en-US" altLang="zh-CN" sz="2000" b="1">
                <a:latin typeface="Times" pitchFamily="18" charset="0"/>
                <a:ea typeface="SimSun" pitchFamily="2" charset="-122"/>
              </a:rPr>
              <a:t>can be made easy by storing the link structure of the Web in advance Link structure table (during crawling)</a:t>
            </a:r>
          </a:p>
          <a:p>
            <a:pPr marL="609600" indent="-609600">
              <a:buFontTx/>
              <a:buNone/>
            </a:pPr>
            <a:r>
              <a:rPr lang="en-US" altLang="zh-CN" sz="2000" b="1">
                <a:latin typeface="Times" pitchFamily="18" charset="0"/>
                <a:ea typeface="SimSun" pitchFamily="2" charset="-122"/>
              </a:rPr>
              <a:t>       --Most search engines serve this information now. (e.g. Google’s link: search)</a:t>
            </a:r>
          </a:p>
          <a:p>
            <a:pPr marL="609600" indent="-609600">
              <a:buFontTx/>
              <a:buNone/>
            </a:pPr>
            <a:endParaRPr lang="en-US" altLang="zh-CN" sz="2000" b="1">
              <a:latin typeface="Times" pitchFamily="18" charset="0"/>
              <a:ea typeface="SimSun" pitchFamily="2" charset="-122"/>
            </a:endParaRPr>
          </a:p>
          <a:p>
            <a:pPr marL="609600" indent="-609600">
              <a:buFontTx/>
              <a:buNone/>
            </a:pPr>
            <a:r>
              <a:rPr lang="en-US" altLang="zh-CN" sz="2000" b="1">
                <a:latin typeface="Times" pitchFamily="18" charset="0"/>
                <a:ea typeface="SimSun" pitchFamily="2" charset="-122"/>
              </a:rPr>
              <a:t>           parent_url     child_url</a:t>
            </a:r>
          </a:p>
          <a:p>
            <a:pPr marL="609600" indent="-609600">
              <a:lnSpc>
                <a:spcPct val="80000"/>
              </a:lnSpc>
              <a:buFontTx/>
              <a:buNone/>
            </a:pPr>
            <a:r>
              <a:rPr lang="en-US" altLang="zh-CN" sz="2000" b="1">
                <a:latin typeface="Times" pitchFamily="18" charset="0"/>
                <a:ea typeface="SimSun" pitchFamily="2" charset="-122"/>
              </a:rPr>
              <a:t>                  url1               url2</a:t>
            </a:r>
          </a:p>
          <a:p>
            <a:pPr marL="609600" indent="-609600">
              <a:lnSpc>
                <a:spcPct val="50000"/>
              </a:lnSpc>
              <a:buFontTx/>
              <a:buNone/>
            </a:pPr>
            <a:r>
              <a:rPr lang="en-US" altLang="zh-CN" sz="2000" b="1">
                <a:latin typeface="Times" pitchFamily="18" charset="0"/>
                <a:ea typeface="SimSun" pitchFamily="2" charset="-122"/>
              </a:rPr>
              <a:t>                  url1               url3</a:t>
            </a:r>
          </a:p>
          <a:p>
            <a:pPr marL="609600" indent="-609600">
              <a:lnSpc>
                <a:spcPct val="50000"/>
              </a:lnSpc>
              <a:buFontTx/>
              <a:buNone/>
            </a:pPr>
            <a:endParaRPr lang="en-US" altLang="zh-CN" sz="2000" b="1">
              <a:latin typeface="Times" pitchFamily="18" charset="0"/>
              <a:ea typeface="SimSun" pitchFamily="2" charset="-122"/>
            </a:endParaRPr>
          </a:p>
          <a:p>
            <a:pPr marL="609600" indent="-609600">
              <a:lnSpc>
                <a:spcPct val="50000"/>
              </a:lnSpc>
              <a:buFontTx/>
              <a:buNone/>
            </a:pPr>
            <a:endParaRPr lang="en-US" altLang="zh-CN" sz="2000" b="1">
              <a:latin typeface="Times" pitchFamily="18" charset="0"/>
              <a:ea typeface="SimSun" pitchFamily="2" charset="-122"/>
            </a:endParaRPr>
          </a:p>
        </p:txBody>
      </p:sp>
      <p:pic>
        <p:nvPicPr>
          <p:cNvPr id="662541" name="Picture 13"/>
          <p:cNvPicPr>
            <a:picLocks noChangeAspect="1" noChangeArrowheads="1"/>
          </p:cNvPicPr>
          <p:nvPr/>
        </p:nvPicPr>
        <p:blipFill>
          <a:blip r:embed="rId3" cstate="print"/>
          <a:srcRect/>
          <a:stretch>
            <a:fillRect/>
          </a:stretch>
        </p:blipFill>
        <p:spPr bwMode="auto">
          <a:xfrm>
            <a:off x="5410200" y="1143000"/>
            <a:ext cx="2362200" cy="2263775"/>
          </a:xfrm>
          <a:prstGeom prst="rect">
            <a:avLst/>
          </a:prstGeom>
          <a:noFill/>
          <a:ln w="9525">
            <a:noFill/>
            <a:miter lim="800000"/>
            <a:headEnd/>
            <a:tailEnd/>
          </a:ln>
          <a:effectLst/>
        </p:spPr>
      </p:pic>
      <p:pic>
        <p:nvPicPr>
          <p:cNvPr id="662542" name="Picture 14"/>
          <p:cNvPicPr>
            <a:picLocks noChangeAspect="1" noChangeArrowheads="1"/>
          </p:cNvPicPr>
          <p:nvPr/>
        </p:nvPicPr>
        <p:blipFill>
          <a:blip r:embed="rId4" cstate="print"/>
          <a:srcRect/>
          <a:stretch>
            <a:fillRect/>
          </a:stretch>
        </p:blipFill>
        <p:spPr bwMode="auto">
          <a:xfrm>
            <a:off x="5105400" y="3581400"/>
            <a:ext cx="3200400" cy="30670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685800" y="533400"/>
            <a:ext cx="7772400" cy="685800"/>
          </a:xfrm>
          <a:noFill/>
          <a:ln/>
        </p:spPr>
        <p:txBody>
          <a:bodyPr lIns="92075" tIns="46038" rIns="92075" bIns="46038" anchor="b"/>
          <a:lstStyle/>
          <a:p>
            <a:r>
              <a:rPr lang="en-US" sz="3600" b="1">
                <a:effectLst>
                  <a:outerShdw blurRad="38100" dist="38100" dir="2700000" algn="tl">
                    <a:srgbClr val="000000"/>
                  </a:outerShdw>
                </a:effectLst>
              </a:rPr>
              <a:t>Use of Tag Information (2)</a:t>
            </a:r>
            <a:endParaRPr lang="en-US" b="1"/>
          </a:p>
        </p:txBody>
      </p:sp>
      <p:sp>
        <p:nvSpPr>
          <p:cNvPr id="546819" name="Rectangle 3"/>
          <p:cNvSpPr>
            <a:spLocks noGrp="1" noChangeArrowheads="1"/>
          </p:cNvSpPr>
          <p:nvPr>
            <p:ph type="body" idx="1"/>
          </p:nvPr>
        </p:nvSpPr>
        <p:spPr>
          <a:xfrm>
            <a:off x="304800" y="1447800"/>
            <a:ext cx="8534400" cy="4724400"/>
          </a:xfrm>
          <a:noFill/>
          <a:ln/>
        </p:spPr>
        <p:txBody>
          <a:bodyPr lIns="92075" tIns="46038" rIns="92075" bIns="46038"/>
          <a:lstStyle/>
          <a:p>
            <a:pPr>
              <a:buFontTx/>
              <a:buNone/>
            </a:pPr>
            <a:r>
              <a:rPr lang="en-US" sz="2800" b="1" dirty="0"/>
              <a:t>Two main ideas of using tags:</a:t>
            </a:r>
          </a:p>
          <a:p>
            <a:r>
              <a:rPr lang="en-US" sz="2800" b="1" dirty="0"/>
              <a:t>Associate different importance to term occurrences in different tags. </a:t>
            </a:r>
            <a:endParaRPr lang="en-US" sz="2800" b="1" dirty="0" smtClean="0"/>
          </a:p>
          <a:p>
            <a:pPr lvl="1"/>
            <a:r>
              <a:rPr lang="en-US" sz="2400" b="1" dirty="0" smtClean="0"/>
              <a:t>Title &gt; header 1 &gt; header 2 &gt; body &gt; footnote &gt; invisible </a:t>
            </a:r>
            <a:endParaRPr lang="en-US" sz="2400" b="1" dirty="0"/>
          </a:p>
          <a:p>
            <a:r>
              <a:rPr lang="en-US" sz="2800" b="1" dirty="0">
                <a:solidFill>
                  <a:schemeClr val="hlink"/>
                </a:solidFill>
              </a:rPr>
              <a:t>Use anchor text to index referenced documents</a:t>
            </a:r>
            <a:r>
              <a:rPr lang="en-US" sz="2800" b="1" dirty="0" smtClean="0">
                <a:solidFill>
                  <a:schemeClr val="hlink"/>
                </a:solidFill>
              </a:rPr>
              <a:t>. (</a:t>
            </a:r>
            <a:r>
              <a:rPr lang="en-US" sz="2800" b="1" dirty="0" smtClean="0">
                <a:solidFill>
                  <a:srgbClr val="7030A0"/>
                </a:solidFill>
              </a:rPr>
              <a:t>What should be its importance?</a:t>
            </a:r>
            <a:r>
              <a:rPr lang="en-US" sz="2800" b="1" dirty="0" smtClean="0">
                <a:solidFill>
                  <a:schemeClr val="hlink"/>
                </a:solidFill>
              </a:rPr>
              <a:t>)</a:t>
            </a:r>
            <a:endParaRPr lang="en-US" sz="2800" b="1" dirty="0">
              <a:solidFill>
                <a:schemeClr val="hlink"/>
              </a:solidFill>
            </a:endParaRPr>
          </a:p>
          <a:p>
            <a:pPr lvl="1">
              <a:buFontTx/>
              <a:buNone/>
            </a:pPr>
            <a:endParaRPr lang="en-US" sz="3200" b="1" dirty="0">
              <a:solidFill>
                <a:schemeClr val="hlink"/>
              </a:solidFill>
            </a:endParaRPr>
          </a:p>
          <a:p>
            <a:pPr lvl="1">
              <a:buFontTx/>
              <a:buNone/>
            </a:pPr>
            <a:endParaRPr lang="en-US" sz="3200" b="1" dirty="0"/>
          </a:p>
          <a:p>
            <a:pPr lvl="1">
              <a:buFontTx/>
              <a:buNone/>
            </a:pPr>
            <a:endParaRPr lang="en-US" sz="3200" b="1" dirty="0"/>
          </a:p>
          <a:p>
            <a:endParaRPr lang="en-US" b="1" dirty="0"/>
          </a:p>
        </p:txBody>
      </p:sp>
      <p:sp>
        <p:nvSpPr>
          <p:cNvPr id="546820" name="Text Box 4"/>
          <p:cNvSpPr txBox="1">
            <a:spLocks noChangeArrowheads="1"/>
          </p:cNvSpPr>
          <p:nvPr/>
        </p:nvSpPr>
        <p:spPr bwMode="auto">
          <a:xfrm>
            <a:off x="609600" y="4876800"/>
            <a:ext cx="3695307" cy="1200329"/>
          </a:xfrm>
          <a:prstGeom prst="rect">
            <a:avLst/>
          </a:prstGeom>
          <a:noFill/>
          <a:ln w="9525">
            <a:noFill/>
            <a:miter lim="800000"/>
            <a:headEnd/>
            <a:tailEnd/>
          </a:ln>
          <a:effectLst/>
        </p:spPr>
        <p:txBody>
          <a:bodyPr wrap="none">
            <a:spAutoFit/>
          </a:bodyPr>
          <a:lstStyle/>
          <a:p>
            <a:r>
              <a:rPr lang="en-US" sz="2400" dirty="0">
                <a:solidFill>
                  <a:srgbClr val="3366FF"/>
                </a:solidFill>
              </a:rPr>
              <a:t>             </a:t>
            </a:r>
            <a:r>
              <a:rPr lang="en-US" sz="2400" dirty="0">
                <a:solidFill>
                  <a:schemeClr val="tx2"/>
                </a:solidFill>
              </a:rPr>
              <a:t>. . . . . .</a:t>
            </a:r>
            <a:endParaRPr lang="en-US" sz="2400" dirty="0">
              <a:solidFill>
                <a:srgbClr val="3366FF"/>
              </a:solidFill>
            </a:endParaRPr>
          </a:p>
          <a:p>
            <a:r>
              <a:rPr lang="en-US" sz="2400" dirty="0" smtClean="0">
                <a:solidFill>
                  <a:srgbClr val="0000CC"/>
                </a:solidFill>
              </a:rPr>
              <a:t>“worst teacher I ever had”</a:t>
            </a:r>
            <a:endParaRPr lang="en-US" sz="2400" dirty="0">
              <a:solidFill>
                <a:srgbClr val="0000CC"/>
              </a:solidFill>
            </a:endParaRPr>
          </a:p>
          <a:p>
            <a:r>
              <a:rPr lang="en-US" sz="2400" dirty="0">
                <a:solidFill>
                  <a:srgbClr val="3366FF"/>
                </a:solidFill>
              </a:rPr>
              <a:t>             </a:t>
            </a:r>
            <a:r>
              <a:rPr lang="en-US" sz="2400" dirty="0">
                <a:solidFill>
                  <a:schemeClr val="tx2"/>
                </a:solidFill>
              </a:rPr>
              <a:t>. . . . . .</a:t>
            </a:r>
            <a:endParaRPr lang="en-US" sz="2400" dirty="0"/>
          </a:p>
        </p:txBody>
      </p:sp>
      <p:sp>
        <p:nvSpPr>
          <p:cNvPr id="546821" name="Rectangle 5"/>
          <p:cNvSpPr>
            <a:spLocks noChangeArrowheads="1"/>
          </p:cNvSpPr>
          <p:nvPr/>
        </p:nvSpPr>
        <p:spPr bwMode="auto">
          <a:xfrm>
            <a:off x="609600" y="4800600"/>
            <a:ext cx="3429000" cy="1371600"/>
          </a:xfrm>
          <a:prstGeom prst="rect">
            <a:avLst/>
          </a:prstGeom>
          <a:noFill/>
          <a:ln w="28575">
            <a:solidFill>
              <a:schemeClr val="tx1"/>
            </a:solidFill>
            <a:miter lim="800000"/>
            <a:headEnd/>
            <a:tailEnd/>
          </a:ln>
          <a:effectLst/>
        </p:spPr>
        <p:txBody>
          <a:bodyPr wrap="none" anchor="ctr"/>
          <a:lstStyle/>
          <a:p>
            <a:endParaRPr lang="en-US"/>
          </a:p>
        </p:txBody>
      </p:sp>
      <p:sp>
        <p:nvSpPr>
          <p:cNvPr id="546822" name="Text Box 6"/>
          <p:cNvSpPr txBox="1">
            <a:spLocks noChangeArrowheads="1"/>
          </p:cNvSpPr>
          <p:nvPr/>
        </p:nvSpPr>
        <p:spPr bwMode="auto">
          <a:xfrm>
            <a:off x="1295400" y="6172200"/>
            <a:ext cx="1521955" cy="461665"/>
          </a:xfrm>
          <a:prstGeom prst="rect">
            <a:avLst/>
          </a:prstGeom>
          <a:noFill/>
          <a:ln w="9525">
            <a:noFill/>
            <a:miter lim="800000"/>
            <a:headEnd/>
            <a:tailEnd/>
          </a:ln>
          <a:effectLst/>
        </p:spPr>
        <p:txBody>
          <a:bodyPr wrap="none">
            <a:spAutoFit/>
          </a:bodyPr>
          <a:lstStyle/>
          <a:p>
            <a:r>
              <a:rPr lang="en-US" sz="2400" dirty="0" smtClean="0"/>
              <a:t>Your page</a:t>
            </a:r>
            <a:endParaRPr lang="en-US" sz="2400" dirty="0"/>
          </a:p>
        </p:txBody>
      </p:sp>
      <p:sp>
        <p:nvSpPr>
          <p:cNvPr id="546823" name="Rectangle 7"/>
          <p:cNvSpPr>
            <a:spLocks noChangeArrowheads="1"/>
          </p:cNvSpPr>
          <p:nvPr/>
        </p:nvSpPr>
        <p:spPr bwMode="auto">
          <a:xfrm>
            <a:off x="5029200" y="4800600"/>
            <a:ext cx="3429000" cy="1371600"/>
          </a:xfrm>
          <a:prstGeom prst="rect">
            <a:avLst/>
          </a:prstGeom>
          <a:noFill/>
          <a:ln w="28575">
            <a:solidFill>
              <a:schemeClr val="tx1"/>
            </a:solidFill>
            <a:miter lim="800000"/>
            <a:headEnd/>
            <a:tailEnd/>
          </a:ln>
          <a:effectLst/>
        </p:spPr>
        <p:txBody>
          <a:bodyPr wrap="none" anchor="ctr"/>
          <a:lstStyle/>
          <a:p>
            <a:endParaRPr lang="en-US"/>
          </a:p>
        </p:txBody>
      </p:sp>
      <p:sp>
        <p:nvSpPr>
          <p:cNvPr id="546824" name="Line 8"/>
          <p:cNvSpPr>
            <a:spLocks noChangeShapeType="1"/>
          </p:cNvSpPr>
          <p:nvPr/>
        </p:nvSpPr>
        <p:spPr bwMode="auto">
          <a:xfrm>
            <a:off x="3962400" y="5486400"/>
            <a:ext cx="1066800" cy="0"/>
          </a:xfrm>
          <a:prstGeom prst="line">
            <a:avLst/>
          </a:prstGeom>
          <a:noFill/>
          <a:ln w="38100">
            <a:solidFill>
              <a:schemeClr val="tx1"/>
            </a:solidFill>
            <a:round/>
            <a:headEnd/>
            <a:tailEnd type="triangle" w="med" len="med"/>
          </a:ln>
          <a:effectLst/>
        </p:spPr>
        <p:txBody>
          <a:bodyPr wrap="none" anchor="ctr"/>
          <a:lstStyle/>
          <a:p>
            <a:endParaRPr lang="en-US"/>
          </a:p>
        </p:txBody>
      </p:sp>
      <p:sp>
        <p:nvSpPr>
          <p:cNvPr id="546825" name="Text Box 9"/>
          <p:cNvSpPr txBox="1">
            <a:spLocks noChangeArrowheads="1"/>
          </p:cNvSpPr>
          <p:nvPr/>
        </p:nvSpPr>
        <p:spPr bwMode="auto">
          <a:xfrm>
            <a:off x="5562600" y="6248400"/>
            <a:ext cx="2661113" cy="461665"/>
          </a:xfrm>
          <a:prstGeom prst="rect">
            <a:avLst/>
          </a:prstGeom>
          <a:noFill/>
          <a:ln w="9525">
            <a:noFill/>
            <a:miter lim="800000"/>
            <a:headEnd/>
            <a:tailEnd/>
          </a:ln>
          <a:effectLst/>
        </p:spPr>
        <p:txBody>
          <a:bodyPr wrap="none">
            <a:spAutoFit/>
          </a:bodyPr>
          <a:lstStyle/>
          <a:p>
            <a:r>
              <a:rPr lang="en-US" sz="2400" dirty="0"/>
              <a:t>Page </a:t>
            </a:r>
            <a:r>
              <a:rPr lang="en-US" sz="2400" dirty="0" smtClean="0"/>
              <a:t>2: </a:t>
            </a:r>
            <a:r>
              <a:rPr lang="en-US" sz="2400" dirty="0" err="1" smtClean="0"/>
              <a:t>Rao’s</a:t>
            </a:r>
            <a:r>
              <a:rPr lang="en-US" sz="2400" dirty="0" smtClean="0"/>
              <a:t> page</a:t>
            </a:r>
            <a:endParaRPr lang="en-US" sz="2400" b="0" dirty="0"/>
          </a:p>
        </p:txBody>
      </p:sp>
      <p:sp>
        <p:nvSpPr>
          <p:cNvPr id="546826" name="Text Box 10"/>
          <p:cNvSpPr txBox="1">
            <a:spLocks noChangeArrowheads="1"/>
          </p:cNvSpPr>
          <p:nvPr/>
        </p:nvSpPr>
        <p:spPr bwMode="auto">
          <a:xfrm>
            <a:off x="3733800" y="0"/>
            <a:ext cx="5268913" cy="701675"/>
          </a:xfrm>
          <a:prstGeom prst="rect">
            <a:avLst/>
          </a:prstGeom>
          <a:solidFill>
            <a:schemeClr val="accent1"/>
          </a:solidFill>
          <a:ln w="9525">
            <a:noFill/>
            <a:miter lim="800000"/>
            <a:headEnd/>
            <a:tailEnd/>
          </a:ln>
          <a:effectLst/>
        </p:spPr>
        <p:txBody>
          <a:bodyPr wrap="none">
            <a:spAutoFit/>
          </a:bodyPr>
          <a:lstStyle/>
          <a:p>
            <a:r>
              <a:rPr lang="en-US"/>
              <a:t>Document is indexed not just with </a:t>
            </a:r>
            <a:r>
              <a:rPr lang="en-US" i="1"/>
              <a:t>its contents</a:t>
            </a:r>
            <a:r>
              <a:rPr lang="en-US"/>
              <a:t>; </a:t>
            </a:r>
          </a:p>
          <a:p>
            <a:r>
              <a:rPr lang="en-US"/>
              <a:t>But with the contents of </a:t>
            </a:r>
            <a:r>
              <a:rPr lang="en-US" i="1"/>
              <a:t>others descriptions of it</a:t>
            </a:r>
            <a:endParaRPr lang="en-US"/>
          </a:p>
        </p:txBody>
      </p:sp>
      <p:pic>
        <p:nvPicPr>
          <p:cNvPr id="1334274" name="Picture 2"/>
          <p:cNvPicPr>
            <a:picLocks noChangeAspect="1" noChangeArrowheads="1"/>
          </p:cNvPicPr>
          <p:nvPr/>
        </p:nvPicPr>
        <p:blipFill>
          <a:blip r:embed="rId3" cstate="print"/>
          <a:srcRect/>
          <a:stretch>
            <a:fillRect/>
          </a:stretch>
        </p:blipFill>
        <p:spPr bwMode="auto">
          <a:xfrm>
            <a:off x="6096000" y="4876800"/>
            <a:ext cx="1176337" cy="1176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6826"/>
                                        </p:tgtEl>
                                        <p:attrNameLst>
                                          <p:attrName>style.visibility</p:attrName>
                                        </p:attrNameLst>
                                      </p:cBhvr>
                                      <p:to>
                                        <p:strVal val="visible"/>
                                      </p:to>
                                    </p:set>
                                    <p:animEffect transition="in" filter="blinds(horizontal)">
                                      <p:cBhvr>
                                        <p:cTn id="7" dur="500"/>
                                        <p:tgtEl>
                                          <p:spTgt spid="546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1026"/>
          <p:cNvSpPr>
            <a:spLocks noGrp="1" noChangeArrowheads="1"/>
          </p:cNvSpPr>
          <p:nvPr>
            <p:ph type="title"/>
          </p:nvPr>
        </p:nvSpPr>
        <p:spPr>
          <a:xfrm>
            <a:off x="685800" y="381000"/>
            <a:ext cx="7772400" cy="685800"/>
          </a:xfrm>
        </p:spPr>
        <p:txBody>
          <a:bodyPr/>
          <a:lstStyle/>
          <a:p>
            <a:r>
              <a:rPr lang="en-US" sz="3600" b="1"/>
              <a:t>Combining PR &amp; Content similarity</a:t>
            </a:r>
          </a:p>
        </p:txBody>
      </p:sp>
      <p:sp>
        <p:nvSpPr>
          <p:cNvPr id="764931" name="Rectangle 1027"/>
          <p:cNvSpPr>
            <a:spLocks noGrp="1" noChangeArrowheads="1"/>
          </p:cNvSpPr>
          <p:nvPr>
            <p:ph type="body" idx="1"/>
          </p:nvPr>
        </p:nvSpPr>
        <p:spPr>
          <a:xfrm>
            <a:off x="152400" y="1219200"/>
            <a:ext cx="8763000" cy="5334000"/>
          </a:xfrm>
        </p:spPr>
        <p:txBody>
          <a:bodyPr/>
          <a:lstStyle/>
          <a:p>
            <a:pPr>
              <a:buFontTx/>
              <a:buNone/>
            </a:pPr>
            <a:r>
              <a:rPr lang="en-US" sz="2800" b="1"/>
              <a:t>Incorporate the ranks of pages into the ranking function of a search engine.</a:t>
            </a:r>
          </a:p>
          <a:p>
            <a:r>
              <a:rPr lang="en-US" sz="2800" b="1"/>
              <a:t>The ranking score of a web page can be a weighted sum of its regular similarity with a query and its importance.</a:t>
            </a:r>
          </a:p>
          <a:p>
            <a:pPr>
              <a:buFontTx/>
              <a:buNone/>
            </a:pPr>
            <a:r>
              <a:rPr lang="en-US" sz="2800" b="1"/>
              <a:t>    ranking_score(q, d) </a:t>
            </a:r>
          </a:p>
          <a:p>
            <a:pPr>
              <a:buFontTx/>
              <a:buNone/>
            </a:pPr>
            <a:r>
              <a:rPr lang="en-US" sz="2800" b="1"/>
              <a:t>         </a:t>
            </a:r>
            <a:r>
              <a:rPr lang="en-US" sz="2800" b="1">
                <a:solidFill>
                  <a:srgbClr val="0000CC"/>
                </a:solidFill>
              </a:rPr>
              <a:t>= w</a:t>
            </a:r>
            <a:r>
              <a:rPr lang="en-US" sz="2800" b="1">
                <a:solidFill>
                  <a:srgbClr val="0000CC"/>
                </a:solidFill>
                <a:sym typeface="Symbol" pitchFamily="18" charset="2"/>
              </a:rPr>
              <a:t>sim(q, d) + (1-w)  R(d), if sim(q, d) &gt; 0</a:t>
            </a:r>
          </a:p>
          <a:p>
            <a:pPr>
              <a:buFontTx/>
              <a:buNone/>
            </a:pPr>
            <a:r>
              <a:rPr lang="en-US" sz="2800" b="1">
                <a:solidFill>
                  <a:srgbClr val="0000CC"/>
                </a:solidFill>
                <a:sym typeface="Symbol" pitchFamily="18" charset="2"/>
              </a:rPr>
              <a:t>         = 0, otherwise</a:t>
            </a:r>
          </a:p>
          <a:p>
            <a:pPr>
              <a:buFontTx/>
              <a:buNone/>
            </a:pPr>
            <a:r>
              <a:rPr lang="en-US" sz="2800" b="1">
                <a:sym typeface="Symbol" pitchFamily="18" charset="2"/>
              </a:rPr>
              <a:t>     where 0 &lt; w &lt; 1.</a:t>
            </a:r>
          </a:p>
          <a:p>
            <a:pPr lvl="1"/>
            <a:r>
              <a:rPr lang="en-US" b="1">
                <a:sym typeface="Symbol" pitchFamily="18" charset="2"/>
              </a:rPr>
              <a:t>Both sim(q, d) and R(d) need to be normalized to between [0, 1].</a:t>
            </a:r>
          </a:p>
        </p:txBody>
      </p:sp>
      <p:sp>
        <p:nvSpPr>
          <p:cNvPr id="764932" name="Text Box 1028"/>
          <p:cNvSpPr txBox="1">
            <a:spLocks noChangeArrowheads="1"/>
          </p:cNvSpPr>
          <p:nvPr/>
        </p:nvSpPr>
        <p:spPr bwMode="auto">
          <a:xfrm rot="-1475435">
            <a:off x="7162800" y="4953000"/>
            <a:ext cx="1538288" cy="396875"/>
          </a:xfrm>
          <a:prstGeom prst="rect">
            <a:avLst/>
          </a:prstGeom>
          <a:solidFill>
            <a:schemeClr val="accent2"/>
          </a:solidFill>
          <a:ln w="9525">
            <a:noFill/>
            <a:miter lim="800000"/>
            <a:headEnd/>
            <a:tailEnd/>
          </a:ln>
          <a:effectLst/>
        </p:spPr>
        <p:txBody>
          <a:bodyPr wrap="none">
            <a:spAutoFit/>
          </a:bodyPr>
          <a:lstStyle/>
          <a:p>
            <a:r>
              <a:rPr lang="en-US"/>
              <a:t>Who sets w?</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2050" name="Rectangle 2"/>
          <p:cNvSpPr>
            <a:spLocks noGrp="1" noChangeArrowheads="1"/>
          </p:cNvSpPr>
          <p:nvPr>
            <p:ph type="title"/>
          </p:nvPr>
        </p:nvSpPr>
        <p:spPr/>
        <p:txBody>
          <a:bodyPr/>
          <a:lstStyle/>
          <a:p>
            <a:r>
              <a:rPr lang="en-US"/>
              <a:t>PageRank Variants</a:t>
            </a:r>
          </a:p>
        </p:txBody>
      </p:sp>
      <p:sp>
        <p:nvSpPr>
          <p:cNvPr id="1282051" name="Rectangle 3"/>
          <p:cNvSpPr>
            <a:spLocks noGrp="1" noChangeArrowheads="1"/>
          </p:cNvSpPr>
          <p:nvPr>
            <p:ph type="body" idx="1"/>
          </p:nvPr>
        </p:nvSpPr>
        <p:spPr/>
        <p:txBody>
          <a:bodyPr/>
          <a:lstStyle/>
          <a:p>
            <a:pPr>
              <a:lnSpc>
                <a:spcPct val="80000"/>
              </a:lnSpc>
            </a:pPr>
            <a:r>
              <a:rPr lang="en-US" sz="2400" dirty="0">
                <a:solidFill>
                  <a:srgbClr val="006600"/>
                </a:solidFill>
              </a:rPr>
              <a:t>Topic-specific page rank</a:t>
            </a:r>
          </a:p>
          <a:p>
            <a:pPr lvl="1">
              <a:lnSpc>
                <a:spcPct val="80000"/>
              </a:lnSpc>
            </a:pPr>
            <a:r>
              <a:rPr lang="en-US" sz="2000" dirty="0"/>
              <a:t>Think of this as a middle-ground between one-size-fits-all page rank and query-specific page rank</a:t>
            </a:r>
          </a:p>
          <a:p>
            <a:pPr>
              <a:lnSpc>
                <a:spcPct val="80000"/>
              </a:lnSpc>
            </a:pPr>
            <a:r>
              <a:rPr lang="en-US" sz="2400" dirty="0">
                <a:solidFill>
                  <a:schemeClr val="tx2"/>
                </a:solidFill>
              </a:rPr>
              <a:t>Trust rank</a:t>
            </a:r>
          </a:p>
          <a:p>
            <a:pPr lvl="1">
              <a:lnSpc>
                <a:spcPct val="80000"/>
              </a:lnSpc>
            </a:pPr>
            <a:r>
              <a:rPr lang="en-US" sz="2000" dirty="0"/>
              <a:t>Think of this as a middle-ground between one-size-fits-all page rank and user-specific page rank</a:t>
            </a:r>
          </a:p>
          <a:p>
            <a:pPr>
              <a:lnSpc>
                <a:spcPct val="80000"/>
              </a:lnSpc>
            </a:pPr>
            <a:r>
              <a:rPr lang="en-US" sz="2400" dirty="0" err="1">
                <a:solidFill>
                  <a:srgbClr val="0000CC"/>
                </a:solidFill>
              </a:rPr>
              <a:t>Recency</a:t>
            </a:r>
            <a:r>
              <a:rPr lang="en-US" sz="2400" dirty="0">
                <a:solidFill>
                  <a:srgbClr val="0000CC"/>
                </a:solidFill>
              </a:rPr>
              <a:t> Rank</a:t>
            </a:r>
          </a:p>
          <a:p>
            <a:pPr lvl="1">
              <a:lnSpc>
                <a:spcPct val="80000"/>
              </a:lnSpc>
            </a:pPr>
            <a:r>
              <a:rPr lang="en-US" sz="2000" dirty="0"/>
              <a:t>Allow recently generated (but probably high-quality) pages to break-through.. </a:t>
            </a:r>
            <a:endParaRPr lang="en-US" sz="2000" dirty="0" smtClean="0"/>
          </a:p>
          <a:p>
            <a:pPr>
              <a:lnSpc>
                <a:spcPct val="80000"/>
              </a:lnSpc>
            </a:pPr>
            <a:r>
              <a:rPr lang="en-US" sz="2400" dirty="0" smtClean="0">
                <a:solidFill>
                  <a:srgbClr val="FF0000"/>
                </a:solidFill>
              </a:rPr>
              <a:t>User-specific page rank..</a:t>
            </a:r>
          </a:p>
          <a:p>
            <a:pPr lvl="1">
              <a:lnSpc>
                <a:spcPct val="80000"/>
              </a:lnSpc>
            </a:pPr>
            <a:r>
              <a:rPr lang="en-US" sz="2000" dirty="0" smtClean="0"/>
              <a:t>Google social search…</a:t>
            </a:r>
            <a:endParaRPr lang="en-US" sz="2400" dirty="0"/>
          </a:p>
          <a:p>
            <a:pPr>
              <a:lnSpc>
                <a:spcPct val="80000"/>
              </a:lnSpc>
            </a:pPr>
            <a:r>
              <a:rPr lang="en-US" sz="2400" dirty="0"/>
              <a:t>ALL of these play with the reset distribution (i.e., the distribution that tells what the random surfer does when she gets bored following links)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p:txBody>
          <a:bodyPr/>
          <a:lstStyle/>
          <a:p>
            <a:r>
              <a:rPr lang="en-US"/>
              <a:t>We can pick and choose</a:t>
            </a:r>
          </a:p>
        </p:txBody>
      </p:sp>
      <p:sp>
        <p:nvSpPr>
          <p:cNvPr id="1175555" name="Rectangle 3"/>
          <p:cNvSpPr>
            <a:spLocks noGrp="1" noChangeArrowheads="1"/>
          </p:cNvSpPr>
          <p:nvPr>
            <p:ph type="body" sz="half" idx="1"/>
          </p:nvPr>
        </p:nvSpPr>
        <p:spPr/>
        <p:txBody>
          <a:bodyPr/>
          <a:lstStyle/>
          <a:p>
            <a:r>
              <a:rPr lang="en-US" sz="2400">
                <a:solidFill>
                  <a:srgbClr val="FF0000"/>
                </a:solidFill>
              </a:rPr>
              <a:t>Two alternate ways of computing page importance</a:t>
            </a:r>
          </a:p>
          <a:p>
            <a:pPr lvl="1"/>
            <a:r>
              <a:rPr lang="en-US" sz="2000">
                <a:solidFill>
                  <a:srgbClr val="FF0000"/>
                </a:solidFill>
              </a:rPr>
              <a:t>I1. As authorities/hubs</a:t>
            </a:r>
          </a:p>
          <a:p>
            <a:pPr lvl="1"/>
            <a:endParaRPr lang="en-US" sz="2000">
              <a:solidFill>
                <a:srgbClr val="FF0000"/>
              </a:solidFill>
            </a:endParaRPr>
          </a:p>
          <a:p>
            <a:pPr lvl="1"/>
            <a:r>
              <a:rPr lang="en-US" sz="2000">
                <a:solidFill>
                  <a:srgbClr val="FF0000"/>
                </a:solidFill>
              </a:rPr>
              <a:t>I2. As stationary distribution over the underlying markov chain</a:t>
            </a:r>
          </a:p>
        </p:txBody>
      </p:sp>
      <p:sp>
        <p:nvSpPr>
          <p:cNvPr id="1175556" name="Rectangle 4"/>
          <p:cNvSpPr>
            <a:spLocks noGrp="1" noChangeArrowheads="1"/>
          </p:cNvSpPr>
          <p:nvPr>
            <p:ph type="body" sz="half" idx="2"/>
          </p:nvPr>
        </p:nvSpPr>
        <p:spPr/>
        <p:txBody>
          <a:bodyPr/>
          <a:lstStyle/>
          <a:p>
            <a:r>
              <a:rPr lang="en-US" sz="2400">
                <a:solidFill>
                  <a:srgbClr val="0000CC"/>
                </a:solidFill>
              </a:rPr>
              <a:t>Two alternate ways of combining importance with similarity</a:t>
            </a:r>
          </a:p>
          <a:p>
            <a:pPr lvl="1"/>
            <a:r>
              <a:rPr lang="en-US" sz="2000">
                <a:solidFill>
                  <a:srgbClr val="0000CC"/>
                </a:solidFill>
              </a:rPr>
              <a:t>C1. Compute importance over a set derived from the top-100 similar pages </a:t>
            </a:r>
          </a:p>
          <a:p>
            <a:pPr lvl="1"/>
            <a:r>
              <a:rPr lang="en-US" sz="2000">
                <a:solidFill>
                  <a:srgbClr val="0000CC"/>
                </a:solidFill>
              </a:rPr>
              <a:t>C2. Combine apples &amp; organges</a:t>
            </a:r>
          </a:p>
          <a:p>
            <a:pPr lvl="2"/>
            <a:r>
              <a:rPr lang="en-US" sz="1800">
                <a:solidFill>
                  <a:srgbClr val="0000CC"/>
                </a:solidFill>
              </a:rPr>
              <a:t> a*importance + b*similarity</a:t>
            </a:r>
          </a:p>
          <a:p>
            <a:endParaRPr lang="en-US" sz="2400">
              <a:solidFill>
                <a:srgbClr val="0000CC"/>
              </a:solidFill>
            </a:endParaRPr>
          </a:p>
        </p:txBody>
      </p:sp>
      <p:sp>
        <p:nvSpPr>
          <p:cNvPr id="1175557" name="Line 5"/>
          <p:cNvSpPr>
            <a:spLocks noChangeShapeType="1"/>
          </p:cNvSpPr>
          <p:nvPr/>
        </p:nvSpPr>
        <p:spPr bwMode="auto">
          <a:xfrm>
            <a:off x="3810000" y="3505200"/>
            <a:ext cx="1447800" cy="990600"/>
          </a:xfrm>
          <a:prstGeom prst="line">
            <a:avLst/>
          </a:prstGeom>
          <a:noFill/>
          <a:ln w="9525">
            <a:solidFill>
              <a:schemeClr val="tx1"/>
            </a:solidFill>
            <a:round/>
            <a:headEnd/>
            <a:tailEnd/>
          </a:ln>
          <a:effectLst/>
        </p:spPr>
        <p:txBody>
          <a:bodyPr/>
          <a:lstStyle/>
          <a:p>
            <a:endParaRPr lang="en-US"/>
          </a:p>
        </p:txBody>
      </p:sp>
      <p:sp>
        <p:nvSpPr>
          <p:cNvPr id="1175558" name="Line 6"/>
          <p:cNvSpPr>
            <a:spLocks noChangeShapeType="1"/>
          </p:cNvSpPr>
          <p:nvPr/>
        </p:nvSpPr>
        <p:spPr bwMode="auto">
          <a:xfrm>
            <a:off x="4038600" y="3429000"/>
            <a:ext cx="1371600" cy="228600"/>
          </a:xfrm>
          <a:prstGeom prst="line">
            <a:avLst/>
          </a:prstGeom>
          <a:noFill/>
          <a:ln w="57150">
            <a:solidFill>
              <a:schemeClr val="tx1"/>
            </a:solidFill>
            <a:round/>
            <a:headEnd/>
            <a:tailEnd/>
          </a:ln>
          <a:effectLst/>
        </p:spPr>
        <p:txBody>
          <a:bodyPr/>
          <a:lstStyle/>
          <a:p>
            <a:endParaRPr lang="en-US"/>
          </a:p>
        </p:txBody>
      </p:sp>
      <p:sp>
        <p:nvSpPr>
          <p:cNvPr id="1175559" name="Line 7"/>
          <p:cNvSpPr>
            <a:spLocks noChangeShapeType="1"/>
          </p:cNvSpPr>
          <p:nvPr/>
        </p:nvSpPr>
        <p:spPr bwMode="auto">
          <a:xfrm flipV="1">
            <a:off x="3962400" y="3733800"/>
            <a:ext cx="1371600" cy="685800"/>
          </a:xfrm>
          <a:prstGeom prst="line">
            <a:avLst/>
          </a:prstGeom>
          <a:noFill/>
          <a:ln w="9525">
            <a:solidFill>
              <a:schemeClr val="tx1"/>
            </a:solidFill>
            <a:round/>
            <a:headEnd/>
            <a:tailEnd/>
          </a:ln>
          <a:effectLst/>
        </p:spPr>
        <p:txBody>
          <a:bodyPr/>
          <a:lstStyle/>
          <a:p>
            <a:endParaRPr lang="en-US"/>
          </a:p>
        </p:txBody>
      </p:sp>
      <p:sp>
        <p:nvSpPr>
          <p:cNvPr id="1175560" name="Line 8"/>
          <p:cNvSpPr>
            <a:spLocks noChangeShapeType="1"/>
          </p:cNvSpPr>
          <p:nvPr/>
        </p:nvSpPr>
        <p:spPr bwMode="auto">
          <a:xfrm>
            <a:off x="3962400" y="4419600"/>
            <a:ext cx="1295400" cy="228600"/>
          </a:xfrm>
          <a:prstGeom prst="line">
            <a:avLst/>
          </a:prstGeom>
          <a:noFill/>
          <a:ln w="57150">
            <a:solidFill>
              <a:schemeClr val="tx1"/>
            </a:solidFill>
            <a:round/>
            <a:headEnd/>
            <a:tailEnd/>
          </a:ln>
          <a:effectLst/>
        </p:spPr>
        <p:txBody>
          <a:bodyPr/>
          <a:lstStyle/>
          <a:p>
            <a:endParaRPr lang="en-US"/>
          </a:p>
        </p:txBody>
      </p:sp>
      <p:sp>
        <p:nvSpPr>
          <p:cNvPr id="1175561" name="Text Box 9"/>
          <p:cNvSpPr txBox="1">
            <a:spLocks noChangeArrowheads="1"/>
          </p:cNvSpPr>
          <p:nvPr/>
        </p:nvSpPr>
        <p:spPr bwMode="auto">
          <a:xfrm>
            <a:off x="669925" y="5957888"/>
            <a:ext cx="7721600" cy="701675"/>
          </a:xfrm>
          <a:prstGeom prst="rect">
            <a:avLst/>
          </a:prstGeom>
          <a:noFill/>
          <a:ln w="9525">
            <a:noFill/>
            <a:miter lim="800000"/>
            <a:headEnd/>
            <a:tailEnd/>
          </a:ln>
          <a:effectLst/>
        </p:spPr>
        <p:txBody>
          <a:bodyPr wrap="none">
            <a:spAutoFit/>
          </a:bodyPr>
          <a:lstStyle/>
          <a:p>
            <a:r>
              <a:rPr lang="en-US"/>
              <a:t>We can pick any pair of alternatives</a:t>
            </a:r>
          </a:p>
          <a:p>
            <a:pPr lvl="1"/>
            <a:r>
              <a:rPr lang="en-US"/>
              <a:t>(even though I1 was originally proposed with C1 and I2 with C2)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0" y="457200"/>
            <a:ext cx="8991600" cy="685800"/>
          </a:xfrm>
        </p:spPr>
        <p:txBody>
          <a:bodyPr/>
          <a:lstStyle/>
          <a:p>
            <a:r>
              <a:rPr lang="en-US" altLang="zh-CN" sz="3600" b="1" dirty="0" smtClean="0">
                <a:ea typeface="SimSun" pitchFamily="2" charset="-122"/>
              </a:rPr>
              <a:t>Making Link Analysis even more query specific…</a:t>
            </a:r>
            <a:endParaRPr lang="en-US" dirty="0"/>
          </a:p>
        </p:txBody>
      </p:sp>
      <p:sp>
        <p:nvSpPr>
          <p:cNvPr id="630787" name="Rectangle 3"/>
          <p:cNvSpPr>
            <a:spLocks noGrp="1" noChangeArrowheads="1"/>
          </p:cNvSpPr>
          <p:nvPr>
            <p:ph type="body" idx="1"/>
          </p:nvPr>
        </p:nvSpPr>
        <p:spPr>
          <a:xfrm>
            <a:off x="304800" y="1295400"/>
            <a:ext cx="8534400" cy="5257800"/>
          </a:xfrm>
        </p:spPr>
        <p:txBody>
          <a:bodyPr/>
          <a:lstStyle/>
          <a:p>
            <a:pPr>
              <a:buFontTx/>
              <a:buNone/>
            </a:pPr>
            <a:r>
              <a:rPr lang="en-US" altLang="zh-CN" b="1">
                <a:ea typeface="SimSun" pitchFamily="2" charset="-122"/>
              </a:rPr>
              <a:t>Should all links be equally treated?</a:t>
            </a:r>
          </a:p>
          <a:p>
            <a:pPr>
              <a:buFontTx/>
              <a:buNone/>
            </a:pPr>
            <a:r>
              <a:rPr lang="en-US" b="1"/>
              <a:t>Two considerations:</a:t>
            </a:r>
          </a:p>
          <a:p>
            <a:r>
              <a:rPr lang="en-US" b="1"/>
              <a:t>Some links may be more meaningful/important than other links.</a:t>
            </a:r>
          </a:p>
          <a:p>
            <a:r>
              <a:rPr lang="en-US" b="1"/>
              <a:t>Web site creators may trick the system to make their pages more authoritative by adding dummy pages pointing to their cover pages (spamming).</a:t>
            </a:r>
          </a:p>
          <a:p>
            <a:pPr>
              <a:buFontTx/>
              <a:buNone/>
            </a:pPr>
            <a:endParaRPr lang="en-US" sz="2800" b="1"/>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685800" y="304800"/>
            <a:ext cx="7772400" cy="838200"/>
          </a:xfrm>
        </p:spPr>
        <p:txBody>
          <a:bodyPr/>
          <a:lstStyle/>
          <a:p>
            <a:r>
              <a:rPr lang="en-US" altLang="zh-CN" sz="3600" b="1">
                <a:ea typeface="SimSun" pitchFamily="2" charset="-122"/>
              </a:rPr>
              <a:t>Handling Spam Links (contd)</a:t>
            </a:r>
            <a:endParaRPr lang="en-US"/>
          </a:p>
        </p:txBody>
      </p:sp>
      <p:sp>
        <p:nvSpPr>
          <p:cNvPr id="677891" name="Rectangle 3"/>
          <p:cNvSpPr>
            <a:spLocks noGrp="1" noChangeArrowheads="1"/>
          </p:cNvSpPr>
          <p:nvPr>
            <p:ph type="body" idx="1"/>
          </p:nvPr>
        </p:nvSpPr>
        <p:spPr>
          <a:xfrm>
            <a:off x="304800" y="1447800"/>
            <a:ext cx="8610600" cy="5105400"/>
          </a:xfrm>
        </p:spPr>
        <p:txBody>
          <a:bodyPr/>
          <a:lstStyle/>
          <a:p>
            <a:pPr marL="609600" indent="-609600">
              <a:lnSpc>
                <a:spcPct val="90000"/>
              </a:lnSpc>
            </a:pPr>
            <a:r>
              <a:rPr lang="en-US" sz="2800" b="1">
                <a:solidFill>
                  <a:srgbClr val="0000CC"/>
                </a:solidFill>
              </a:rPr>
              <a:t>Transverse link:</a:t>
            </a:r>
            <a:r>
              <a:rPr lang="en-US" sz="2800" b="1"/>
              <a:t> links between pages with different domain names.</a:t>
            </a:r>
          </a:p>
          <a:p>
            <a:pPr marL="2209800" lvl="4" indent="-381000">
              <a:lnSpc>
                <a:spcPct val="90000"/>
              </a:lnSpc>
              <a:buFontTx/>
              <a:buNone/>
            </a:pPr>
            <a:r>
              <a:rPr lang="en-US" sz="1800" b="1">
                <a:solidFill>
                  <a:srgbClr val="0000CC"/>
                </a:solidFill>
              </a:rPr>
              <a:t>Domain name:</a:t>
            </a:r>
            <a:r>
              <a:rPr lang="en-US" sz="1800" b="1"/>
              <a:t> the first level of the URL of a page. </a:t>
            </a:r>
          </a:p>
          <a:p>
            <a:pPr marL="609600" indent="-609600">
              <a:lnSpc>
                <a:spcPct val="90000"/>
              </a:lnSpc>
            </a:pPr>
            <a:r>
              <a:rPr lang="en-US" sz="2800" b="1">
                <a:solidFill>
                  <a:srgbClr val="0000CC"/>
                </a:solidFill>
              </a:rPr>
              <a:t>Intrinsic link:</a:t>
            </a:r>
            <a:r>
              <a:rPr lang="en-US" sz="2800" b="1"/>
              <a:t> links between pages with the same domain name.</a:t>
            </a:r>
          </a:p>
          <a:p>
            <a:pPr marL="609600" indent="-609600">
              <a:lnSpc>
                <a:spcPct val="90000"/>
              </a:lnSpc>
              <a:buFontTx/>
              <a:buNone/>
            </a:pPr>
            <a:r>
              <a:rPr lang="en-US" sz="2800" b="1">
                <a:solidFill>
                  <a:schemeClr val="tx2"/>
                </a:solidFill>
              </a:rPr>
              <a:t>Transverse links are more important than intrinsic links.</a:t>
            </a:r>
          </a:p>
          <a:p>
            <a:pPr marL="609600" indent="-609600">
              <a:lnSpc>
                <a:spcPct val="90000"/>
              </a:lnSpc>
              <a:buFontTx/>
              <a:buNone/>
            </a:pPr>
            <a:r>
              <a:rPr lang="en-US" sz="2800" b="1"/>
              <a:t>Two ways to incorporate this:</a:t>
            </a:r>
          </a:p>
          <a:p>
            <a:pPr marL="609600" indent="-609600">
              <a:lnSpc>
                <a:spcPct val="90000"/>
              </a:lnSpc>
              <a:buFontTx/>
              <a:buAutoNum type="arabicPeriod"/>
            </a:pPr>
            <a:r>
              <a:rPr lang="en-US" sz="2800" b="1"/>
              <a:t>Use only transverse links and discard intrinsic links.</a:t>
            </a:r>
          </a:p>
          <a:p>
            <a:pPr marL="609600" indent="-609600">
              <a:lnSpc>
                <a:spcPct val="90000"/>
              </a:lnSpc>
              <a:buFontTx/>
              <a:buAutoNum type="arabicPeriod"/>
            </a:pPr>
            <a:r>
              <a:rPr lang="en-US" sz="2800" b="1"/>
              <a:t>Give lower weights to intrinsic links.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a:xfrm>
            <a:off x="685800" y="304800"/>
            <a:ext cx="7772400" cy="838200"/>
          </a:xfrm>
        </p:spPr>
        <p:txBody>
          <a:bodyPr/>
          <a:lstStyle/>
          <a:p>
            <a:r>
              <a:rPr lang="en-US" altLang="zh-CN" sz="3600" b="1">
                <a:ea typeface="SimSun" pitchFamily="2" charset="-122"/>
              </a:rPr>
              <a:t>Handling Spam Links (contd)</a:t>
            </a:r>
            <a:endParaRPr lang="en-US"/>
          </a:p>
        </p:txBody>
      </p:sp>
      <p:sp>
        <p:nvSpPr>
          <p:cNvPr id="749571" name="Rectangle 3"/>
          <p:cNvSpPr>
            <a:spLocks noGrp="1" noChangeArrowheads="1"/>
          </p:cNvSpPr>
          <p:nvPr>
            <p:ph type="body" idx="1"/>
          </p:nvPr>
        </p:nvSpPr>
        <p:spPr>
          <a:xfrm>
            <a:off x="304800" y="1676400"/>
            <a:ext cx="8610600" cy="4876800"/>
          </a:xfrm>
        </p:spPr>
        <p:txBody>
          <a:bodyPr/>
          <a:lstStyle/>
          <a:p>
            <a:pPr marL="609600" indent="-609600">
              <a:buFontTx/>
              <a:buNone/>
            </a:pPr>
            <a:r>
              <a:rPr lang="en-US" b="1"/>
              <a:t>How to give lower weights to intrinsic links?</a:t>
            </a:r>
          </a:p>
          <a:p>
            <a:pPr marL="609600" indent="-609600">
              <a:buFontTx/>
              <a:buNone/>
            </a:pPr>
            <a:r>
              <a:rPr lang="en-US" b="1"/>
              <a:t>In adjacency matrix A, entry (p, q) should be assigned as follows:</a:t>
            </a:r>
          </a:p>
          <a:p>
            <a:pPr marL="609600" indent="-609600"/>
            <a:r>
              <a:rPr lang="en-US" b="1"/>
              <a:t>If p has a transverse link to q, the entry is 1.</a:t>
            </a:r>
          </a:p>
          <a:p>
            <a:pPr marL="609600" indent="-609600"/>
            <a:r>
              <a:rPr lang="en-US" b="1">
                <a:solidFill>
                  <a:srgbClr val="0000CC"/>
                </a:solidFill>
              </a:rPr>
              <a:t>If p has an intrinsic link to q, the entry is c, where 0 &lt; c &lt; 1.</a:t>
            </a:r>
          </a:p>
          <a:p>
            <a:pPr marL="609600" indent="-609600"/>
            <a:r>
              <a:rPr lang="en-US" b="1"/>
              <a:t>If p has no link to q, the entry is 0.</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a:xfrm>
            <a:off x="685800" y="304800"/>
            <a:ext cx="7772400" cy="838200"/>
          </a:xfrm>
        </p:spPr>
        <p:txBody>
          <a:bodyPr/>
          <a:lstStyle/>
          <a:p>
            <a:r>
              <a:rPr lang="en-US" altLang="zh-CN" sz="3600" b="1">
                <a:ea typeface="SimSun" pitchFamily="2" charset="-122"/>
              </a:rPr>
              <a:t>Considering link “context”</a:t>
            </a:r>
            <a:endParaRPr lang="en-US"/>
          </a:p>
        </p:txBody>
      </p:sp>
      <p:sp>
        <p:nvSpPr>
          <p:cNvPr id="751619" name="Rectangle 3"/>
          <p:cNvSpPr>
            <a:spLocks noGrp="1" noChangeArrowheads="1"/>
          </p:cNvSpPr>
          <p:nvPr>
            <p:ph type="body" idx="1"/>
          </p:nvPr>
        </p:nvSpPr>
        <p:spPr>
          <a:xfrm>
            <a:off x="304800" y="1524000"/>
            <a:ext cx="8610600" cy="5029200"/>
          </a:xfrm>
        </p:spPr>
        <p:txBody>
          <a:bodyPr/>
          <a:lstStyle/>
          <a:p>
            <a:pPr marL="609600" indent="-609600">
              <a:buFontTx/>
              <a:buNone/>
            </a:pPr>
            <a:r>
              <a:rPr lang="en-US" sz="2800" b="1"/>
              <a:t>For a given link (p, q), let </a:t>
            </a:r>
            <a:r>
              <a:rPr lang="en-US" sz="2800" b="1">
                <a:solidFill>
                  <a:schemeClr val="tx2"/>
                </a:solidFill>
              </a:rPr>
              <a:t>V(p, q)</a:t>
            </a:r>
            <a:r>
              <a:rPr lang="en-US" sz="2800" b="1"/>
              <a:t> be the vicinity (e.g., </a:t>
            </a:r>
            <a:r>
              <a:rPr lang="en-US" sz="2800" b="1">
                <a:sym typeface="Symbol" pitchFamily="18" charset="2"/>
              </a:rPr>
              <a:t> 50 characters) of the link.</a:t>
            </a:r>
          </a:p>
          <a:p>
            <a:pPr marL="609600" indent="-609600"/>
            <a:r>
              <a:rPr lang="en-US" sz="2800" b="1"/>
              <a:t>If </a:t>
            </a:r>
            <a:r>
              <a:rPr lang="en-US" sz="2800" b="1">
                <a:solidFill>
                  <a:schemeClr val="tx2"/>
                </a:solidFill>
              </a:rPr>
              <a:t>V(p, q)</a:t>
            </a:r>
            <a:r>
              <a:rPr lang="en-US" sz="2800" b="1"/>
              <a:t> contains terms in the user query (topic), then the link should be more useful for identifying authoritative pages.</a:t>
            </a:r>
          </a:p>
          <a:p>
            <a:pPr marL="609600" indent="-609600"/>
            <a:r>
              <a:rPr lang="en-US" sz="2800" b="1"/>
              <a:t>To incorporate this: In adjacency matrix </a:t>
            </a:r>
            <a:r>
              <a:rPr lang="en-US" sz="2800" b="1">
                <a:solidFill>
                  <a:schemeClr val="tx2"/>
                </a:solidFill>
              </a:rPr>
              <a:t>A</a:t>
            </a:r>
            <a:r>
              <a:rPr lang="en-US" sz="2800" b="1"/>
              <a:t>, make the weight associated with link </a:t>
            </a:r>
            <a:r>
              <a:rPr lang="en-US" sz="2800" b="1">
                <a:solidFill>
                  <a:schemeClr val="tx2"/>
                </a:solidFill>
              </a:rPr>
              <a:t>(p, q)</a:t>
            </a:r>
            <a:r>
              <a:rPr lang="en-US" sz="2800" b="1"/>
              <a:t> to be </a:t>
            </a:r>
            <a:r>
              <a:rPr lang="en-US" sz="2800" b="1">
                <a:solidFill>
                  <a:schemeClr val="tx2"/>
                </a:solidFill>
              </a:rPr>
              <a:t>1+n(p, q),</a:t>
            </a:r>
            <a:r>
              <a:rPr lang="en-US" sz="2800" b="1"/>
              <a:t> </a:t>
            </a:r>
          </a:p>
          <a:p>
            <a:pPr marL="1371600" lvl="2" indent="-457200"/>
            <a:r>
              <a:rPr lang="en-US" sz="2000" b="1"/>
              <a:t>where n(p, q) is the number of terms in V(p, q) that appear in the query.</a:t>
            </a:r>
          </a:p>
          <a:p>
            <a:pPr marL="1371600" lvl="2" indent="-457200"/>
            <a:r>
              <a:rPr lang="en-US" sz="2000" b="1"/>
              <a:t>Alternately, consider the “vector similarity” between V(p,q) and the query Q</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8786" name="Rectangle 1026"/>
          <p:cNvSpPr>
            <a:spLocks noGrp="1" noChangeArrowheads="1"/>
          </p:cNvSpPr>
          <p:nvPr>
            <p:ph type="title"/>
          </p:nvPr>
        </p:nvSpPr>
        <p:spPr>
          <a:xfrm>
            <a:off x="685800" y="457200"/>
            <a:ext cx="7772400" cy="838200"/>
          </a:xfrm>
        </p:spPr>
        <p:txBody>
          <a:bodyPr/>
          <a:lstStyle/>
          <a:p>
            <a:r>
              <a:rPr lang="en-US" sz="3600" b="1"/>
              <a:t>Computing PageRank (6)</a:t>
            </a:r>
          </a:p>
        </p:txBody>
      </p:sp>
      <p:sp>
        <p:nvSpPr>
          <p:cNvPr id="758787" name="Rectangle 1027"/>
          <p:cNvSpPr>
            <a:spLocks noGrp="1" noChangeArrowheads="1"/>
          </p:cNvSpPr>
          <p:nvPr>
            <p:ph type="body" idx="1"/>
          </p:nvPr>
        </p:nvSpPr>
        <p:spPr>
          <a:xfrm>
            <a:off x="228600" y="1524000"/>
            <a:ext cx="8610600" cy="5105400"/>
          </a:xfrm>
        </p:spPr>
        <p:txBody>
          <a:bodyPr/>
          <a:lstStyle/>
          <a:p>
            <a:pPr>
              <a:buFontTx/>
              <a:buNone/>
            </a:pPr>
            <a:r>
              <a:rPr lang="en-US" b="1">
                <a:sym typeface="Symbol" pitchFamily="18" charset="2"/>
              </a:rPr>
              <a:t>Rank sink: A page or a group of pages is a rank sink if they can receive rank propagation from its parents but cannot propagate rank to other pages.</a:t>
            </a:r>
          </a:p>
          <a:p>
            <a:pPr>
              <a:buFontTx/>
              <a:buNone/>
            </a:pPr>
            <a:r>
              <a:rPr lang="en-US" b="1">
                <a:sym typeface="Symbol" pitchFamily="18" charset="2"/>
              </a:rPr>
              <a:t>Rank sink causes the loss of total ranks.</a:t>
            </a:r>
          </a:p>
          <a:p>
            <a:pPr>
              <a:buFontTx/>
              <a:buNone/>
            </a:pPr>
            <a:r>
              <a:rPr lang="en-US" b="1">
                <a:sym typeface="Symbol" pitchFamily="18" charset="2"/>
              </a:rPr>
              <a:t>Example:</a:t>
            </a:r>
          </a:p>
        </p:txBody>
      </p:sp>
      <p:sp>
        <p:nvSpPr>
          <p:cNvPr id="758788" name="Text Box 1028"/>
          <p:cNvSpPr txBox="1">
            <a:spLocks noChangeArrowheads="1"/>
          </p:cNvSpPr>
          <p:nvPr/>
        </p:nvSpPr>
        <p:spPr bwMode="auto">
          <a:xfrm>
            <a:off x="669925" y="4638675"/>
            <a:ext cx="441325" cy="519113"/>
          </a:xfrm>
          <a:prstGeom prst="rect">
            <a:avLst/>
          </a:prstGeom>
          <a:noFill/>
          <a:ln w="9525">
            <a:noFill/>
            <a:miter lim="800000"/>
            <a:headEnd/>
            <a:tailEnd/>
          </a:ln>
          <a:effectLst/>
        </p:spPr>
        <p:txBody>
          <a:bodyPr wrap="none">
            <a:spAutoFit/>
          </a:bodyPr>
          <a:lstStyle/>
          <a:p>
            <a:r>
              <a:rPr lang="en-US" sz="2800"/>
              <a:t>A</a:t>
            </a:r>
          </a:p>
        </p:txBody>
      </p:sp>
      <p:sp>
        <p:nvSpPr>
          <p:cNvPr id="758789" name="Text Box 1029"/>
          <p:cNvSpPr txBox="1">
            <a:spLocks noChangeArrowheads="1"/>
          </p:cNvSpPr>
          <p:nvPr/>
        </p:nvSpPr>
        <p:spPr bwMode="auto">
          <a:xfrm>
            <a:off x="3276600" y="4648200"/>
            <a:ext cx="420688" cy="519113"/>
          </a:xfrm>
          <a:prstGeom prst="rect">
            <a:avLst/>
          </a:prstGeom>
          <a:noFill/>
          <a:ln w="9525">
            <a:noFill/>
            <a:miter lim="800000"/>
            <a:headEnd/>
            <a:tailEnd/>
          </a:ln>
          <a:effectLst/>
        </p:spPr>
        <p:txBody>
          <a:bodyPr wrap="none">
            <a:spAutoFit/>
          </a:bodyPr>
          <a:lstStyle/>
          <a:p>
            <a:r>
              <a:rPr lang="en-US" sz="2800"/>
              <a:t>B</a:t>
            </a:r>
          </a:p>
        </p:txBody>
      </p:sp>
      <p:sp>
        <p:nvSpPr>
          <p:cNvPr id="758790" name="Text Box 1030"/>
          <p:cNvSpPr txBox="1">
            <a:spLocks noChangeArrowheads="1"/>
          </p:cNvSpPr>
          <p:nvPr/>
        </p:nvSpPr>
        <p:spPr bwMode="auto">
          <a:xfrm>
            <a:off x="1524000" y="5791200"/>
            <a:ext cx="441325" cy="519113"/>
          </a:xfrm>
          <a:prstGeom prst="rect">
            <a:avLst/>
          </a:prstGeom>
          <a:noFill/>
          <a:ln w="9525">
            <a:noFill/>
            <a:miter lim="800000"/>
            <a:headEnd/>
            <a:tailEnd/>
          </a:ln>
          <a:effectLst/>
        </p:spPr>
        <p:txBody>
          <a:bodyPr wrap="none">
            <a:spAutoFit/>
          </a:bodyPr>
          <a:lstStyle/>
          <a:p>
            <a:r>
              <a:rPr lang="en-US" sz="2800"/>
              <a:t>C</a:t>
            </a:r>
          </a:p>
        </p:txBody>
      </p:sp>
      <p:sp>
        <p:nvSpPr>
          <p:cNvPr id="758791" name="Text Box 1031"/>
          <p:cNvSpPr txBox="1">
            <a:spLocks noChangeArrowheads="1"/>
          </p:cNvSpPr>
          <p:nvPr/>
        </p:nvSpPr>
        <p:spPr bwMode="auto">
          <a:xfrm>
            <a:off x="2590800" y="5791200"/>
            <a:ext cx="441325" cy="519113"/>
          </a:xfrm>
          <a:prstGeom prst="rect">
            <a:avLst/>
          </a:prstGeom>
          <a:noFill/>
          <a:ln w="9525">
            <a:noFill/>
            <a:miter lim="800000"/>
            <a:headEnd/>
            <a:tailEnd/>
          </a:ln>
          <a:effectLst/>
        </p:spPr>
        <p:txBody>
          <a:bodyPr wrap="none">
            <a:spAutoFit/>
          </a:bodyPr>
          <a:lstStyle/>
          <a:p>
            <a:r>
              <a:rPr lang="en-US" sz="2800"/>
              <a:t>D</a:t>
            </a:r>
          </a:p>
        </p:txBody>
      </p:sp>
      <p:sp>
        <p:nvSpPr>
          <p:cNvPr id="758792" name="Line 1032"/>
          <p:cNvSpPr>
            <a:spLocks noChangeShapeType="1"/>
          </p:cNvSpPr>
          <p:nvPr/>
        </p:nvSpPr>
        <p:spPr bwMode="auto">
          <a:xfrm>
            <a:off x="1981200" y="5943600"/>
            <a:ext cx="533400" cy="0"/>
          </a:xfrm>
          <a:prstGeom prst="line">
            <a:avLst/>
          </a:prstGeom>
          <a:noFill/>
          <a:ln w="28575">
            <a:solidFill>
              <a:schemeClr val="tx1"/>
            </a:solidFill>
            <a:round/>
            <a:headEnd/>
            <a:tailEnd type="triangle" w="med" len="med"/>
          </a:ln>
          <a:effectLst/>
        </p:spPr>
        <p:txBody>
          <a:bodyPr/>
          <a:lstStyle/>
          <a:p>
            <a:endParaRPr lang="en-US"/>
          </a:p>
        </p:txBody>
      </p:sp>
      <p:sp>
        <p:nvSpPr>
          <p:cNvPr id="758793" name="Line 1033"/>
          <p:cNvSpPr>
            <a:spLocks noChangeShapeType="1"/>
          </p:cNvSpPr>
          <p:nvPr/>
        </p:nvSpPr>
        <p:spPr bwMode="auto">
          <a:xfrm flipH="1">
            <a:off x="1981200" y="6096000"/>
            <a:ext cx="533400" cy="0"/>
          </a:xfrm>
          <a:prstGeom prst="line">
            <a:avLst/>
          </a:prstGeom>
          <a:noFill/>
          <a:ln w="28575">
            <a:solidFill>
              <a:schemeClr val="tx1"/>
            </a:solidFill>
            <a:round/>
            <a:headEnd/>
            <a:tailEnd type="triangle" w="med" len="med"/>
          </a:ln>
          <a:effectLst/>
        </p:spPr>
        <p:txBody>
          <a:bodyPr/>
          <a:lstStyle/>
          <a:p>
            <a:endParaRPr lang="en-US"/>
          </a:p>
        </p:txBody>
      </p:sp>
      <p:sp>
        <p:nvSpPr>
          <p:cNvPr id="758794" name="Line 1034"/>
          <p:cNvSpPr>
            <a:spLocks noChangeShapeType="1"/>
          </p:cNvSpPr>
          <p:nvPr/>
        </p:nvSpPr>
        <p:spPr bwMode="auto">
          <a:xfrm>
            <a:off x="1143000" y="5029200"/>
            <a:ext cx="533400" cy="762000"/>
          </a:xfrm>
          <a:prstGeom prst="line">
            <a:avLst/>
          </a:prstGeom>
          <a:noFill/>
          <a:ln w="28575">
            <a:solidFill>
              <a:schemeClr val="tx1"/>
            </a:solidFill>
            <a:round/>
            <a:headEnd/>
            <a:tailEnd type="triangle" w="med" len="med"/>
          </a:ln>
          <a:effectLst/>
        </p:spPr>
        <p:txBody>
          <a:bodyPr/>
          <a:lstStyle/>
          <a:p>
            <a:endParaRPr lang="en-US"/>
          </a:p>
        </p:txBody>
      </p:sp>
      <p:sp>
        <p:nvSpPr>
          <p:cNvPr id="758795" name="Line 1035"/>
          <p:cNvSpPr>
            <a:spLocks noChangeShapeType="1"/>
          </p:cNvSpPr>
          <p:nvPr/>
        </p:nvSpPr>
        <p:spPr bwMode="auto">
          <a:xfrm flipH="1">
            <a:off x="2895600" y="5105400"/>
            <a:ext cx="381000" cy="685800"/>
          </a:xfrm>
          <a:prstGeom prst="line">
            <a:avLst/>
          </a:prstGeom>
          <a:noFill/>
          <a:ln w="28575">
            <a:solidFill>
              <a:schemeClr val="tx1"/>
            </a:solidFill>
            <a:round/>
            <a:headEnd/>
            <a:tailEnd type="triangle" w="med" len="med"/>
          </a:ln>
          <a:effectLst/>
        </p:spPr>
        <p:txBody>
          <a:bodyPr/>
          <a:lstStyle/>
          <a:p>
            <a:endParaRPr lang="en-US"/>
          </a:p>
        </p:txBody>
      </p:sp>
      <p:sp>
        <p:nvSpPr>
          <p:cNvPr id="758796" name="Text Box 1036"/>
          <p:cNvSpPr txBox="1">
            <a:spLocks noChangeArrowheads="1"/>
          </p:cNvSpPr>
          <p:nvPr/>
        </p:nvSpPr>
        <p:spPr bwMode="auto">
          <a:xfrm>
            <a:off x="4251325" y="4638675"/>
            <a:ext cx="3249613" cy="519113"/>
          </a:xfrm>
          <a:prstGeom prst="rect">
            <a:avLst/>
          </a:prstGeom>
          <a:noFill/>
          <a:ln w="9525">
            <a:noFill/>
            <a:miter lim="800000"/>
            <a:headEnd/>
            <a:tailEnd/>
          </a:ln>
          <a:effectLst/>
        </p:spPr>
        <p:txBody>
          <a:bodyPr wrap="none">
            <a:spAutoFit/>
          </a:bodyPr>
          <a:lstStyle/>
          <a:p>
            <a:r>
              <a:rPr lang="en-US" sz="2800"/>
              <a:t>(C, D) is a rank sink</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03842" name="Picture 2"/>
          <p:cNvPicPr>
            <a:picLocks noChangeAspect="1" noChangeArrowheads="1"/>
          </p:cNvPicPr>
          <p:nvPr/>
        </p:nvPicPr>
        <p:blipFill>
          <a:blip r:embed="rId3" cstate="print"/>
          <a:srcRect/>
          <a:stretch>
            <a:fillRect/>
          </a:stretch>
        </p:blipFill>
        <p:spPr bwMode="auto">
          <a:xfrm>
            <a:off x="838200" y="762000"/>
            <a:ext cx="7543800" cy="5657850"/>
          </a:xfrm>
          <a:prstGeom prst="rect">
            <a:avLst/>
          </a:prstGeom>
          <a:noFill/>
          <a:ln w="9525">
            <a:noFill/>
            <a:miter lim="800000"/>
            <a:headEnd/>
            <a:tailEnd/>
          </a:ln>
          <a:effectLst/>
        </p:spPr>
      </p:pic>
      <p:sp>
        <p:nvSpPr>
          <p:cNvPr id="803843" name="Rectangle 3"/>
          <p:cNvSpPr>
            <a:spLocks noChangeArrowheads="1"/>
          </p:cNvSpPr>
          <p:nvPr/>
        </p:nvSpPr>
        <p:spPr bwMode="auto">
          <a:xfrm>
            <a:off x="1219200" y="1828800"/>
            <a:ext cx="1447800" cy="4572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685800" y="304800"/>
            <a:ext cx="7772400" cy="685800"/>
          </a:xfrm>
        </p:spPr>
        <p:txBody>
          <a:bodyPr/>
          <a:lstStyle/>
          <a:p>
            <a:r>
              <a:rPr lang="en-US" altLang="zh-CN" sz="3600" b="1">
                <a:ea typeface="SimSun" pitchFamily="2" charset="-122"/>
              </a:rPr>
              <a:t>Evaluation</a:t>
            </a:r>
            <a:endParaRPr lang="en-US"/>
          </a:p>
        </p:txBody>
      </p:sp>
      <p:sp>
        <p:nvSpPr>
          <p:cNvPr id="679939" name="Rectangle 3"/>
          <p:cNvSpPr>
            <a:spLocks noGrp="1" noChangeArrowheads="1"/>
          </p:cNvSpPr>
          <p:nvPr>
            <p:ph type="body" idx="1"/>
          </p:nvPr>
        </p:nvSpPr>
        <p:spPr>
          <a:xfrm>
            <a:off x="304800" y="1219200"/>
            <a:ext cx="8610600" cy="5334000"/>
          </a:xfrm>
        </p:spPr>
        <p:txBody>
          <a:bodyPr/>
          <a:lstStyle/>
          <a:p>
            <a:pPr>
              <a:lnSpc>
                <a:spcPct val="90000"/>
              </a:lnSpc>
              <a:buFontTx/>
              <a:buNone/>
            </a:pPr>
            <a:r>
              <a:rPr lang="en-US" altLang="zh-CN" sz="2400" b="1">
                <a:ea typeface="SimSun" pitchFamily="2" charset="-122"/>
              </a:rPr>
              <a:t>Sample experiments:</a:t>
            </a:r>
          </a:p>
          <a:p>
            <a:pPr>
              <a:lnSpc>
                <a:spcPct val="90000"/>
              </a:lnSpc>
            </a:pPr>
            <a:r>
              <a:rPr lang="en-US" sz="2400" b="1"/>
              <a:t>Rank based on large in-degree (or backlinks)</a:t>
            </a:r>
          </a:p>
          <a:p>
            <a:pPr>
              <a:lnSpc>
                <a:spcPct val="90000"/>
              </a:lnSpc>
              <a:buFontTx/>
              <a:buNone/>
            </a:pPr>
            <a:r>
              <a:rPr lang="en-US" sz="2400" b="1"/>
              <a:t>   query: game</a:t>
            </a:r>
          </a:p>
          <a:p>
            <a:pPr>
              <a:lnSpc>
                <a:spcPct val="90000"/>
              </a:lnSpc>
              <a:buFontTx/>
              <a:buNone/>
            </a:pPr>
            <a:r>
              <a:rPr lang="en-US" sz="2400" b="1"/>
              <a:t>Rank   in-degree   URL</a:t>
            </a:r>
          </a:p>
          <a:p>
            <a:pPr>
              <a:lnSpc>
                <a:spcPct val="90000"/>
              </a:lnSpc>
              <a:buFontTx/>
              <a:buNone/>
            </a:pPr>
            <a:r>
              <a:rPr lang="en-US" sz="2400" b="1"/>
              <a:t>    1            13          </a:t>
            </a:r>
            <a:r>
              <a:rPr lang="en-US" sz="2400" b="1">
                <a:hlinkClick r:id="rId3"/>
              </a:rPr>
              <a:t>http://www.gotm.org</a:t>
            </a:r>
            <a:endParaRPr lang="en-US" sz="2400" b="1"/>
          </a:p>
          <a:p>
            <a:pPr>
              <a:lnSpc>
                <a:spcPct val="90000"/>
              </a:lnSpc>
              <a:buFontTx/>
              <a:buNone/>
            </a:pPr>
            <a:r>
              <a:rPr lang="en-US" sz="2400" b="1"/>
              <a:t>    2            12          </a:t>
            </a:r>
            <a:r>
              <a:rPr lang="en-US" sz="2400" b="1">
                <a:hlinkClick r:id="rId4"/>
              </a:rPr>
              <a:t>http://www.gamezero.com/team-0/</a:t>
            </a:r>
            <a:endParaRPr lang="en-US" sz="2400" b="1"/>
          </a:p>
          <a:p>
            <a:pPr>
              <a:lnSpc>
                <a:spcPct val="90000"/>
              </a:lnSpc>
              <a:buFontTx/>
              <a:buNone/>
            </a:pPr>
            <a:r>
              <a:rPr lang="en-US" sz="2400" b="1"/>
              <a:t>    3            12          </a:t>
            </a:r>
            <a:r>
              <a:rPr lang="en-US" sz="2400" b="1">
                <a:hlinkClick r:id="rId5"/>
              </a:rPr>
              <a:t>http://ngp.ngpc.state.ne.us/gp.html</a:t>
            </a:r>
            <a:endParaRPr lang="en-US" sz="2400" b="1"/>
          </a:p>
          <a:p>
            <a:pPr>
              <a:lnSpc>
                <a:spcPct val="90000"/>
              </a:lnSpc>
              <a:buFontTx/>
              <a:buNone/>
            </a:pPr>
            <a:r>
              <a:rPr lang="en-US" sz="2400" b="1"/>
              <a:t>    4            12          </a:t>
            </a:r>
            <a:r>
              <a:rPr lang="en-US" sz="2400" b="1">
                <a:hlinkClick r:id="rId6"/>
              </a:rPr>
              <a:t>http://www.ben2.ucla.edu/~permadi/</a:t>
            </a:r>
            <a:endParaRPr lang="en-US" sz="2400" b="1"/>
          </a:p>
          <a:p>
            <a:pPr>
              <a:lnSpc>
                <a:spcPct val="90000"/>
              </a:lnSpc>
              <a:buFontTx/>
              <a:buNone/>
            </a:pPr>
            <a:r>
              <a:rPr lang="en-US" sz="2400" b="1"/>
              <a:t>                                         </a:t>
            </a:r>
            <a:r>
              <a:rPr lang="en-US" sz="2400" b="1">
                <a:solidFill>
                  <a:schemeClr val="hlink"/>
                </a:solidFill>
              </a:rPr>
              <a:t>gamelink/gamelink.html</a:t>
            </a:r>
          </a:p>
          <a:p>
            <a:pPr>
              <a:lnSpc>
                <a:spcPct val="90000"/>
              </a:lnSpc>
              <a:buFontTx/>
              <a:buNone/>
            </a:pPr>
            <a:r>
              <a:rPr lang="en-US" sz="2400" b="1"/>
              <a:t>    5            11          </a:t>
            </a:r>
            <a:r>
              <a:rPr lang="en-US" sz="2400" b="1">
                <a:hlinkClick r:id="rId7"/>
              </a:rPr>
              <a:t>http://igolfto.net/</a:t>
            </a:r>
            <a:endParaRPr lang="en-US" sz="2400" b="1"/>
          </a:p>
          <a:p>
            <a:pPr>
              <a:lnSpc>
                <a:spcPct val="90000"/>
              </a:lnSpc>
              <a:buFontTx/>
              <a:buNone/>
            </a:pPr>
            <a:r>
              <a:rPr lang="en-US" sz="2400" b="1"/>
              <a:t>    6            11          </a:t>
            </a:r>
            <a:r>
              <a:rPr lang="en-US" sz="2400" b="1">
                <a:hlinkClick r:id="rId8"/>
              </a:rPr>
              <a:t>http://www.eduplace.com/geo/indexhi.html</a:t>
            </a:r>
            <a:endParaRPr lang="en-US" sz="2400" b="1"/>
          </a:p>
          <a:p>
            <a:pPr>
              <a:lnSpc>
                <a:spcPct val="90000"/>
              </a:lnSpc>
            </a:pPr>
            <a:r>
              <a:rPr lang="en-US" sz="2400" b="1"/>
              <a:t>Only pages 1, 2 and 4 are authoritative game pages.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3413" name="Picture 5"/>
          <p:cNvPicPr>
            <a:picLocks noChangeAspect="1" noChangeArrowheads="1"/>
          </p:cNvPicPr>
          <p:nvPr/>
        </p:nvPicPr>
        <p:blipFill>
          <a:blip r:embed="rId3" cstate="print"/>
          <a:srcRect/>
          <a:stretch>
            <a:fillRect/>
          </a:stretch>
        </p:blipFill>
        <p:spPr bwMode="auto">
          <a:xfrm>
            <a:off x="5029200" y="4794250"/>
            <a:ext cx="3810000" cy="2063750"/>
          </a:xfrm>
          <a:prstGeom prst="rect">
            <a:avLst/>
          </a:prstGeom>
          <a:noFill/>
          <a:ln w="9525">
            <a:noFill/>
            <a:miter lim="800000"/>
            <a:headEnd/>
            <a:tailEnd/>
          </a:ln>
          <a:effectLst/>
        </p:spPr>
      </p:pic>
      <p:sp>
        <p:nvSpPr>
          <p:cNvPr id="913410" name="Rectangle 2"/>
          <p:cNvSpPr>
            <a:spLocks noGrp="1" noChangeArrowheads="1"/>
          </p:cNvSpPr>
          <p:nvPr>
            <p:ph type="title"/>
          </p:nvPr>
        </p:nvSpPr>
        <p:spPr/>
        <p:txBody>
          <a:bodyPr/>
          <a:lstStyle/>
          <a:p>
            <a:r>
              <a:rPr lang="en-US" sz="4000" dirty="0"/>
              <a:t>Google Bombs: </a:t>
            </a:r>
            <a:br>
              <a:rPr lang="en-US" sz="4000" dirty="0"/>
            </a:br>
            <a:r>
              <a:rPr lang="en-US" sz="4000" dirty="0"/>
              <a:t>The other side of Anchor Text</a:t>
            </a:r>
          </a:p>
        </p:txBody>
      </p:sp>
      <p:sp>
        <p:nvSpPr>
          <p:cNvPr id="913411" name="Rectangle 3"/>
          <p:cNvSpPr>
            <a:spLocks noGrp="1" noChangeArrowheads="1"/>
          </p:cNvSpPr>
          <p:nvPr>
            <p:ph type="body" idx="1"/>
          </p:nvPr>
        </p:nvSpPr>
        <p:spPr>
          <a:xfrm>
            <a:off x="76200" y="1828800"/>
            <a:ext cx="4572000" cy="3200400"/>
          </a:xfrm>
        </p:spPr>
        <p:txBody>
          <a:bodyPr/>
          <a:lstStyle/>
          <a:p>
            <a:pPr>
              <a:lnSpc>
                <a:spcPct val="80000"/>
              </a:lnSpc>
            </a:pPr>
            <a:r>
              <a:rPr lang="en-US" sz="2400" dirty="0"/>
              <a:t>You can “tar” someone’s page just by linking to them with some damning anchor text</a:t>
            </a:r>
          </a:p>
          <a:p>
            <a:pPr lvl="1">
              <a:lnSpc>
                <a:spcPct val="80000"/>
              </a:lnSpc>
            </a:pPr>
            <a:r>
              <a:rPr lang="en-US" sz="2000" dirty="0"/>
              <a:t>If the anchor text is unique enough, then even a few pages linking with that keyword will make sure the page comes up high</a:t>
            </a:r>
          </a:p>
          <a:p>
            <a:pPr lvl="2">
              <a:lnSpc>
                <a:spcPct val="80000"/>
              </a:lnSpc>
            </a:pPr>
            <a:r>
              <a:rPr lang="en-US" sz="1800" dirty="0"/>
              <a:t>E.g. link your SO’s page with </a:t>
            </a:r>
          </a:p>
          <a:p>
            <a:pPr lvl="3">
              <a:lnSpc>
                <a:spcPct val="80000"/>
              </a:lnSpc>
            </a:pPr>
            <a:r>
              <a:rPr lang="en-US" sz="1600" dirty="0"/>
              <a:t>“</a:t>
            </a:r>
            <a:r>
              <a:rPr lang="en-US" sz="1600" dirty="0">
                <a:solidFill>
                  <a:srgbClr val="FF0000"/>
                </a:solidFill>
              </a:rPr>
              <a:t>my </a:t>
            </a:r>
            <a:r>
              <a:rPr lang="en-US" sz="1600" dirty="0" err="1">
                <a:solidFill>
                  <a:srgbClr val="FF0000"/>
                </a:solidFill>
              </a:rPr>
              <a:t>cuddlybubbly</a:t>
            </a:r>
            <a:r>
              <a:rPr lang="en-US" sz="1600" dirty="0">
                <a:solidFill>
                  <a:srgbClr val="FF0000"/>
                </a:solidFill>
              </a:rPr>
              <a:t> </a:t>
            </a:r>
            <a:r>
              <a:rPr lang="en-US" sz="1600" dirty="0" err="1">
                <a:solidFill>
                  <a:srgbClr val="FF0000"/>
                </a:solidFill>
              </a:rPr>
              <a:t>woogums</a:t>
            </a:r>
            <a:r>
              <a:rPr lang="en-US" sz="1600" dirty="0"/>
              <a:t>” </a:t>
            </a:r>
          </a:p>
          <a:p>
            <a:pPr lvl="3">
              <a:lnSpc>
                <a:spcPct val="80000"/>
              </a:lnSpc>
            </a:pPr>
            <a:r>
              <a:rPr lang="en-US" sz="1600" dirty="0"/>
              <a:t>“</a:t>
            </a:r>
            <a:r>
              <a:rPr lang="en-US" sz="1600" dirty="0" err="1"/>
              <a:t>Shmoopie</a:t>
            </a:r>
            <a:r>
              <a:rPr lang="en-US" sz="1600" dirty="0"/>
              <a:t>” unfortunately is already taken by Seinfeld</a:t>
            </a:r>
          </a:p>
          <a:p>
            <a:pPr lvl="1">
              <a:lnSpc>
                <a:spcPct val="80000"/>
              </a:lnSpc>
            </a:pPr>
            <a:r>
              <a:rPr lang="en-US" sz="2000" dirty="0"/>
              <a:t>For more common-place keywords (such as “unelectable” or “my sweet heart”) you need a lot more links</a:t>
            </a:r>
          </a:p>
          <a:p>
            <a:pPr lvl="2">
              <a:lnSpc>
                <a:spcPct val="80000"/>
              </a:lnSpc>
            </a:pPr>
            <a:r>
              <a:rPr lang="en-US" sz="1800" dirty="0"/>
              <a:t>Which, in the case of the later, may defeat the purpose  </a:t>
            </a:r>
          </a:p>
        </p:txBody>
      </p:sp>
      <p:sp>
        <p:nvSpPr>
          <p:cNvPr id="913412" name="Text Box 4"/>
          <p:cNvSpPr txBox="1">
            <a:spLocks noChangeArrowheads="1"/>
          </p:cNvSpPr>
          <p:nvPr/>
        </p:nvSpPr>
        <p:spPr bwMode="auto">
          <a:xfrm>
            <a:off x="2362200" y="1"/>
            <a:ext cx="6781800" cy="707886"/>
          </a:xfrm>
          <a:prstGeom prst="rect">
            <a:avLst/>
          </a:prstGeom>
          <a:solidFill>
            <a:schemeClr val="accent1"/>
          </a:solidFill>
          <a:ln w="9525">
            <a:noFill/>
            <a:miter lim="800000"/>
            <a:headEnd/>
            <a:tailEnd/>
          </a:ln>
          <a:effectLst/>
        </p:spPr>
        <p:txBody>
          <a:bodyPr wrap="square">
            <a:spAutoFit/>
          </a:bodyPr>
          <a:lstStyle/>
          <a:p>
            <a:r>
              <a:rPr lang="en-US" dirty="0" smtClean="0"/>
              <a:t>Anchor text is a way of “changing” a page!</a:t>
            </a:r>
          </a:p>
          <a:p>
            <a:r>
              <a:rPr lang="en-US" dirty="0"/>
              <a:t> </a:t>
            </a:r>
            <a:r>
              <a:rPr lang="en-US" dirty="0" smtClean="0"/>
              <a:t> (and it is given higher importance than the page contents)</a:t>
            </a:r>
            <a:endParaRPr lang="en-US" dirty="0"/>
          </a:p>
        </p:txBody>
      </p:sp>
      <p:pic>
        <p:nvPicPr>
          <p:cNvPr id="8" name="Picture 4" descr="Miserable Failure">
            <a:hlinkClick r:id="rId4" tooltip="Photo Sharing"/>
          </p:cNvPr>
          <p:cNvPicPr>
            <a:picLocks noChangeAspect="1" noChangeArrowheads="1"/>
          </p:cNvPicPr>
          <p:nvPr/>
        </p:nvPicPr>
        <p:blipFill>
          <a:blip r:embed="rId5" cstate="print"/>
          <a:srcRect/>
          <a:stretch>
            <a:fillRect/>
          </a:stretch>
        </p:blipFill>
        <p:spPr bwMode="auto">
          <a:xfrm>
            <a:off x="4857750" y="1752600"/>
            <a:ext cx="4286250" cy="2867025"/>
          </a:xfrm>
          <a:prstGeom prst="rect">
            <a:avLst/>
          </a:prstGeom>
          <a:noFill/>
        </p:spPr>
      </p:pic>
      <p:sp>
        <p:nvSpPr>
          <p:cNvPr id="9" name="Rectangle 8"/>
          <p:cNvSpPr/>
          <p:nvPr/>
        </p:nvSpPr>
        <p:spPr bwMode="auto">
          <a:xfrm>
            <a:off x="6781800" y="1752600"/>
            <a:ext cx="2362200" cy="28956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pic>
        <p:nvPicPr>
          <p:cNvPr id="1349633" name="Picture 1"/>
          <p:cNvPicPr>
            <a:picLocks noChangeAspect="1" noChangeArrowheads="1"/>
          </p:cNvPicPr>
          <p:nvPr/>
        </p:nvPicPr>
        <p:blipFill>
          <a:blip r:embed="rId6" cstate="print"/>
          <a:srcRect l="2046" t="17889" r="10038" b="5996"/>
          <a:stretch>
            <a:fillRect/>
          </a:stretch>
        </p:blipFill>
        <p:spPr bwMode="auto">
          <a:xfrm>
            <a:off x="5486400" y="4577936"/>
            <a:ext cx="2743200" cy="2280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3410"/>
                                        </p:tgtEl>
                                        <p:attrNameLst>
                                          <p:attrName>style.visibility</p:attrName>
                                        </p:attrNameLst>
                                      </p:cBhvr>
                                      <p:to>
                                        <p:strVal val="visible"/>
                                      </p:to>
                                    </p:set>
                                    <p:animEffect transition="in" filter="blinds(horizontal)">
                                      <p:cBhvr>
                                        <p:cTn id="17" dur="500"/>
                                        <p:tgtEl>
                                          <p:spTgt spid="9134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13411">
                                            <p:txEl>
                                              <p:pRg st="0" end="0"/>
                                            </p:txEl>
                                          </p:spTgt>
                                        </p:tgtEl>
                                        <p:attrNameLst>
                                          <p:attrName>style.visibility</p:attrName>
                                        </p:attrNameLst>
                                      </p:cBhvr>
                                      <p:to>
                                        <p:strVal val="visible"/>
                                      </p:to>
                                    </p:set>
                                    <p:animEffect transition="in" filter="blinds(horizontal)">
                                      <p:cBhvr>
                                        <p:cTn id="20" dur="500"/>
                                        <p:tgtEl>
                                          <p:spTgt spid="913411">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13411">
                                            <p:txEl>
                                              <p:pRg st="1" end="1"/>
                                            </p:txEl>
                                          </p:spTgt>
                                        </p:tgtEl>
                                        <p:attrNameLst>
                                          <p:attrName>style.visibility</p:attrName>
                                        </p:attrNameLst>
                                      </p:cBhvr>
                                      <p:to>
                                        <p:strVal val="visible"/>
                                      </p:to>
                                    </p:set>
                                    <p:animEffect transition="in" filter="blinds(horizontal)">
                                      <p:cBhvr>
                                        <p:cTn id="23" dur="500"/>
                                        <p:tgtEl>
                                          <p:spTgt spid="913411">
                                            <p:txEl>
                                              <p:pRg st="1" end="1"/>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13411">
                                            <p:txEl>
                                              <p:pRg st="2" end="2"/>
                                            </p:txEl>
                                          </p:spTgt>
                                        </p:tgtEl>
                                        <p:attrNameLst>
                                          <p:attrName>style.visibility</p:attrName>
                                        </p:attrNameLst>
                                      </p:cBhvr>
                                      <p:to>
                                        <p:strVal val="visible"/>
                                      </p:to>
                                    </p:set>
                                    <p:animEffect transition="in" filter="blinds(horizontal)">
                                      <p:cBhvr>
                                        <p:cTn id="26" dur="500"/>
                                        <p:tgtEl>
                                          <p:spTgt spid="913411">
                                            <p:txEl>
                                              <p:pRg st="2" end="2"/>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13411">
                                            <p:txEl>
                                              <p:pRg st="3" end="3"/>
                                            </p:txEl>
                                          </p:spTgt>
                                        </p:tgtEl>
                                        <p:attrNameLst>
                                          <p:attrName>style.visibility</p:attrName>
                                        </p:attrNameLst>
                                      </p:cBhvr>
                                      <p:to>
                                        <p:strVal val="visible"/>
                                      </p:to>
                                    </p:set>
                                    <p:animEffect transition="in" filter="blinds(horizontal)">
                                      <p:cBhvr>
                                        <p:cTn id="29" dur="500"/>
                                        <p:tgtEl>
                                          <p:spTgt spid="913411">
                                            <p:txEl>
                                              <p:pRg st="3" end="3"/>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13411">
                                            <p:txEl>
                                              <p:pRg st="4" end="4"/>
                                            </p:txEl>
                                          </p:spTgt>
                                        </p:tgtEl>
                                        <p:attrNameLst>
                                          <p:attrName>style.visibility</p:attrName>
                                        </p:attrNameLst>
                                      </p:cBhvr>
                                      <p:to>
                                        <p:strVal val="visible"/>
                                      </p:to>
                                    </p:set>
                                    <p:animEffect transition="in" filter="blinds(horizontal)">
                                      <p:cBhvr>
                                        <p:cTn id="32" dur="500"/>
                                        <p:tgtEl>
                                          <p:spTgt spid="913411">
                                            <p:txEl>
                                              <p:pRg st="4" end="4"/>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913411">
                                            <p:txEl>
                                              <p:pRg st="5" end="5"/>
                                            </p:txEl>
                                          </p:spTgt>
                                        </p:tgtEl>
                                        <p:attrNameLst>
                                          <p:attrName>style.visibility</p:attrName>
                                        </p:attrNameLst>
                                      </p:cBhvr>
                                      <p:to>
                                        <p:strVal val="visible"/>
                                      </p:to>
                                    </p:set>
                                    <p:animEffect transition="in" filter="blinds(horizontal)">
                                      <p:cBhvr>
                                        <p:cTn id="35" dur="500"/>
                                        <p:tgtEl>
                                          <p:spTgt spid="913411">
                                            <p:txEl>
                                              <p:pRg st="5" end="5"/>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13411">
                                            <p:txEl>
                                              <p:pRg st="6" end="6"/>
                                            </p:txEl>
                                          </p:spTgt>
                                        </p:tgtEl>
                                        <p:attrNameLst>
                                          <p:attrName>style.visibility</p:attrName>
                                        </p:attrNameLst>
                                      </p:cBhvr>
                                      <p:to>
                                        <p:strVal val="visible"/>
                                      </p:to>
                                    </p:set>
                                    <p:animEffect transition="in" filter="blinds(horizontal)">
                                      <p:cBhvr>
                                        <p:cTn id="38" dur="500"/>
                                        <p:tgtEl>
                                          <p:spTgt spid="913411">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913413"/>
                                        </p:tgtEl>
                                        <p:attrNameLst>
                                          <p:attrName>style.visibility</p:attrName>
                                        </p:attrNameLst>
                                      </p:cBhvr>
                                      <p:to>
                                        <p:strVal val="visible"/>
                                      </p:to>
                                    </p:set>
                                    <p:animEffect transition="in" filter="blinds(horizontal)">
                                      <p:cBhvr>
                                        <p:cTn id="43" dur="500"/>
                                        <p:tgtEl>
                                          <p:spTgt spid="91341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13412"/>
                                        </p:tgtEl>
                                        <p:attrNameLst>
                                          <p:attrName>style.visibility</p:attrName>
                                        </p:attrNameLst>
                                      </p:cBhvr>
                                      <p:to>
                                        <p:strVal val="visible"/>
                                      </p:to>
                                    </p:set>
                                    <p:animEffect transition="in" filter="blinds(horizontal)">
                                      <p:cBhvr>
                                        <p:cTn id="48" dur="500"/>
                                        <p:tgtEl>
                                          <p:spTgt spid="91341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349633"/>
                                        </p:tgtEl>
                                        <p:attrNameLst>
                                          <p:attrName>style.visibility</p:attrName>
                                        </p:attrNameLst>
                                      </p:cBhvr>
                                      <p:to>
                                        <p:strVal val="visible"/>
                                      </p:to>
                                    </p:set>
                                    <p:animEffect transition="in" filter="blinds(horizontal)">
                                      <p:cBhvr>
                                        <p:cTn id="53" dur="500"/>
                                        <p:tgtEl>
                                          <p:spTgt spid="1349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0" grpId="0"/>
      <p:bldP spid="913411" grpId="0" uiExpand="1" build="p"/>
      <p:bldP spid="913412" grpId="0" animBg="1"/>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685800" y="304800"/>
            <a:ext cx="7772400" cy="685800"/>
          </a:xfrm>
        </p:spPr>
        <p:txBody>
          <a:bodyPr/>
          <a:lstStyle/>
          <a:p>
            <a:r>
              <a:rPr lang="en-US" altLang="zh-CN" sz="3600" b="1">
                <a:ea typeface="SimSun" pitchFamily="2" charset="-122"/>
              </a:rPr>
              <a:t>Evaluation</a:t>
            </a:r>
            <a:endParaRPr lang="en-US"/>
          </a:p>
        </p:txBody>
      </p:sp>
      <p:sp>
        <p:nvSpPr>
          <p:cNvPr id="681987" name="Rectangle 3"/>
          <p:cNvSpPr>
            <a:spLocks noGrp="1" noChangeArrowheads="1"/>
          </p:cNvSpPr>
          <p:nvPr>
            <p:ph type="body" idx="1"/>
          </p:nvPr>
        </p:nvSpPr>
        <p:spPr>
          <a:xfrm>
            <a:off x="304800" y="1219200"/>
            <a:ext cx="8610600" cy="5334000"/>
          </a:xfrm>
        </p:spPr>
        <p:txBody>
          <a:bodyPr/>
          <a:lstStyle/>
          <a:p>
            <a:pPr>
              <a:lnSpc>
                <a:spcPct val="90000"/>
              </a:lnSpc>
              <a:buFontTx/>
              <a:buNone/>
            </a:pPr>
            <a:r>
              <a:rPr lang="en-US" altLang="zh-CN" sz="2800" b="1">
                <a:ea typeface="SimSun" pitchFamily="2" charset="-122"/>
              </a:rPr>
              <a:t>Sample experiments (continued)</a:t>
            </a:r>
          </a:p>
          <a:p>
            <a:pPr>
              <a:lnSpc>
                <a:spcPct val="90000"/>
              </a:lnSpc>
            </a:pPr>
            <a:r>
              <a:rPr lang="en-US" sz="2800" b="1"/>
              <a:t>Rank based on large authority score.</a:t>
            </a:r>
          </a:p>
          <a:p>
            <a:pPr>
              <a:lnSpc>
                <a:spcPct val="90000"/>
              </a:lnSpc>
              <a:buFontTx/>
              <a:buNone/>
            </a:pPr>
            <a:r>
              <a:rPr lang="en-US" sz="2800" b="1"/>
              <a:t>   query: game</a:t>
            </a:r>
          </a:p>
          <a:p>
            <a:pPr>
              <a:lnSpc>
                <a:spcPct val="90000"/>
              </a:lnSpc>
              <a:buFontTx/>
              <a:buNone/>
            </a:pPr>
            <a:r>
              <a:rPr lang="en-US" sz="2400" b="1"/>
              <a:t>Rank  Authority    URL</a:t>
            </a:r>
          </a:p>
          <a:p>
            <a:pPr>
              <a:lnSpc>
                <a:spcPct val="90000"/>
              </a:lnSpc>
              <a:buFontTx/>
              <a:buNone/>
            </a:pPr>
            <a:r>
              <a:rPr lang="en-US" sz="2400" b="1"/>
              <a:t>    1          0.613       </a:t>
            </a:r>
            <a:r>
              <a:rPr lang="en-US" sz="2400" b="1">
                <a:hlinkClick r:id="rId3"/>
              </a:rPr>
              <a:t>http://www.gotm.org</a:t>
            </a:r>
            <a:endParaRPr lang="en-US" sz="2400" b="1"/>
          </a:p>
          <a:p>
            <a:pPr>
              <a:lnSpc>
                <a:spcPct val="90000"/>
              </a:lnSpc>
              <a:buFontTx/>
              <a:buNone/>
            </a:pPr>
            <a:r>
              <a:rPr lang="en-US" sz="2400" b="1"/>
              <a:t>    2          0.390       </a:t>
            </a:r>
            <a:r>
              <a:rPr lang="en-US" sz="2400" b="1">
                <a:solidFill>
                  <a:schemeClr val="hlink"/>
                </a:solidFill>
                <a:hlinkClick r:id="rId4"/>
              </a:rPr>
              <a:t>http://ad/doubleclick/net/jump/</a:t>
            </a:r>
            <a:endParaRPr lang="en-US" sz="2400" b="1">
              <a:solidFill>
                <a:schemeClr val="hlink"/>
              </a:solidFill>
            </a:endParaRPr>
          </a:p>
          <a:p>
            <a:pPr>
              <a:lnSpc>
                <a:spcPct val="90000"/>
              </a:lnSpc>
              <a:buFontTx/>
              <a:buNone/>
            </a:pPr>
            <a:r>
              <a:rPr lang="en-US" sz="2400" b="1">
                <a:solidFill>
                  <a:schemeClr val="hlink"/>
                </a:solidFill>
              </a:rPr>
              <a:t>                                          gamefan-network.com/</a:t>
            </a:r>
          </a:p>
          <a:p>
            <a:pPr>
              <a:lnSpc>
                <a:spcPct val="90000"/>
              </a:lnSpc>
              <a:buFontTx/>
              <a:buNone/>
            </a:pPr>
            <a:r>
              <a:rPr lang="en-US" sz="2400" b="1"/>
              <a:t>    3          0.342       </a:t>
            </a:r>
            <a:r>
              <a:rPr lang="en-US" sz="2400" b="1">
                <a:hlinkClick r:id="rId5"/>
              </a:rPr>
              <a:t>http://www.d2realm.com/</a:t>
            </a:r>
            <a:endParaRPr lang="en-US" sz="2400" b="1">
              <a:solidFill>
                <a:schemeClr val="hlink"/>
              </a:solidFill>
            </a:endParaRPr>
          </a:p>
          <a:p>
            <a:pPr>
              <a:lnSpc>
                <a:spcPct val="90000"/>
              </a:lnSpc>
              <a:buFontTx/>
              <a:buNone/>
            </a:pPr>
            <a:r>
              <a:rPr lang="en-US" sz="2400" b="1"/>
              <a:t>    4          0.324       </a:t>
            </a:r>
            <a:r>
              <a:rPr lang="en-US" sz="2400" b="1">
                <a:solidFill>
                  <a:schemeClr val="hlink"/>
                </a:solidFill>
              </a:rPr>
              <a:t>http://www.counter-strike.net</a:t>
            </a:r>
          </a:p>
          <a:p>
            <a:pPr>
              <a:lnSpc>
                <a:spcPct val="90000"/>
              </a:lnSpc>
              <a:buFontTx/>
              <a:buNone/>
            </a:pPr>
            <a:r>
              <a:rPr lang="en-US" sz="2400" b="1"/>
              <a:t>    5          0.324       </a:t>
            </a:r>
            <a:r>
              <a:rPr lang="en-US" sz="2400" b="1">
                <a:solidFill>
                  <a:schemeClr val="hlink"/>
                </a:solidFill>
              </a:rPr>
              <a:t>http://tech-base.com/</a:t>
            </a:r>
          </a:p>
          <a:p>
            <a:pPr>
              <a:lnSpc>
                <a:spcPct val="90000"/>
              </a:lnSpc>
              <a:buFontTx/>
              <a:buNone/>
            </a:pPr>
            <a:r>
              <a:rPr lang="en-US" sz="2400" b="1"/>
              <a:t>    6          0.306       </a:t>
            </a:r>
            <a:r>
              <a:rPr lang="en-US" sz="2400" b="1">
                <a:hlinkClick r:id="rId6"/>
              </a:rPr>
              <a:t>http://www.e3zone.com</a:t>
            </a:r>
            <a:endParaRPr lang="en-US" sz="2400" b="1"/>
          </a:p>
          <a:p>
            <a:pPr>
              <a:lnSpc>
                <a:spcPct val="90000"/>
              </a:lnSpc>
            </a:pPr>
            <a:r>
              <a:rPr lang="en-US" sz="2800" b="1"/>
              <a:t>All pages are authoritative game pages.</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82" name="Rectangle 1026"/>
          <p:cNvSpPr>
            <a:spLocks noGrp="1" noChangeArrowheads="1"/>
          </p:cNvSpPr>
          <p:nvPr>
            <p:ph type="title"/>
          </p:nvPr>
        </p:nvSpPr>
        <p:spPr>
          <a:xfrm>
            <a:off x="685800" y="304800"/>
            <a:ext cx="7772400" cy="685800"/>
          </a:xfrm>
        </p:spPr>
        <p:txBody>
          <a:bodyPr/>
          <a:lstStyle/>
          <a:p>
            <a:r>
              <a:rPr lang="en-US" altLang="zh-CN" sz="3600" b="1">
                <a:ea typeface="SimSun" pitchFamily="2" charset="-122"/>
              </a:rPr>
              <a:t>Authority and Hub Pages (19)</a:t>
            </a:r>
            <a:endParaRPr lang="en-US"/>
          </a:p>
        </p:txBody>
      </p:sp>
      <p:sp>
        <p:nvSpPr>
          <p:cNvPr id="686083" name="Rectangle 1027"/>
          <p:cNvSpPr>
            <a:spLocks noGrp="1" noChangeArrowheads="1"/>
          </p:cNvSpPr>
          <p:nvPr>
            <p:ph type="body" idx="1"/>
          </p:nvPr>
        </p:nvSpPr>
        <p:spPr>
          <a:xfrm>
            <a:off x="304800" y="1219200"/>
            <a:ext cx="8610600" cy="5334000"/>
          </a:xfrm>
        </p:spPr>
        <p:txBody>
          <a:bodyPr/>
          <a:lstStyle/>
          <a:p>
            <a:pPr>
              <a:lnSpc>
                <a:spcPct val="90000"/>
              </a:lnSpc>
              <a:buFontTx/>
              <a:buNone/>
            </a:pPr>
            <a:r>
              <a:rPr lang="en-US" altLang="zh-CN" sz="2800" b="1">
                <a:ea typeface="SimSun" pitchFamily="2" charset="-122"/>
              </a:rPr>
              <a:t>Sample experiments (continued)</a:t>
            </a:r>
          </a:p>
          <a:p>
            <a:pPr>
              <a:lnSpc>
                <a:spcPct val="90000"/>
              </a:lnSpc>
            </a:pPr>
            <a:r>
              <a:rPr lang="en-US" sz="2800" b="1"/>
              <a:t>Rank based on large authority score.</a:t>
            </a:r>
          </a:p>
          <a:p>
            <a:pPr>
              <a:lnSpc>
                <a:spcPct val="90000"/>
              </a:lnSpc>
              <a:buFontTx/>
              <a:buNone/>
            </a:pPr>
            <a:r>
              <a:rPr lang="en-US" sz="2800" b="1"/>
              <a:t>   query: free email</a:t>
            </a:r>
          </a:p>
          <a:p>
            <a:pPr>
              <a:lnSpc>
                <a:spcPct val="90000"/>
              </a:lnSpc>
              <a:buFontTx/>
              <a:buNone/>
            </a:pPr>
            <a:r>
              <a:rPr lang="en-US" sz="2800" b="1"/>
              <a:t>Rank  Authority    URL</a:t>
            </a:r>
          </a:p>
          <a:p>
            <a:pPr>
              <a:lnSpc>
                <a:spcPct val="90000"/>
              </a:lnSpc>
              <a:buFontTx/>
              <a:buNone/>
            </a:pPr>
            <a:r>
              <a:rPr lang="en-US" sz="2800" b="1"/>
              <a:t>    1          0.525       </a:t>
            </a:r>
            <a:r>
              <a:rPr lang="en-US" sz="2800" b="1">
                <a:hlinkClick r:id="rId3"/>
              </a:rPr>
              <a:t>http://mail.chek.com/</a:t>
            </a:r>
            <a:endParaRPr lang="en-US" sz="2800" b="1"/>
          </a:p>
          <a:p>
            <a:pPr>
              <a:lnSpc>
                <a:spcPct val="90000"/>
              </a:lnSpc>
              <a:buFontTx/>
              <a:buNone/>
            </a:pPr>
            <a:r>
              <a:rPr lang="en-US" sz="2800" b="1"/>
              <a:t>    2          0.345       </a:t>
            </a:r>
            <a:r>
              <a:rPr lang="en-US" sz="2800" b="1">
                <a:solidFill>
                  <a:schemeClr val="hlink"/>
                </a:solidFill>
                <a:hlinkClick r:id="rId4"/>
              </a:rPr>
              <a:t>http://www.hotmail/com/</a:t>
            </a:r>
            <a:endParaRPr lang="en-US" sz="2800" b="1">
              <a:solidFill>
                <a:schemeClr val="hlink"/>
              </a:solidFill>
            </a:endParaRPr>
          </a:p>
          <a:p>
            <a:pPr>
              <a:lnSpc>
                <a:spcPct val="90000"/>
              </a:lnSpc>
              <a:buFontTx/>
              <a:buNone/>
            </a:pPr>
            <a:r>
              <a:rPr lang="en-US" sz="2800" b="1"/>
              <a:t>    3          0.309       </a:t>
            </a:r>
            <a:r>
              <a:rPr lang="en-US" sz="2800" b="1">
                <a:hlinkClick r:id="rId5"/>
              </a:rPr>
              <a:t>http://www.naplesnews.net</a:t>
            </a:r>
            <a:r>
              <a:rPr lang="en-US" sz="2800" b="1">
                <a:solidFill>
                  <a:schemeClr val="hlink"/>
                </a:solidFill>
              </a:rPr>
              <a:t>/</a:t>
            </a:r>
          </a:p>
          <a:p>
            <a:pPr>
              <a:lnSpc>
                <a:spcPct val="90000"/>
              </a:lnSpc>
              <a:buFontTx/>
              <a:buNone/>
            </a:pPr>
            <a:r>
              <a:rPr lang="en-US" sz="2800" b="1"/>
              <a:t>    4          0.261       </a:t>
            </a:r>
            <a:r>
              <a:rPr lang="en-US" sz="2800" b="1">
                <a:solidFill>
                  <a:schemeClr val="hlink"/>
                </a:solidFill>
              </a:rPr>
              <a:t>http://www.11mail.com/</a:t>
            </a:r>
          </a:p>
          <a:p>
            <a:pPr>
              <a:lnSpc>
                <a:spcPct val="90000"/>
              </a:lnSpc>
              <a:buFontTx/>
              <a:buNone/>
            </a:pPr>
            <a:r>
              <a:rPr lang="en-US" sz="2800" b="1"/>
              <a:t>    5          0.254       </a:t>
            </a:r>
            <a:r>
              <a:rPr lang="en-US" sz="2800" b="1">
                <a:solidFill>
                  <a:schemeClr val="hlink"/>
                </a:solidFill>
              </a:rPr>
              <a:t>http://www.dwp.net/</a:t>
            </a:r>
          </a:p>
          <a:p>
            <a:pPr>
              <a:lnSpc>
                <a:spcPct val="90000"/>
              </a:lnSpc>
              <a:buFontTx/>
              <a:buNone/>
            </a:pPr>
            <a:r>
              <a:rPr lang="en-US" sz="2800" b="1"/>
              <a:t>    6          0.246       </a:t>
            </a:r>
            <a:r>
              <a:rPr lang="en-US" sz="2800" b="1">
                <a:hlinkClick r:id="rId6"/>
              </a:rPr>
              <a:t>http://www.wptamail.com/</a:t>
            </a:r>
            <a:endParaRPr lang="en-US" sz="2800" b="1"/>
          </a:p>
          <a:p>
            <a:pPr>
              <a:lnSpc>
                <a:spcPct val="90000"/>
              </a:lnSpc>
            </a:pPr>
            <a:r>
              <a:rPr lang="en-US" sz="2800" b="1"/>
              <a:t>All pages are authoritative free email pages.</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94627" name="Picture 3"/>
          <p:cNvPicPr>
            <a:picLocks noChangeAspect="1" noChangeArrowheads="1"/>
          </p:cNvPicPr>
          <p:nvPr/>
        </p:nvPicPr>
        <p:blipFill>
          <a:blip r:embed="rId3" cstate="print"/>
          <a:srcRect/>
          <a:stretch>
            <a:fillRect/>
          </a:stretch>
        </p:blipFill>
        <p:spPr bwMode="auto">
          <a:xfrm>
            <a:off x="228600" y="990600"/>
            <a:ext cx="5251450" cy="5334000"/>
          </a:xfrm>
          <a:prstGeom prst="rect">
            <a:avLst/>
          </a:prstGeom>
          <a:noFill/>
          <a:ln w="9525">
            <a:noFill/>
            <a:miter lim="800000"/>
            <a:headEnd/>
            <a:tailEnd/>
          </a:ln>
          <a:effectLst/>
        </p:spPr>
      </p:pic>
      <p:pic>
        <p:nvPicPr>
          <p:cNvPr id="794628" name="Picture 4"/>
          <p:cNvPicPr>
            <a:picLocks noChangeAspect="1" noChangeArrowheads="1"/>
          </p:cNvPicPr>
          <p:nvPr/>
        </p:nvPicPr>
        <p:blipFill>
          <a:blip r:embed="rId4" cstate="print"/>
          <a:srcRect/>
          <a:stretch>
            <a:fillRect/>
          </a:stretch>
        </p:blipFill>
        <p:spPr bwMode="auto">
          <a:xfrm>
            <a:off x="4038600" y="1143000"/>
            <a:ext cx="5027613" cy="5105400"/>
          </a:xfrm>
          <a:prstGeom prst="rect">
            <a:avLst/>
          </a:prstGeom>
          <a:noFill/>
          <a:ln w="9525">
            <a:noFill/>
            <a:miter lim="800000"/>
            <a:headEnd/>
            <a:tailEnd/>
          </a:ln>
          <a:effectLst/>
        </p:spPr>
      </p:pic>
      <p:sp>
        <p:nvSpPr>
          <p:cNvPr id="794629" name="Text Box 5"/>
          <p:cNvSpPr txBox="1">
            <a:spLocks noChangeArrowheads="1"/>
          </p:cNvSpPr>
          <p:nvPr/>
        </p:nvSpPr>
        <p:spPr bwMode="auto">
          <a:xfrm>
            <a:off x="2209800" y="457200"/>
            <a:ext cx="5105400" cy="1006475"/>
          </a:xfrm>
          <a:prstGeom prst="rect">
            <a:avLst/>
          </a:prstGeom>
          <a:noFill/>
          <a:ln w="9525">
            <a:noFill/>
            <a:miter lim="800000"/>
            <a:headEnd/>
            <a:tailEnd/>
          </a:ln>
          <a:effectLst/>
        </p:spPr>
        <p:txBody>
          <a:bodyPr wrap="none">
            <a:spAutoFit/>
          </a:bodyPr>
          <a:lstStyle/>
          <a:p>
            <a:r>
              <a:rPr lang="en-US">
                <a:solidFill>
                  <a:schemeClr val="hlink"/>
                </a:solidFill>
              </a:rPr>
              <a:t>Cora thinks Rao is Authoritative on Planning</a:t>
            </a:r>
          </a:p>
          <a:p>
            <a:r>
              <a:rPr lang="en-US">
                <a:solidFill>
                  <a:schemeClr val="hlink"/>
                </a:solidFill>
              </a:rPr>
              <a:t>  Citeseer has him down at 90</a:t>
            </a:r>
            <a:r>
              <a:rPr lang="en-US" baseline="30000">
                <a:solidFill>
                  <a:schemeClr val="hlink"/>
                </a:solidFill>
              </a:rPr>
              <a:t>th</a:t>
            </a:r>
            <a:r>
              <a:rPr lang="en-US">
                <a:solidFill>
                  <a:schemeClr val="hlink"/>
                </a:solidFill>
              </a:rPr>
              <a:t> position… </a:t>
            </a:r>
            <a:r>
              <a:rPr lang="en-US">
                <a:solidFill>
                  <a:schemeClr val="hlink"/>
                </a:solidFill>
                <a:sym typeface="Wingdings" pitchFamily="2" charset="2"/>
              </a:rPr>
              <a:t></a:t>
            </a:r>
            <a:endParaRPr lang="en-US">
              <a:solidFill>
                <a:schemeClr val="hlink"/>
              </a:solidFill>
            </a:endParaRPr>
          </a:p>
          <a:p>
            <a:r>
              <a:rPr lang="en-US">
                <a:solidFill>
                  <a:schemeClr val="hlink"/>
                </a:solidFill>
              </a:rPr>
              <a:t>  </a:t>
            </a:r>
          </a:p>
        </p:txBody>
      </p:sp>
      <p:sp>
        <p:nvSpPr>
          <p:cNvPr id="794630" name="Text Box 6"/>
          <p:cNvSpPr txBox="1">
            <a:spLocks noChangeArrowheads="1"/>
          </p:cNvSpPr>
          <p:nvPr/>
        </p:nvSpPr>
        <p:spPr bwMode="auto">
          <a:xfrm rot="-1535995">
            <a:off x="2803525" y="3443288"/>
            <a:ext cx="4672013" cy="1920875"/>
          </a:xfrm>
          <a:prstGeom prst="rect">
            <a:avLst/>
          </a:prstGeom>
          <a:solidFill>
            <a:srgbClr val="FFCCFF"/>
          </a:solidFill>
          <a:ln w="9525">
            <a:noFill/>
            <a:miter lim="800000"/>
            <a:headEnd/>
            <a:tailEnd/>
          </a:ln>
          <a:effectLst/>
        </p:spPr>
        <p:txBody>
          <a:bodyPr wrap="none">
            <a:spAutoFit/>
          </a:bodyPr>
          <a:lstStyle/>
          <a:p>
            <a:r>
              <a:rPr lang="en-US">
                <a:solidFill>
                  <a:schemeClr val="hlink"/>
                </a:solidFill>
              </a:rPr>
              <a:t>How come???</a:t>
            </a:r>
          </a:p>
          <a:p>
            <a:r>
              <a:rPr lang="en-US">
                <a:solidFill>
                  <a:schemeClr val="hlink"/>
                </a:solidFill>
              </a:rPr>
              <a:t> --Planning has two clusters</a:t>
            </a:r>
          </a:p>
          <a:p>
            <a:r>
              <a:rPr lang="en-US">
                <a:solidFill>
                  <a:schemeClr val="hlink"/>
                </a:solidFill>
              </a:rPr>
              <a:t>        --Planning &amp; reinforcement learning</a:t>
            </a:r>
          </a:p>
          <a:p>
            <a:r>
              <a:rPr lang="en-US">
                <a:solidFill>
                  <a:schemeClr val="hlink"/>
                </a:solidFill>
              </a:rPr>
              <a:t>        --Deterministic planning</a:t>
            </a:r>
          </a:p>
          <a:p>
            <a:r>
              <a:rPr lang="en-US">
                <a:solidFill>
                  <a:schemeClr val="hlink"/>
                </a:solidFill>
              </a:rPr>
              <a:t>    --The first is a bigger cluster</a:t>
            </a:r>
          </a:p>
          <a:p>
            <a:r>
              <a:rPr lang="en-US">
                <a:solidFill>
                  <a:schemeClr val="hlink"/>
                </a:solidFill>
              </a:rPr>
              <a:t>    --Rao is big in the second cluster</a:t>
            </a:r>
            <a:r>
              <a:rPr lang="en-US">
                <a:solidFill>
                  <a:schemeClr val="hlink"/>
                </a:solidFill>
                <a:sym typeface="Wingdings" pitchFamily="2" charset="2"/>
              </a:rPr>
              <a:t></a:t>
            </a:r>
            <a:endParaRPr lang="en-US">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94627"/>
                                        </p:tgtEl>
                                        <p:attrNameLst>
                                          <p:attrName>style.visibility</p:attrName>
                                        </p:attrNameLst>
                                      </p:cBhvr>
                                      <p:to>
                                        <p:strVal val="visible"/>
                                      </p:to>
                                    </p:set>
                                    <p:anim calcmode="lin" valueType="num">
                                      <p:cBhvr additive="base">
                                        <p:cTn id="7" dur="500" fill="hold"/>
                                        <p:tgtEl>
                                          <p:spTgt spid="794627"/>
                                        </p:tgtEl>
                                        <p:attrNameLst>
                                          <p:attrName>ppt_x</p:attrName>
                                        </p:attrNameLst>
                                      </p:cBhvr>
                                      <p:tavLst>
                                        <p:tav tm="0">
                                          <p:val>
                                            <p:strVal val="0-#ppt_w/2"/>
                                          </p:val>
                                        </p:tav>
                                        <p:tav tm="100000">
                                          <p:val>
                                            <p:strVal val="#ppt_x"/>
                                          </p:val>
                                        </p:tav>
                                      </p:tavLst>
                                    </p:anim>
                                    <p:anim calcmode="lin" valueType="num">
                                      <p:cBhvr additive="base">
                                        <p:cTn id="8" dur="500" fill="hold"/>
                                        <p:tgtEl>
                                          <p:spTgt spid="7946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94628"/>
                                        </p:tgtEl>
                                        <p:attrNameLst>
                                          <p:attrName>style.visibility</p:attrName>
                                        </p:attrNameLst>
                                      </p:cBhvr>
                                      <p:to>
                                        <p:strVal val="visible"/>
                                      </p:to>
                                    </p:set>
                                    <p:anim calcmode="lin" valueType="num">
                                      <p:cBhvr additive="base">
                                        <p:cTn id="13" dur="500" fill="hold"/>
                                        <p:tgtEl>
                                          <p:spTgt spid="794628"/>
                                        </p:tgtEl>
                                        <p:attrNameLst>
                                          <p:attrName>ppt_x</p:attrName>
                                        </p:attrNameLst>
                                      </p:cBhvr>
                                      <p:tavLst>
                                        <p:tav tm="0">
                                          <p:val>
                                            <p:strVal val="0-#ppt_w/2"/>
                                          </p:val>
                                        </p:tav>
                                        <p:tav tm="100000">
                                          <p:val>
                                            <p:strVal val="#ppt_x"/>
                                          </p:val>
                                        </p:tav>
                                      </p:tavLst>
                                    </p:anim>
                                    <p:anim calcmode="lin" valueType="num">
                                      <p:cBhvr additive="base">
                                        <p:cTn id="14" dur="500" fill="hold"/>
                                        <p:tgtEl>
                                          <p:spTgt spid="7946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4629"/>
                                        </p:tgtEl>
                                        <p:attrNameLst>
                                          <p:attrName>style.visibility</p:attrName>
                                        </p:attrNameLst>
                                      </p:cBhvr>
                                      <p:to>
                                        <p:strVal val="visible"/>
                                      </p:to>
                                    </p:set>
                                    <p:anim calcmode="lin" valueType="num">
                                      <p:cBhvr additive="base">
                                        <p:cTn id="19" dur="500" fill="hold"/>
                                        <p:tgtEl>
                                          <p:spTgt spid="794629"/>
                                        </p:tgtEl>
                                        <p:attrNameLst>
                                          <p:attrName>ppt_x</p:attrName>
                                        </p:attrNameLst>
                                      </p:cBhvr>
                                      <p:tavLst>
                                        <p:tav tm="0">
                                          <p:val>
                                            <p:strVal val="0-#ppt_w/2"/>
                                          </p:val>
                                        </p:tav>
                                        <p:tav tm="100000">
                                          <p:val>
                                            <p:strVal val="#ppt_x"/>
                                          </p:val>
                                        </p:tav>
                                      </p:tavLst>
                                    </p:anim>
                                    <p:anim calcmode="lin" valueType="num">
                                      <p:cBhvr additive="base">
                                        <p:cTn id="20" dur="500" fill="hold"/>
                                        <p:tgtEl>
                                          <p:spTgt spid="7946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4630"/>
                                        </p:tgtEl>
                                        <p:attrNameLst>
                                          <p:attrName>style.visibility</p:attrName>
                                        </p:attrNameLst>
                                      </p:cBhvr>
                                      <p:to>
                                        <p:strVal val="visible"/>
                                      </p:to>
                                    </p:set>
                                    <p:anim calcmode="lin" valueType="num">
                                      <p:cBhvr additive="base">
                                        <p:cTn id="25" dur="500" fill="hold"/>
                                        <p:tgtEl>
                                          <p:spTgt spid="794630"/>
                                        </p:tgtEl>
                                        <p:attrNameLst>
                                          <p:attrName>ppt_x</p:attrName>
                                        </p:attrNameLst>
                                      </p:cBhvr>
                                      <p:tavLst>
                                        <p:tav tm="0">
                                          <p:val>
                                            <p:strVal val="0-#ppt_w/2"/>
                                          </p:val>
                                        </p:tav>
                                        <p:tav tm="100000">
                                          <p:val>
                                            <p:strVal val="#ppt_x"/>
                                          </p:val>
                                        </p:tav>
                                      </p:tavLst>
                                    </p:anim>
                                    <p:anim calcmode="lin" valueType="num">
                                      <p:cBhvr additive="base">
                                        <p:cTn id="26" dur="500" fill="hold"/>
                                        <p:tgtEl>
                                          <p:spTgt spid="7946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9" grpId="0" autoUpdateAnimBg="0"/>
      <p:bldP spid="794630"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r>
              <a:rPr lang="en-US"/>
              <a:t>Topic Specific Pagerank</a:t>
            </a:r>
          </a:p>
        </p:txBody>
      </p:sp>
      <p:sp>
        <p:nvSpPr>
          <p:cNvPr id="860163" name="Rectangle 3"/>
          <p:cNvSpPr>
            <a:spLocks noGrp="1" noChangeArrowheads="1"/>
          </p:cNvSpPr>
          <p:nvPr>
            <p:ph type="body" idx="1"/>
          </p:nvPr>
        </p:nvSpPr>
        <p:spPr>
          <a:xfrm>
            <a:off x="685800" y="1981200"/>
            <a:ext cx="4191000" cy="4114800"/>
          </a:xfrm>
        </p:spPr>
        <p:txBody>
          <a:bodyPr/>
          <a:lstStyle/>
          <a:p>
            <a:pPr>
              <a:lnSpc>
                <a:spcPct val="90000"/>
              </a:lnSpc>
            </a:pPr>
            <a:r>
              <a:rPr lang="en-US" sz="1800" dirty="0"/>
              <a:t>For each page compute k different page ranks</a:t>
            </a:r>
          </a:p>
          <a:p>
            <a:pPr lvl="1">
              <a:lnSpc>
                <a:spcPct val="90000"/>
              </a:lnSpc>
            </a:pPr>
            <a:r>
              <a:rPr lang="en-US" sz="1800" dirty="0"/>
              <a:t>K= number of top level hierarchies in the Open Directory Project</a:t>
            </a:r>
          </a:p>
          <a:p>
            <a:pPr lvl="1">
              <a:lnSpc>
                <a:spcPct val="90000"/>
              </a:lnSpc>
            </a:pPr>
            <a:r>
              <a:rPr lang="en-US" sz="1800" dirty="0"/>
              <a:t>When computing </a:t>
            </a:r>
            <a:r>
              <a:rPr lang="en-US" sz="1800" dirty="0" err="1"/>
              <a:t>PageRank</a:t>
            </a:r>
            <a:r>
              <a:rPr lang="en-US" sz="1800" dirty="0"/>
              <a:t> </a:t>
            </a:r>
            <a:r>
              <a:rPr lang="en-US" sz="1800" dirty="0" err="1"/>
              <a:t>w.r.t</a:t>
            </a:r>
            <a:r>
              <a:rPr lang="en-US" sz="1800" dirty="0"/>
              <a:t>. to a topic, say that with </a:t>
            </a:r>
            <a:r>
              <a:rPr lang="en-US" sz="1800" dirty="0">
                <a:latin typeface="Symbol" pitchFamily="18" charset="2"/>
              </a:rPr>
              <a:t>e </a:t>
            </a:r>
            <a:r>
              <a:rPr lang="en-US" sz="1800" dirty="0"/>
              <a:t>probability </a:t>
            </a:r>
            <a:r>
              <a:rPr lang="en-US" sz="1800" dirty="0">
                <a:solidFill>
                  <a:srgbClr val="0000CC"/>
                </a:solidFill>
              </a:rPr>
              <a:t>we transition to one of the pages of the </a:t>
            </a:r>
            <a:r>
              <a:rPr lang="en-US" sz="1800" dirty="0" err="1" smtClean="0">
                <a:solidFill>
                  <a:srgbClr val="0000CC"/>
                </a:solidFill>
              </a:rPr>
              <a:t>topic</a:t>
            </a:r>
            <a:r>
              <a:rPr lang="en-US" sz="1800" baseline="-25000" dirty="0" err="1" smtClean="0">
                <a:solidFill>
                  <a:srgbClr val="0000CC"/>
                </a:solidFill>
              </a:rPr>
              <a:t>k</a:t>
            </a:r>
            <a:r>
              <a:rPr lang="en-US" sz="1800" baseline="-25000" dirty="0" smtClean="0">
                <a:solidFill>
                  <a:srgbClr val="0000CC"/>
                </a:solidFill>
              </a:rPr>
              <a:t> </a:t>
            </a:r>
            <a:r>
              <a:rPr lang="en-US" sz="1800" dirty="0" smtClean="0">
                <a:solidFill>
                  <a:srgbClr val="0000CC"/>
                </a:solidFill>
              </a:rPr>
              <a:t>  </a:t>
            </a:r>
          </a:p>
          <a:p>
            <a:pPr lvl="2">
              <a:lnSpc>
                <a:spcPct val="90000"/>
              </a:lnSpc>
            </a:pPr>
            <a:r>
              <a:rPr lang="en-US" sz="1000" baseline="-25000" dirty="0" smtClean="0">
                <a:solidFill>
                  <a:srgbClr val="0000CC"/>
                </a:solidFill>
              </a:rPr>
              <a:t> </a:t>
            </a:r>
            <a:r>
              <a:rPr lang="en-US" sz="1000" dirty="0" smtClean="0">
                <a:solidFill>
                  <a:srgbClr val="0000CC"/>
                </a:solidFill>
              </a:rPr>
              <a:t>  </a:t>
            </a:r>
            <a:r>
              <a:rPr lang="en-US" sz="1000" b="1" dirty="0" smtClean="0">
                <a:solidFill>
                  <a:srgbClr val="FF0000"/>
                </a:solidFill>
              </a:rPr>
              <a:t>Could also consider link relevance to the topic</a:t>
            </a:r>
            <a:endParaRPr lang="en-US" sz="1000" b="1" baseline="-25000" dirty="0">
              <a:solidFill>
                <a:srgbClr val="FF0000"/>
              </a:solidFill>
            </a:endParaRPr>
          </a:p>
          <a:p>
            <a:pPr>
              <a:lnSpc>
                <a:spcPct val="90000"/>
              </a:lnSpc>
            </a:pPr>
            <a:r>
              <a:rPr lang="en-US" sz="1800" dirty="0"/>
              <a:t>When a query q is issued, </a:t>
            </a:r>
          </a:p>
          <a:p>
            <a:pPr lvl="1">
              <a:lnSpc>
                <a:spcPct val="90000"/>
              </a:lnSpc>
            </a:pPr>
            <a:r>
              <a:rPr lang="en-US" sz="1800" dirty="0"/>
              <a:t>Compute similarity between q (+ its context) to each of the topics</a:t>
            </a:r>
          </a:p>
          <a:p>
            <a:pPr lvl="1">
              <a:lnSpc>
                <a:spcPct val="90000"/>
              </a:lnSpc>
            </a:pPr>
            <a:r>
              <a:rPr lang="en-US" sz="1800" dirty="0"/>
              <a:t>Take the weighted combination of the topic specific page ranks of q, weighted by the similarity to different topics</a:t>
            </a:r>
          </a:p>
        </p:txBody>
      </p:sp>
      <p:sp>
        <p:nvSpPr>
          <p:cNvPr id="860164" name="Text Box 4">
            <a:hlinkClick r:id="rId3"/>
          </p:cNvPr>
          <p:cNvSpPr txBox="1">
            <a:spLocks noChangeArrowheads="1"/>
          </p:cNvSpPr>
          <p:nvPr/>
        </p:nvSpPr>
        <p:spPr bwMode="auto">
          <a:xfrm rot="-1820294">
            <a:off x="7391400" y="457200"/>
            <a:ext cx="1522413" cy="701675"/>
          </a:xfrm>
          <a:prstGeom prst="rect">
            <a:avLst/>
          </a:prstGeom>
          <a:noFill/>
          <a:ln w="9525">
            <a:noFill/>
            <a:miter lim="800000"/>
            <a:headEnd/>
            <a:tailEnd/>
          </a:ln>
          <a:effectLst/>
        </p:spPr>
        <p:txBody>
          <a:bodyPr wrap="none">
            <a:spAutoFit/>
          </a:bodyPr>
          <a:lstStyle/>
          <a:p>
            <a:r>
              <a:rPr lang="en-US">
                <a:hlinkClick r:id="rId3"/>
              </a:rPr>
              <a:t>Haveliwala, </a:t>
            </a:r>
          </a:p>
          <a:p>
            <a:r>
              <a:rPr lang="en-US">
                <a:hlinkClick r:id="rId3"/>
              </a:rPr>
              <a:t>WWW 2002</a:t>
            </a:r>
            <a:endParaRPr lang="en-US"/>
          </a:p>
        </p:txBody>
      </p:sp>
      <p:pic>
        <p:nvPicPr>
          <p:cNvPr id="860165" name="Picture 5"/>
          <p:cNvPicPr>
            <a:picLocks noChangeAspect="1" noChangeArrowheads="1"/>
          </p:cNvPicPr>
          <p:nvPr/>
        </p:nvPicPr>
        <p:blipFill>
          <a:blip r:embed="rId4" cstate="print"/>
          <a:srcRect/>
          <a:stretch>
            <a:fillRect/>
          </a:stretch>
        </p:blipFill>
        <p:spPr bwMode="auto">
          <a:xfrm>
            <a:off x="4953000" y="2438400"/>
            <a:ext cx="4041775" cy="4419600"/>
          </a:xfrm>
          <a:prstGeom prst="rect">
            <a:avLst/>
          </a:prstGeom>
          <a:noFill/>
          <a:ln w="9525">
            <a:noFill/>
            <a:miter lim="800000"/>
            <a:headEnd/>
            <a:tailEnd/>
          </a:ln>
          <a:effectLst/>
        </p:spPr>
      </p:pic>
      <p:pic>
        <p:nvPicPr>
          <p:cNvPr id="860167" name="Picture 7"/>
          <p:cNvPicPr>
            <a:picLocks noChangeAspect="1" noChangeArrowheads="1"/>
          </p:cNvPicPr>
          <p:nvPr/>
        </p:nvPicPr>
        <p:blipFill>
          <a:blip r:embed="rId5" cstate="print"/>
          <a:srcRect/>
          <a:stretch>
            <a:fillRect/>
          </a:stretch>
        </p:blipFill>
        <p:spPr bwMode="auto">
          <a:xfrm>
            <a:off x="4953000" y="1600200"/>
            <a:ext cx="4038600" cy="36941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0167"/>
                                        </p:tgtEl>
                                        <p:attrNameLst>
                                          <p:attrName>style.visibility</p:attrName>
                                        </p:attrNameLst>
                                      </p:cBhvr>
                                      <p:to>
                                        <p:strVal val="visible"/>
                                      </p:to>
                                    </p:set>
                                    <p:animEffect transition="in" filter="blinds(horizontal)">
                                      <p:cBhvr>
                                        <p:cTn id="7" dur="500"/>
                                        <p:tgtEl>
                                          <p:spTgt spid="860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r>
              <a:rPr lang="en-US"/>
              <a:t>Topic Specific Pagerank</a:t>
            </a:r>
          </a:p>
        </p:txBody>
      </p:sp>
      <p:sp>
        <p:nvSpPr>
          <p:cNvPr id="860163" name="Rectangle 3"/>
          <p:cNvSpPr>
            <a:spLocks noGrp="1" noChangeArrowheads="1"/>
          </p:cNvSpPr>
          <p:nvPr>
            <p:ph type="body" idx="1"/>
          </p:nvPr>
        </p:nvSpPr>
        <p:spPr>
          <a:xfrm>
            <a:off x="685800" y="1981200"/>
            <a:ext cx="4191000" cy="4114800"/>
          </a:xfrm>
        </p:spPr>
        <p:txBody>
          <a:bodyPr/>
          <a:lstStyle/>
          <a:p>
            <a:pPr>
              <a:lnSpc>
                <a:spcPct val="90000"/>
              </a:lnSpc>
            </a:pPr>
            <a:r>
              <a:rPr lang="en-US" sz="1800"/>
              <a:t>For each page compute k different page ranks</a:t>
            </a:r>
          </a:p>
          <a:p>
            <a:pPr lvl="1">
              <a:lnSpc>
                <a:spcPct val="90000"/>
              </a:lnSpc>
            </a:pPr>
            <a:r>
              <a:rPr lang="en-US" sz="1800"/>
              <a:t>K= number of top level hierarchies in the Open Directory Project</a:t>
            </a:r>
          </a:p>
          <a:p>
            <a:pPr lvl="1">
              <a:lnSpc>
                <a:spcPct val="90000"/>
              </a:lnSpc>
            </a:pPr>
            <a:r>
              <a:rPr lang="en-US" sz="1800"/>
              <a:t>When computing PageRank w.r.t. to a topic, say that with </a:t>
            </a:r>
            <a:r>
              <a:rPr lang="en-US" sz="1800">
                <a:latin typeface="Symbol" pitchFamily="18" charset="2"/>
              </a:rPr>
              <a:t>e </a:t>
            </a:r>
            <a:r>
              <a:rPr lang="en-US" sz="1800"/>
              <a:t>probability </a:t>
            </a:r>
            <a:r>
              <a:rPr lang="en-US" sz="1800">
                <a:solidFill>
                  <a:srgbClr val="0000CC"/>
                </a:solidFill>
              </a:rPr>
              <a:t>we transition to one of the pages of the topic</a:t>
            </a:r>
            <a:r>
              <a:rPr lang="en-US" sz="1800" baseline="-25000">
                <a:solidFill>
                  <a:srgbClr val="0000CC"/>
                </a:solidFill>
              </a:rPr>
              <a:t>k</a:t>
            </a:r>
            <a:endParaRPr lang="en-US" sz="1800">
              <a:solidFill>
                <a:srgbClr val="0000CC"/>
              </a:solidFill>
            </a:endParaRPr>
          </a:p>
          <a:p>
            <a:pPr>
              <a:lnSpc>
                <a:spcPct val="90000"/>
              </a:lnSpc>
            </a:pPr>
            <a:r>
              <a:rPr lang="en-US" sz="1800"/>
              <a:t>When a query q is issued, </a:t>
            </a:r>
          </a:p>
          <a:p>
            <a:pPr lvl="1">
              <a:lnSpc>
                <a:spcPct val="90000"/>
              </a:lnSpc>
            </a:pPr>
            <a:r>
              <a:rPr lang="en-US" sz="1800"/>
              <a:t>Compute similarity between q (+ its context) to each of the topics</a:t>
            </a:r>
          </a:p>
          <a:p>
            <a:pPr lvl="1">
              <a:lnSpc>
                <a:spcPct val="90000"/>
              </a:lnSpc>
            </a:pPr>
            <a:r>
              <a:rPr lang="en-US" sz="1800"/>
              <a:t>Take the weighted combination of the topic specific page ranks of q, weighted by the similarity to different topics</a:t>
            </a:r>
          </a:p>
        </p:txBody>
      </p:sp>
      <p:sp>
        <p:nvSpPr>
          <p:cNvPr id="860164" name="Text Box 4">
            <a:hlinkClick r:id="rId3"/>
          </p:cNvPr>
          <p:cNvSpPr txBox="1">
            <a:spLocks noChangeArrowheads="1"/>
          </p:cNvSpPr>
          <p:nvPr/>
        </p:nvSpPr>
        <p:spPr bwMode="auto">
          <a:xfrm rot="-1820294">
            <a:off x="7391400" y="457200"/>
            <a:ext cx="1522413" cy="701675"/>
          </a:xfrm>
          <a:prstGeom prst="rect">
            <a:avLst/>
          </a:prstGeom>
          <a:noFill/>
          <a:ln w="9525">
            <a:noFill/>
            <a:miter lim="800000"/>
            <a:headEnd/>
            <a:tailEnd/>
          </a:ln>
          <a:effectLst/>
        </p:spPr>
        <p:txBody>
          <a:bodyPr wrap="none">
            <a:spAutoFit/>
          </a:bodyPr>
          <a:lstStyle/>
          <a:p>
            <a:r>
              <a:rPr lang="en-US">
                <a:hlinkClick r:id="rId3"/>
              </a:rPr>
              <a:t>Haveliwala, </a:t>
            </a:r>
          </a:p>
          <a:p>
            <a:r>
              <a:rPr lang="en-US">
                <a:hlinkClick r:id="rId3"/>
              </a:rPr>
              <a:t>WWW 2002</a:t>
            </a:r>
            <a:endParaRPr lang="en-US"/>
          </a:p>
        </p:txBody>
      </p:sp>
      <p:pic>
        <p:nvPicPr>
          <p:cNvPr id="860165" name="Picture 5"/>
          <p:cNvPicPr>
            <a:picLocks noChangeAspect="1" noChangeArrowheads="1"/>
          </p:cNvPicPr>
          <p:nvPr/>
        </p:nvPicPr>
        <p:blipFill>
          <a:blip r:embed="rId4" cstate="print"/>
          <a:srcRect/>
          <a:stretch>
            <a:fillRect/>
          </a:stretch>
        </p:blipFill>
        <p:spPr bwMode="auto">
          <a:xfrm>
            <a:off x="4953000" y="2438400"/>
            <a:ext cx="4041775" cy="4419600"/>
          </a:xfrm>
          <a:prstGeom prst="rect">
            <a:avLst/>
          </a:prstGeom>
          <a:noFill/>
          <a:ln w="9525">
            <a:noFill/>
            <a:miter lim="800000"/>
            <a:headEnd/>
            <a:tailEnd/>
          </a:ln>
          <a:effectLst/>
        </p:spPr>
      </p:pic>
      <p:pic>
        <p:nvPicPr>
          <p:cNvPr id="860167" name="Picture 7"/>
          <p:cNvPicPr>
            <a:picLocks noChangeAspect="1" noChangeArrowheads="1"/>
          </p:cNvPicPr>
          <p:nvPr/>
        </p:nvPicPr>
        <p:blipFill>
          <a:blip r:embed="rId5" cstate="print"/>
          <a:srcRect/>
          <a:stretch>
            <a:fillRect/>
          </a:stretch>
        </p:blipFill>
        <p:spPr bwMode="auto">
          <a:xfrm>
            <a:off x="4953000" y="1600200"/>
            <a:ext cx="4038600" cy="369411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0167"/>
                                        </p:tgtEl>
                                        <p:attrNameLst>
                                          <p:attrName>style.visibility</p:attrName>
                                        </p:attrNameLst>
                                      </p:cBhvr>
                                      <p:to>
                                        <p:strVal val="visible"/>
                                      </p:to>
                                    </p:set>
                                    <p:animEffect transition="in" filter="blinds(horizontal)">
                                      <p:cBhvr>
                                        <p:cTn id="7" dur="500"/>
                                        <p:tgtEl>
                                          <p:spTgt spid="860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10/4/2011</a:t>
            </a:r>
            <a:endParaRPr lang="en-US" dirty="0"/>
          </a:p>
        </p:txBody>
      </p:sp>
      <p:sp>
        <p:nvSpPr>
          <p:cNvPr id="5" name="Subtitle 4"/>
          <p:cNvSpPr>
            <a:spLocks noGrp="1"/>
          </p:cNvSpPr>
          <p:nvPr>
            <p:ph type="subTitle" idx="1"/>
          </p:nvPr>
        </p:nvSpPr>
        <p:spPr/>
        <p:txBody>
          <a:bodyPr/>
          <a:lstStyle/>
          <a:p>
            <a:r>
              <a:rPr lang="en-US" dirty="0" smtClean="0">
                <a:sym typeface="Wingdings" pitchFamily="2" charset="2"/>
              </a:rPr>
              <a:t>Homework 2 due today</a:t>
            </a:r>
          </a:p>
          <a:p>
            <a:r>
              <a:rPr lang="en-US" dirty="0" smtClean="0">
                <a:sym typeface="Wingdings" pitchFamily="2" charset="2"/>
              </a:rPr>
              <a:t>Project part 2 released</a:t>
            </a:r>
          </a:p>
          <a:p>
            <a:r>
              <a:rPr lang="en-US" dirty="0" smtClean="0">
                <a:sym typeface="Wingdings" pitchFamily="2" charset="2"/>
              </a:rPr>
              <a:t>Midterm will be either 10/13 or 10/18</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Grp="1" noChangeArrowheads="1"/>
          </p:cNvSpPr>
          <p:nvPr>
            <p:ph type="title"/>
          </p:nvPr>
        </p:nvSpPr>
        <p:spPr/>
        <p:txBody>
          <a:bodyPr/>
          <a:lstStyle/>
          <a:p>
            <a:r>
              <a:rPr lang="en-US" dirty="0" err="1"/>
              <a:t>PageRank</a:t>
            </a:r>
            <a:r>
              <a:rPr lang="en-US" dirty="0"/>
              <a:t> </a:t>
            </a:r>
            <a:r>
              <a:rPr lang="en-US" dirty="0" smtClean="0"/>
              <a:t>Variants that play with Reset Distribution..</a:t>
            </a:r>
            <a:endParaRPr lang="en-US" dirty="0"/>
          </a:p>
        </p:txBody>
      </p:sp>
      <p:sp>
        <p:nvSpPr>
          <p:cNvPr id="1282051" name="Rectangle 3"/>
          <p:cNvSpPr>
            <a:spLocks noGrp="1" noChangeArrowheads="1"/>
          </p:cNvSpPr>
          <p:nvPr>
            <p:ph type="body" idx="1"/>
          </p:nvPr>
        </p:nvSpPr>
        <p:spPr/>
        <p:txBody>
          <a:bodyPr/>
          <a:lstStyle/>
          <a:p>
            <a:pPr>
              <a:lnSpc>
                <a:spcPct val="80000"/>
              </a:lnSpc>
            </a:pPr>
            <a:r>
              <a:rPr lang="en-US" sz="2400" dirty="0">
                <a:solidFill>
                  <a:srgbClr val="006600"/>
                </a:solidFill>
              </a:rPr>
              <a:t>Topic-specific page rank</a:t>
            </a:r>
          </a:p>
          <a:p>
            <a:pPr lvl="1">
              <a:lnSpc>
                <a:spcPct val="80000"/>
              </a:lnSpc>
            </a:pPr>
            <a:r>
              <a:rPr lang="en-US" sz="2000" dirty="0" smtClean="0"/>
              <a:t>User goes to topic-relevant pages with higher probability</a:t>
            </a:r>
          </a:p>
          <a:p>
            <a:pPr lvl="1">
              <a:lnSpc>
                <a:spcPct val="80000"/>
              </a:lnSpc>
            </a:pPr>
            <a:r>
              <a:rPr lang="en-US" sz="2000" dirty="0" smtClean="0"/>
              <a:t>Think </a:t>
            </a:r>
            <a:r>
              <a:rPr lang="en-US" sz="2000" dirty="0"/>
              <a:t>of this as a middle-ground between one-size-fits-all page rank and query-specific page </a:t>
            </a:r>
            <a:r>
              <a:rPr lang="en-US" sz="2000" dirty="0" smtClean="0"/>
              <a:t>rank</a:t>
            </a:r>
          </a:p>
          <a:p>
            <a:pPr>
              <a:lnSpc>
                <a:spcPct val="80000"/>
              </a:lnSpc>
            </a:pPr>
            <a:r>
              <a:rPr lang="en-US" sz="2400" dirty="0" smtClean="0">
                <a:solidFill>
                  <a:schemeClr val="tx2"/>
                </a:solidFill>
              </a:rPr>
              <a:t>Trust </a:t>
            </a:r>
            <a:r>
              <a:rPr lang="en-US" sz="2400" dirty="0">
                <a:solidFill>
                  <a:schemeClr val="tx2"/>
                </a:solidFill>
              </a:rPr>
              <a:t>rank</a:t>
            </a:r>
          </a:p>
          <a:p>
            <a:pPr lvl="1">
              <a:lnSpc>
                <a:spcPct val="80000"/>
              </a:lnSpc>
            </a:pPr>
            <a:r>
              <a:rPr lang="en-US" sz="2000" dirty="0" smtClean="0"/>
              <a:t>User goes to more trustworthy pages with higher probability</a:t>
            </a:r>
            <a:endParaRPr lang="en-US" sz="2000" dirty="0" smtClean="0"/>
          </a:p>
          <a:p>
            <a:pPr lvl="1">
              <a:lnSpc>
                <a:spcPct val="80000"/>
              </a:lnSpc>
            </a:pPr>
            <a:r>
              <a:rPr lang="en-US" sz="2000" dirty="0" smtClean="0"/>
              <a:t>Think </a:t>
            </a:r>
            <a:r>
              <a:rPr lang="en-US" sz="2000" dirty="0"/>
              <a:t>of this as a middle-ground between one-size-fits-all page rank and user-specific page </a:t>
            </a:r>
            <a:r>
              <a:rPr lang="en-US" sz="2000" dirty="0" smtClean="0"/>
              <a:t>rank</a:t>
            </a:r>
          </a:p>
          <a:p>
            <a:pPr>
              <a:lnSpc>
                <a:spcPct val="80000"/>
              </a:lnSpc>
            </a:pPr>
            <a:r>
              <a:rPr lang="en-US" sz="2400" dirty="0" err="1" smtClean="0">
                <a:solidFill>
                  <a:srgbClr val="0000CC"/>
                </a:solidFill>
              </a:rPr>
              <a:t>Recency</a:t>
            </a:r>
            <a:r>
              <a:rPr lang="en-US" sz="2400" dirty="0" smtClean="0">
                <a:solidFill>
                  <a:srgbClr val="0000CC"/>
                </a:solidFill>
              </a:rPr>
              <a:t> </a:t>
            </a:r>
            <a:r>
              <a:rPr lang="en-US" sz="2400" dirty="0">
                <a:solidFill>
                  <a:srgbClr val="0000CC"/>
                </a:solidFill>
              </a:rPr>
              <a:t>Rank</a:t>
            </a:r>
          </a:p>
          <a:p>
            <a:pPr lvl="1">
              <a:lnSpc>
                <a:spcPct val="80000"/>
              </a:lnSpc>
            </a:pPr>
            <a:r>
              <a:rPr lang="en-US" sz="2000" dirty="0" smtClean="0"/>
              <a:t>Uses goes to more recently created pages with higher probability </a:t>
            </a:r>
            <a:endParaRPr lang="en-US" sz="2000" dirty="0" smtClean="0"/>
          </a:p>
          <a:p>
            <a:pPr lvl="1">
              <a:lnSpc>
                <a:spcPct val="80000"/>
              </a:lnSpc>
            </a:pPr>
            <a:r>
              <a:rPr lang="en-US" sz="2000" dirty="0" smtClean="0"/>
              <a:t>Allow </a:t>
            </a:r>
            <a:r>
              <a:rPr lang="en-US" sz="2000" dirty="0"/>
              <a:t>recently generated (but probably high-quality) pages to break-through.. </a:t>
            </a:r>
            <a:endParaRPr lang="en-US" sz="2000" dirty="0" smtClean="0"/>
          </a:p>
          <a:p>
            <a:pPr>
              <a:lnSpc>
                <a:spcPct val="80000"/>
              </a:lnSpc>
            </a:pPr>
            <a:r>
              <a:rPr lang="en-US" sz="2400" dirty="0" smtClean="0">
                <a:solidFill>
                  <a:srgbClr val="FF0000"/>
                </a:solidFill>
              </a:rPr>
              <a:t>User-specific </a:t>
            </a:r>
            <a:r>
              <a:rPr lang="en-US" sz="2400" dirty="0" smtClean="0">
                <a:solidFill>
                  <a:srgbClr val="FF0000"/>
                </a:solidFill>
              </a:rPr>
              <a:t>page rank..</a:t>
            </a:r>
          </a:p>
          <a:p>
            <a:pPr lvl="1">
              <a:lnSpc>
                <a:spcPct val="80000"/>
              </a:lnSpc>
            </a:pPr>
            <a:r>
              <a:rPr lang="en-US" sz="2000" dirty="0" smtClean="0"/>
              <a:t>User goes to pages in his social circle with higher probability</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Part 2</a:t>
            </a:r>
            <a:endParaRPr lang="en-US" dirty="0"/>
          </a:p>
        </p:txBody>
      </p:sp>
      <p:sp>
        <p:nvSpPr>
          <p:cNvPr id="5" name="Content Placeholder 4"/>
          <p:cNvSpPr>
            <a:spLocks noGrp="1"/>
          </p:cNvSpPr>
          <p:nvPr>
            <p:ph idx="1"/>
          </p:nvPr>
        </p:nvSpPr>
        <p:spPr/>
        <p:txBody>
          <a:bodyPr>
            <a:normAutofit lnSpcReduction="10000"/>
          </a:bodyPr>
          <a:lstStyle/>
          <a:p>
            <a:r>
              <a:rPr lang="en-US" dirty="0" smtClean="0"/>
              <a:t>LinkAnalysis.java</a:t>
            </a:r>
          </a:p>
          <a:p>
            <a:pPr lvl="1"/>
            <a:r>
              <a:rPr lang="en-US" dirty="0" smtClean="0"/>
              <a:t>depends on two files IntCitations.txt and IntLinks.txt</a:t>
            </a:r>
          </a:p>
          <a:p>
            <a:pPr lvl="1"/>
            <a:r>
              <a:rPr lang="en-US" dirty="0" smtClean="0"/>
              <a:t>To get every document that points to document number 1234, call</a:t>
            </a:r>
          </a:p>
          <a:p>
            <a:pPr lvl="2"/>
            <a:r>
              <a:rPr lang="en-US" dirty="0" err="1" smtClean="0"/>
              <a:t>link_analysis.getCitations</a:t>
            </a:r>
            <a:r>
              <a:rPr lang="en-US" dirty="0" smtClean="0"/>
              <a:t>(1234)</a:t>
            </a:r>
          </a:p>
          <a:p>
            <a:pPr lvl="1"/>
            <a:r>
              <a:rPr lang="en-US" dirty="0" smtClean="0"/>
              <a:t>To get every document that document 1234 points to, call</a:t>
            </a:r>
          </a:p>
          <a:p>
            <a:pPr lvl="2"/>
            <a:r>
              <a:rPr lang="en-US" dirty="0" err="1" smtClean="0"/>
              <a:t>link_analysis.getLinks</a:t>
            </a:r>
            <a:r>
              <a:rPr lang="en-US" dirty="0" smtClean="0"/>
              <a:t>(1234)</a:t>
            </a:r>
          </a:p>
          <a:p>
            <a:pPr lvl="1"/>
            <a:r>
              <a:rPr lang="en-US" dirty="0" smtClean="0"/>
              <a:t>Using this, you can create the adjacency graph</a:t>
            </a:r>
          </a:p>
          <a:p>
            <a:pPr lvl="1"/>
            <a:endParaRPr lang="en-US" dirty="0"/>
          </a:p>
        </p:txBody>
      </p:sp>
    </p:spTree>
    <p:extLst>
      <p:ext uri="{BB962C8B-B14F-4D97-AF65-F5344CB8AC3E}">
        <p14:creationId xmlns:p14="http://schemas.microsoft.com/office/powerpoint/2010/main" xmlns="" val="3797741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2: Authorities/Hubs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296326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733938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2: PageRank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45742335"/>
              </p:ext>
            </p:extLst>
          </p:nvPr>
        </p:nvGraphicFramePr>
        <p:xfrm>
          <a:off x="1139952" y="1295401"/>
          <a:ext cx="7604967"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532450"/>
            <a:ext cx="700833" cy="92333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Bef>
                <a:spcPts val="0"/>
              </a:spcBef>
              <a:spcAft>
                <a:spcPts val="0"/>
              </a:spcAft>
            </a:pPr>
            <a:r>
              <a:rPr lang="en-US" sz="5400"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w</a:t>
            </a:r>
            <a:endParaRPr lang="en-US" sz="540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endParaRPr>
          </a:p>
        </p:txBody>
      </p:sp>
      <p:sp>
        <p:nvSpPr>
          <p:cNvPr id="6" name="TextBox 5"/>
          <p:cNvSpPr txBox="1"/>
          <p:nvPr/>
        </p:nvSpPr>
        <p:spPr>
          <a:xfrm>
            <a:off x="3334719" y="1545365"/>
            <a:ext cx="1696298" cy="923330"/>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Bef>
                <a:spcPts val="0"/>
              </a:spcBef>
              <a:spcAft>
                <a:spcPts val="0"/>
              </a:spcAft>
            </a:pPr>
            <a:r>
              <a:rPr lang="en-US" sz="5400" dirty="0" smtClean="0">
                <a:ln/>
                <a:solidFill>
                  <a:srgbClr val="9BBB59"/>
                </a:solidFill>
                <a:latin typeface="Calibri"/>
              </a:rPr>
              <a:t>(1-w)</a:t>
            </a:r>
            <a:endParaRPr lang="en-US" sz="5400" dirty="0">
              <a:ln/>
              <a:solidFill>
                <a:srgbClr val="9BBB59"/>
              </a:solidFill>
              <a:latin typeface="Calibri"/>
            </a:endParaRPr>
          </a:p>
        </p:txBody>
      </p:sp>
      <p:sp>
        <p:nvSpPr>
          <p:cNvPr id="7" name="TextBox 6"/>
          <p:cNvSpPr txBox="1"/>
          <p:nvPr/>
        </p:nvSpPr>
        <p:spPr>
          <a:xfrm>
            <a:off x="685800" y="3581399"/>
            <a:ext cx="5949642" cy="258532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eaLnBrk="1" fontAlgn="auto" hangingPunct="1">
              <a:spcBef>
                <a:spcPts val="0"/>
              </a:spcBef>
              <a:spcAft>
                <a:spcPts val="0"/>
              </a:spcAft>
            </a:pPr>
            <a:r>
              <a:rPr lang="en-US" sz="1800" b="0" dirty="0" err="1" smtClean="0">
                <a:solidFill>
                  <a:prstClr val="black"/>
                </a:solidFill>
              </a:rPr>
              <a:t>R</a:t>
            </a:r>
            <a:r>
              <a:rPr lang="en-US" sz="1800" b="0" baseline="-25000" dirty="0" err="1" smtClean="0">
                <a:solidFill>
                  <a:prstClr val="black"/>
                </a:solidFill>
              </a:rPr>
              <a:t>i</a:t>
            </a:r>
            <a:r>
              <a:rPr lang="en-US" sz="1800" b="0" dirty="0" smtClean="0">
                <a:solidFill>
                  <a:prstClr val="black"/>
                </a:solidFill>
              </a:rPr>
              <a:t>=M* × R</a:t>
            </a:r>
            <a:r>
              <a:rPr lang="en-US" sz="1800" b="0" baseline="-25000" dirty="0" smtClean="0">
                <a:solidFill>
                  <a:prstClr val="black"/>
                </a:solidFill>
              </a:rPr>
              <a:t>i-1</a:t>
            </a:r>
            <a:endParaRPr lang="en-US" sz="1800" b="0" dirty="0" smtClean="0">
              <a:solidFill>
                <a:prstClr val="black"/>
              </a:solidFill>
            </a:endParaRPr>
          </a:p>
          <a:p>
            <a:pPr eaLnBrk="1" fontAlgn="auto" hangingPunct="1">
              <a:spcBef>
                <a:spcPts val="0"/>
              </a:spcBef>
              <a:spcAft>
                <a:spcPts val="0"/>
              </a:spcAft>
            </a:pPr>
            <a:r>
              <a:rPr lang="en-US" sz="1800" b="0" dirty="0" smtClean="0">
                <a:solidFill>
                  <a:prstClr val="black"/>
                </a:solidFill>
              </a:rPr>
              <a:t>M* = c(M + Z) + (1-c) K</a:t>
            </a:r>
          </a:p>
          <a:p>
            <a:pPr eaLnBrk="1" fontAlgn="auto" hangingPunct="1">
              <a:spcBef>
                <a:spcPts val="0"/>
              </a:spcBef>
              <a:spcAft>
                <a:spcPts val="0"/>
              </a:spcAft>
            </a:pPr>
            <a:endParaRPr lang="en-US" sz="1800" b="0" dirty="0" smtClean="0">
              <a:solidFill>
                <a:prstClr val="black"/>
              </a:solidFill>
            </a:endParaRPr>
          </a:p>
          <a:p>
            <a:pPr eaLnBrk="1" fontAlgn="auto" hangingPunct="1">
              <a:spcBef>
                <a:spcPts val="0"/>
              </a:spcBef>
              <a:spcAft>
                <a:spcPts val="0"/>
              </a:spcAft>
            </a:pPr>
            <a:r>
              <a:rPr lang="en-US" sz="1800" b="0" dirty="0" err="1" smtClean="0">
                <a:solidFill>
                  <a:prstClr val="black"/>
                </a:solidFill>
              </a:rPr>
              <a:t>R</a:t>
            </a:r>
            <a:r>
              <a:rPr lang="en-US" sz="1800" b="0" baseline="-25000" dirty="0" err="1" smtClean="0">
                <a:solidFill>
                  <a:prstClr val="black"/>
                </a:solidFill>
              </a:rPr>
              <a:t>i</a:t>
            </a:r>
            <a:r>
              <a:rPr lang="en-US" sz="1800" b="0" dirty="0" smtClean="0">
                <a:solidFill>
                  <a:prstClr val="black"/>
                </a:solidFill>
              </a:rPr>
              <a:t>: The current PageRank of the pages.</a:t>
            </a:r>
          </a:p>
          <a:p>
            <a:pPr eaLnBrk="1" fontAlgn="auto" hangingPunct="1">
              <a:spcBef>
                <a:spcPts val="0"/>
              </a:spcBef>
              <a:spcAft>
                <a:spcPts val="0"/>
              </a:spcAft>
            </a:pPr>
            <a:r>
              <a:rPr lang="en-US" sz="1800" b="0" dirty="0" smtClean="0">
                <a:solidFill>
                  <a:prstClr val="black"/>
                </a:solidFill>
              </a:rPr>
              <a:t>M*: The adjusted link matrix</a:t>
            </a:r>
          </a:p>
          <a:p>
            <a:pPr eaLnBrk="1" fontAlgn="auto" hangingPunct="1">
              <a:spcBef>
                <a:spcPts val="0"/>
              </a:spcBef>
              <a:spcAft>
                <a:spcPts val="0"/>
              </a:spcAft>
            </a:pPr>
            <a:r>
              <a:rPr lang="en-US" sz="1800" b="0" dirty="0" smtClean="0">
                <a:solidFill>
                  <a:prstClr val="black"/>
                </a:solidFill>
              </a:rPr>
              <a:t>M: The original adjacency matrix</a:t>
            </a:r>
          </a:p>
          <a:p>
            <a:pPr eaLnBrk="1" fontAlgn="auto" hangingPunct="1">
              <a:spcBef>
                <a:spcPts val="0"/>
              </a:spcBef>
              <a:spcAft>
                <a:spcPts val="0"/>
              </a:spcAft>
            </a:pPr>
            <a:r>
              <a:rPr lang="en-US" sz="1800" b="0" dirty="0" smtClean="0">
                <a:solidFill>
                  <a:prstClr val="black"/>
                </a:solidFill>
              </a:rPr>
              <a:t>Z: Adjustment for sink pages (1/N for sink pages, 0 otherwise)</a:t>
            </a:r>
          </a:p>
          <a:p>
            <a:pPr eaLnBrk="1" fontAlgn="auto" hangingPunct="1">
              <a:spcBef>
                <a:spcPts val="0"/>
              </a:spcBef>
              <a:spcAft>
                <a:spcPts val="0"/>
              </a:spcAft>
            </a:pPr>
            <a:r>
              <a:rPr lang="en-US" sz="1800" b="0" dirty="0" smtClean="0">
                <a:solidFill>
                  <a:prstClr val="black"/>
                </a:solidFill>
              </a:rPr>
              <a:t>K: Reset Matrix (1/N for all entries)</a:t>
            </a:r>
          </a:p>
          <a:p>
            <a:pPr eaLnBrk="1" fontAlgn="auto" hangingPunct="1">
              <a:spcBef>
                <a:spcPts val="0"/>
              </a:spcBef>
              <a:spcAft>
                <a:spcPts val="0"/>
              </a:spcAft>
            </a:pPr>
            <a:r>
              <a:rPr lang="en-US" sz="1800" b="0" dirty="0" smtClean="0">
                <a:solidFill>
                  <a:prstClr val="black"/>
                </a:solidFill>
              </a:rPr>
              <a:t>c: A parameter that you control</a:t>
            </a:r>
            <a:endParaRPr lang="en-US" sz="1800" b="0" dirty="0">
              <a:solidFill>
                <a:prstClr val="black"/>
              </a:solidFill>
            </a:endParaRPr>
          </a:p>
        </p:txBody>
      </p:sp>
      <p:cxnSp>
        <p:nvCxnSpPr>
          <p:cNvPr id="9" name="Straight Arrow Connector 8"/>
          <p:cNvCxnSpPr/>
          <p:nvPr/>
        </p:nvCxnSpPr>
        <p:spPr>
          <a:xfrm flipV="1">
            <a:off x="1066800" y="2667000"/>
            <a:ext cx="457200" cy="9143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240856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685800" y="228600"/>
            <a:ext cx="7772400" cy="685800"/>
          </a:xfrm>
          <a:noFill/>
          <a:ln/>
        </p:spPr>
        <p:txBody>
          <a:bodyPr lIns="92075" tIns="46038" rIns="92075" bIns="46038" anchor="b"/>
          <a:lstStyle/>
          <a:p>
            <a:r>
              <a:rPr lang="en-US" sz="3600" b="1" dirty="0"/>
              <a:t>Use of Tag </a:t>
            </a:r>
            <a:r>
              <a:rPr lang="en-US" sz="3600" b="1" dirty="0" smtClean="0"/>
              <a:t>Information</a:t>
            </a:r>
            <a:endParaRPr lang="en-US" sz="3600" b="1" dirty="0"/>
          </a:p>
        </p:txBody>
      </p:sp>
      <p:sp>
        <p:nvSpPr>
          <p:cNvPr id="548867" name="Rectangle 3"/>
          <p:cNvSpPr>
            <a:spLocks noGrp="1" noChangeArrowheads="1"/>
          </p:cNvSpPr>
          <p:nvPr>
            <p:ph type="body" idx="1"/>
          </p:nvPr>
        </p:nvSpPr>
        <p:spPr>
          <a:xfrm>
            <a:off x="457200" y="1143000"/>
            <a:ext cx="8305800" cy="5410200"/>
          </a:xfrm>
          <a:noFill/>
          <a:ln/>
        </p:spPr>
        <p:txBody>
          <a:bodyPr lIns="92075" tIns="46038" rIns="92075" bIns="46038"/>
          <a:lstStyle/>
          <a:p>
            <a:pPr>
              <a:lnSpc>
                <a:spcPct val="90000"/>
              </a:lnSpc>
            </a:pPr>
            <a:r>
              <a:rPr lang="en-US" b="1" dirty="0" smtClean="0"/>
              <a:t>Associating </a:t>
            </a:r>
            <a:r>
              <a:rPr lang="en-US" b="1" dirty="0"/>
              <a:t>different importance to term </a:t>
            </a:r>
            <a:r>
              <a:rPr lang="en-US" b="1" dirty="0" smtClean="0"/>
              <a:t>occurrences.</a:t>
            </a:r>
          </a:p>
          <a:p>
            <a:pPr lvl="1">
              <a:lnSpc>
                <a:spcPct val="90000"/>
              </a:lnSpc>
            </a:pPr>
            <a:r>
              <a:rPr lang="en-US" b="1" dirty="0" err="1" smtClean="0"/>
              <a:t>Eg</a:t>
            </a:r>
            <a:r>
              <a:rPr lang="en-US" b="1" dirty="0" smtClean="0"/>
              <a:t>: Consider occurrences in six classes </a:t>
            </a:r>
            <a:r>
              <a:rPr lang="en-US" b="1" dirty="0" smtClean="0">
                <a:solidFill>
                  <a:srgbClr val="00B050"/>
                </a:solidFill>
              </a:rPr>
              <a:t>title, header, list, strong, anchor, plain</a:t>
            </a:r>
          </a:p>
          <a:p>
            <a:pPr lvl="2">
              <a:lnSpc>
                <a:spcPct val="90000"/>
              </a:lnSpc>
            </a:pPr>
            <a:r>
              <a:rPr lang="en-US" b="1" dirty="0" smtClean="0"/>
              <a:t>Think of term frequency vector rather than just term frequency</a:t>
            </a:r>
          </a:p>
          <a:p>
            <a:pPr lvl="1">
              <a:lnSpc>
                <a:spcPct val="90000"/>
              </a:lnSpc>
            </a:pPr>
            <a:r>
              <a:rPr lang="en-US" b="1" dirty="0" smtClean="0"/>
              <a:t>Consider a 6-ary weight vector &lt;w1….w6&gt; for relative weights</a:t>
            </a:r>
          </a:p>
          <a:p>
            <a:pPr lvl="1">
              <a:lnSpc>
                <a:spcPct val="90000"/>
              </a:lnSpc>
            </a:pPr>
            <a:r>
              <a:rPr lang="en-US" b="1" dirty="0" smtClean="0"/>
              <a:t>To get the effective term weight, consider the dot product of term frequency vector and the weight vector </a:t>
            </a:r>
            <a:endParaRPr lang="en-US" b="1" dirty="0"/>
          </a:p>
          <a:p>
            <a:pPr lvl="1">
              <a:lnSpc>
                <a:spcPct val="90000"/>
              </a:lnSpc>
            </a:pPr>
            <a:r>
              <a:rPr lang="en-US" b="1" dirty="0" smtClean="0">
                <a:solidFill>
                  <a:schemeClr val="tx2"/>
                </a:solidFill>
              </a:rPr>
              <a:t>Weights can be either pre-set or “learned” </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1143000"/>
          </a:xfrm>
        </p:spPr>
        <p:txBody>
          <a:bodyPr/>
          <a:lstStyle/>
          <a:p>
            <a:r>
              <a:rPr lang="en-US" dirty="0" smtClean="0"/>
              <a:t>Stability </a:t>
            </a:r>
            <a:r>
              <a:rPr lang="en-US" dirty="0" err="1" smtClean="0"/>
              <a:t>w.r.t</a:t>
            </a:r>
            <a:r>
              <a:rPr lang="en-US" dirty="0" smtClean="0"/>
              <a:t> disruptions and attacks </a:t>
            </a:r>
            <a:endParaRPr lang="en-US" dirty="0"/>
          </a:p>
        </p:txBody>
      </p:sp>
      <p:sp>
        <p:nvSpPr>
          <p:cNvPr id="3" name="Content Placeholder 2"/>
          <p:cNvSpPr>
            <a:spLocks noGrp="1"/>
          </p:cNvSpPr>
          <p:nvPr>
            <p:ph idx="1"/>
          </p:nvPr>
        </p:nvSpPr>
        <p:spPr/>
        <p:txBody>
          <a:bodyPr/>
          <a:lstStyle/>
          <a:p>
            <a:r>
              <a:rPr lang="en-US" dirty="0" smtClean="0"/>
              <a:t>Is the importance measure robust </a:t>
            </a:r>
            <a:r>
              <a:rPr lang="en-US" dirty="0" err="1" smtClean="0"/>
              <a:t>w.r.t</a:t>
            </a:r>
            <a:r>
              <a:rPr lang="en-US" dirty="0" smtClean="0"/>
              <a:t>. </a:t>
            </a:r>
            <a:r>
              <a:rPr lang="en-US" dirty="0" smtClean="0"/>
              <a:t>small random changes?</a:t>
            </a:r>
          </a:p>
          <a:p>
            <a:r>
              <a:rPr lang="en-US" dirty="0" smtClean="0"/>
              <a:t>Is the importance measure robust </a:t>
            </a:r>
            <a:r>
              <a:rPr lang="en-US" dirty="0" err="1" smtClean="0"/>
              <a:t>w.r.t</a:t>
            </a:r>
            <a:r>
              <a:rPr lang="en-US" dirty="0" smtClean="0"/>
              <a:t>. directed changes (“attacks”)?</a:t>
            </a:r>
          </a:p>
          <a:p>
            <a:pPr lvl="1"/>
            <a:r>
              <a:rPr lang="en-US" dirty="0" smtClean="0"/>
              <a:t>Specifically, how easy is it to game the ranking?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a:t>
            </a:r>
            <a:endParaRPr lang="en-US" dirty="0"/>
          </a:p>
        </p:txBody>
      </p:sp>
      <p:sp>
        <p:nvSpPr>
          <p:cNvPr id="3" name="Content Placeholder 2"/>
          <p:cNvSpPr>
            <a:spLocks noGrp="1"/>
          </p:cNvSpPr>
          <p:nvPr>
            <p:ph idx="1"/>
          </p:nvPr>
        </p:nvSpPr>
        <p:spPr/>
        <p:txBody>
          <a:bodyPr/>
          <a:lstStyle/>
          <a:p>
            <a:r>
              <a:rPr lang="en-US" dirty="0" smtClean="0"/>
              <a:t>We saw that </a:t>
            </a:r>
            <a:r>
              <a:rPr lang="en-US" dirty="0" err="1" smtClean="0"/>
              <a:t>PageRank</a:t>
            </a:r>
            <a:r>
              <a:rPr lang="en-US" dirty="0" smtClean="0"/>
              <a:t> computation introduces “weak links” between all pages</a:t>
            </a:r>
          </a:p>
          <a:p>
            <a:r>
              <a:rPr lang="en-US" dirty="0" smtClean="0"/>
              <a:t>The default A/H method, on the other hand, doesn’t modify the link matrix</a:t>
            </a:r>
          </a:p>
          <a:p>
            <a:r>
              <a:rPr lang="en-US" dirty="0" smtClean="0"/>
              <a:t>What is the impact of this?</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r>
              <a:rPr lang="en-US" dirty="0"/>
              <a:t>Tyranny of Majority</a:t>
            </a:r>
          </a:p>
        </p:txBody>
      </p:sp>
      <p:sp>
        <p:nvSpPr>
          <p:cNvPr id="847876" name="AutoShape 4"/>
          <p:cNvSpPr>
            <a:spLocks noChangeArrowheads="1"/>
          </p:cNvSpPr>
          <p:nvPr/>
        </p:nvSpPr>
        <p:spPr bwMode="auto">
          <a:xfrm>
            <a:off x="5410200" y="2133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77" name="AutoShape 5"/>
          <p:cNvSpPr>
            <a:spLocks noChangeArrowheads="1"/>
          </p:cNvSpPr>
          <p:nvPr/>
        </p:nvSpPr>
        <p:spPr bwMode="auto">
          <a:xfrm>
            <a:off x="5410200" y="2438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78" name="AutoShape 6"/>
          <p:cNvSpPr>
            <a:spLocks noChangeArrowheads="1"/>
          </p:cNvSpPr>
          <p:nvPr/>
        </p:nvSpPr>
        <p:spPr bwMode="auto">
          <a:xfrm>
            <a:off x="5410200" y="2743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79" name="AutoShape 7"/>
          <p:cNvSpPr>
            <a:spLocks noChangeArrowheads="1"/>
          </p:cNvSpPr>
          <p:nvPr/>
        </p:nvSpPr>
        <p:spPr bwMode="auto">
          <a:xfrm>
            <a:off x="6019800" y="2438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80" name="AutoShape 8"/>
          <p:cNvSpPr>
            <a:spLocks noChangeArrowheads="1"/>
          </p:cNvSpPr>
          <p:nvPr/>
        </p:nvSpPr>
        <p:spPr bwMode="auto">
          <a:xfrm>
            <a:off x="7086600" y="22098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81" name="AutoShape 9"/>
          <p:cNvSpPr>
            <a:spLocks noChangeArrowheads="1"/>
          </p:cNvSpPr>
          <p:nvPr/>
        </p:nvSpPr>
        <p:spPr bwMode="auto">
          <a:xfrm>
            <a:off x="7086600" y="2514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47883" name="AutoShape 11"/>
          <p:cNvSpPr>
            <a:spLocks noChangeArrowheads="1"/>
          </p:cNvSpPr>
          <p:nvPr/>
        </p:nvSpPr>
        <p:spPr bwMode="auto">
          <a:xfrm>
            <a:off x="7696200" y="2362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cxnSp>
        <p:nvCxnSpPr>
          <p:cNvPr id="847884" name="AutoShape 12"/>
          <p:cNvCxnSpPr>
            <a:cxnSpLocks noChangeShapeType="1"/>
            <a:stCxn id="847876" idx="6"/>
            <a:endCxn id="847879" idx="2"/>
          </p:cNvCxnSpPr>
          <p:nvPr/>
        </p:nvCxnSpPr>
        <p:spPr bwMode="auto">
          <a:xfrm>
            <a:off x="5486400" y="2171700"/>
            <a:ext cx="533400" cy="304800"/>
          </a:xfrm>
          <a:prstGeom prst="straightConnector1">
            <a:avLst/>
          </a:prstGeom>
          <a:noFill/>
          <a:ln w="9525">
            <a:solidFill>
              <a:schemeClr val="tx1"/>
            </a:solidFill>
            <a:round/>
            <a:headEnd/>
            <a:tailEnd type="triangle" w="med" len="med"/>
          </a:ln>
          <a:effectLst/>
        </p:spPr>
      </p:cxnSp>
      <p:cxnSp>
        <p:nvCxnSpPr>
          <p:cNvPr id="847885" name="AutoShape 13"/>
          <p:cNvCxnSpPr>
            <a:cxnSpLocks noChangeShapeType="1"/>
            <a:stCxn id="847877" idx="6"/>
            <a:endCxn id="847879" idx="2"/>
          </p:cNvCxnSpPr>
          <p:nvPr/>
        </p:nvCxnSpPr>
        <p:spPr bwMode="auto">
          <a:xfrm>
            <a:off x="5486400" y="2476500"/>
            <a:ext cx="533400" cy="0"/>
          </a:xfrm>
          <a:prstGeom prst="straightConnector1">
            <a:avLst/>
          </a:prstGeom>
          <a:noFill/>
          <a:ln w="9525">
            <a:solidFill>
              <a:schemeClr val="tx1"/>
            </a:solidFill>
            <a:round/>
            <a:headEnd/>
            <a:tailEnd type="triangle" w="med" len="med"/>
          </a:ln>
          <a:effectLst/>
        </p:spPr>
      </p:cxnSp>
      <p:cxnSp>
        <p:nvCxnSpPr>
          <p:cNvPr id="847886" name="AutoShape 14"/>
          <p:cNvCxnSpPr>
            <a:cxnSpLocks noChangeShapeType="1"/>
            <a:stCxn id="847878" idx="6"/>
            <a:endCxn id="847879" idx="3"/>
          </p:cNvCxnSpPr>
          <p:nvPr/>
        </p:nvCxnSpPr>
        <p:spPr bwMode="auto">
          <a:xfrm flipV="1">
            <a:off x="5486400" y="2503488"/>
            <a:ext cx="544513" cy="277812"/>
          </a:xfrm>
          <a:prstGeom prst="straightConnector1">
            <a:avLst/>
          </a:prstGeom>
          <a:noFill/>
          <a:ln w="9525">
            <a:solidFill>
              <a:schemeClr val="tx1"/>
            </a:solidFill>
            <a:round/>
            <a:headEnd/>
            <a:tailEnd type="triangle" w="med" len="med"/>
          </a:ln>
          <a:effectLst/>
        </p:spPr>
      </p:cxnSp>
      <p:cxnSp>
        <p:nvCxnSpPr>
          <p:cNvPr id="847887" name="AutoShape 15"/>
          <p:cNvCxnSpPr>
            <a:cxnSpLocks noChangeShapeType="1"/>
            <a:stCxn id="847880" idx="5"/>
            <a:endCxn id="847883" idx="7"/>
          </p:cNvCxnSpPr>
          <p:nvPr/>
        </p:nvCxnSpPr>
        <p:spPr bwMode="auto">
          <a:xfrm>
            <a:off x="7151688" y="2274888"/>
            <a:ext cx="609600" cy="98425"/>
          </a:xfrm>
          <a:prstGeom prst="straightConnector1">
            <a:avLst/>
          </a:prstGeom>
          <a:noFill/>
          <a:ln w="9525">
            <a:solidFill>
              <a:schemeClr val="tx1"/>
            </a:solidFill>
            <a:round/>
            <a:headEnd/>
            <a:tailEnd type="triangle" w="med" len="med"/>
          </a:ln>
          <a:effectLst/>
        </p:spPr>
      </p:cxnSp>
      <p:cxnSp>
        <p:nvCxnSpPr>
          <p:cNvPr id="847888" name="AutoShape 16"/>
          <p:cNvCxnSpPr>
            <a:cxnSpLocks noChangeShapeType="1"/>
            <a:stCxn id="847881" idx="6"/>
            <a:endCxn id="847883" idx="2"/>
          </p:cNvCxnSpPr>
          <p:nvPr/>
        </p:nvCxnSpPr>
        <p:spPr bwMode="auto">
          <a:xfrm flipV="1">
            <a:off x="7162800" y="2400300"/>
            <a:ext cx="533400" cy="152400"/>
          </a:xfrm>
          <a:prstGeom prst="straightConnector1">
            <a:avLst/>
          </a:prstGeom>
          <a:noFill/>
          <a:ln w="9525">
            <a:solidFill>
              <a:schemeClr val="tx1"/>
            </a:solidFill>
            <a:round/>
            <a:headEnd/>
            <a:tailEnd type="triangle" w="med" len="med"/>
          </a:ln>
          <a:effectLst/>
        </p:spPr>
      </p:cxnSp>
      <p:sp>
        <p:nvSpPr>
          <p:cNvPr id="847890" name="Text Box 18"/>
          <p:cNvSpPr txBox="1">
            <a:spLocks noChangeArrowheads="1"/>
          </p:cNvSpPr>
          <p:nvPr/>
        </p:nvSpPr>
        <p:spPr bwMode="auto">
          <a:xfrm>
            <a:off x="5241925" y="1966913"/>
            <a:ext cx="285750" cy="336550"/>
          </a:xfrm>
          <a:prstGeom prst="rect">
            <a:avLst/>
          </a:prstGeom>
          <a:noFill/>
          <a:ln w="9525">
            <a:noFill/>
            <a:miter lim="800000"/>
            <a:headEnd/>
            <a:tailEnd/>
          </a:ln>
          <a:effectLst/>
        </p:spPr>
        <p:txBody>
          <a:bodyPr wrap="none">
            <a:spAutoFit/>
          </a:bodyPr>
          <a:lstStyle/>
          <a:p>
            <a:r>
              <a:rPr lang="en-US" sz="1600"/>
              <a:t>1</a:t>
            </a:r>
          </a:p>
        </p:txBody>
      </p:sp>
      <p:sp>
        <p:nvSpPr>
          <p:cNvPr id="847891" name="Text Box 19"/>
          <p:cNvSpPr txBox="1">
            <a:spLocks noChangeArrowheads="1"/>
          </p:cNvSpPr>
          <p:nvPr/>
        </p:nvSpPr>
        <p:spPr bwMode="auto">
          <a:xfrm>
            <a:off x="5181600" y="2286000"/>
            <a:ext cx="285750" cy="336550"/>
          </a:xfrm>
          <a:prstGeom prst="rect">
            <a:avLst/>
          </a:prstGeom>
          <a:noFill/>
          <a:ln w="9525">
            <a:noFill/>
            <a:miter lim="800000"/>
            <a:headEnd/>
            <a:tailEnd/>
          </a:ln>
          <a:effectLst/>
        </p:spPr>
        <p:txBody>
          <a:bodyPr wrap="none">
            <a:spAutoFit/>
          </a:bodyPr>
          <a:lstStyle/>
          <a:p>
            <a:r>
              <a:rPr lang="en-US" sz="1600"/>
              <a:t>2</a:t>
            </a:r>
          </a:p>
        </p:txBody>
      </p:sp>
      <p:sp>
        <p:nvSpPr>
          <p:cNvPr id="847892" name="Text Box 20"/>
          <p:cNvSpPr txBox="1">
            <a:spLocks noChangeArrowheads="1"/>
          </p:cNvSpPr>
          <p:nvPr/>
        </p:nvSpPr>
        <p:spPr bwMode="auto">
          <a:xfrm>
            <a:off x="5181600" y="2590800"/>
            <a:ext cx="285750" cy="336550"/>
          </a:xfrm>
          <a:prstGeom prst="rect">
            <a:avLst/>
          </a:prstGeom>
          <a:noFill/>
          <a:ln w="9525">
            <a:noFill/>
            <a:miter lim="800000"/>
            <a:headEnd/>
            <a:tailEnd/>
          </a:ln>
          <a:effectLst/>
        </p:spPr>
        <p:txBody>
          <a:bodyPr wrap="none">
            <a:spAutoFit/>
          </a:bodyPr>
          <a:lstStyle/>
          <a:p>
            <a:r>
              <a:rPr lang="en-US" sz="1600"/>
              <a:t>3</a:t>
            </a:r>
          </a:p>
        </p:txBody>
      </p:sp>
      <p:sp>
        <p:nvSpPr>
          <p:cNvPr id="847893" name="Text Box 21"/>
          <p:cNvSpPr txBox="1">
            <a:spLocks noChangeArrowheads="1"/>
          </p:cNvSpPr>
          <p:nvPr/>
        </p:nvSpPr>
        <p:spPr bwMode="auto">
          <a:xfrm>
            <a:off x="6019800" y="2286000"/>
            <a:ext cx="285750" cy="336550"/>
          </a:xfrm>
          <a:prstGeom prst="rect">
            <a:avLst/>
          </a:prstGeom>
          <a:noFill/>
          <a:ln w="9525">
            <a:noFill/>
            <a:miter lim="800000"/>
            <a:headEnd/>
            <a:tailEnd/>
          </a:ln>
          <a:effectLst/>
        </p:spPr>
        <p:txBody>
          <a:bodyPr wrap="none">
            <a:spAutoFit/>
          </a:bodyPr>
          <a:lstStyle/>
          <a:p>
            <a:r>
              <a:rPr lang="en-US" sz="1600"/>
              <a:t>4</a:t>
            </a:r>
          </a:p>
        </p:txBody>
      </p:sp>
      <p:sp>
        <p:nvSpPr>
          <p:cNvPr id="847894" name="Text Box 22"/>
          <p:cNvSpPr txBox="1">
            <a:spLocks noChangeArrowheads="1"/>
          </p:cNvSpPr>
          <p:nvPr/>
        </p:nvSpPr>
        <p:spPr bwMode="auto">
          <a:xfrm>
            <a:off x="6858000" y="2057400"/>
            <a:ext cx="285750" cy="336550"/>
          </a:xfrm>
          <a:prstGeom prst="rect">
            <a:avLst/>
          </a:prstGeom>
          <a:noFill/>
          <a:ln w="9525">
            <a:noFill/>
            <a:miter lim="800000"/>
            <a:headEnd/>
            <a:tailEnd/>
          </a:ln>
          <a:effectLst/>
        </p:spPr>
        <p:txBody>
          <a:bodyPr wrap="none">
            <a:spAutoFit/>
          </a:bodyPr>
          <a:lstStyle/>
          <a:p>
            <a:r>
              <a:rPr lang="en-US" sz="1600"/>
              <a:t>6</a:t>
            </a:r>
          </a:p>
        </p:txBody>
      </p:sp>
      <p:sp>
        <p:nvSpPr>
          <p:cNvPr id="847895" name="Text Box 23"/>
          <p:cNvSpPr txBox="1">
            <a:spLocks noChangeArrowheads="1"/>
          </p:cNvSpPr>
          <p:nvPr/>
        </p:nvSpPr>
        <p:spPr bwMode="auto">
          <a:xfrm>
            <a:off x="6858000" y="2362200"/>
            <a:ext cx="285750" cy="336550"/>
          </a:xfrm>
          <a:prstGeom prst="rect">
            <a:avLst/>
          </a:prstGeom>
          <a:noFill/>
          <a:ln w="9525">
            <a:noFill/>
            <a:miter lim="800000"/>
            <a:headEnd/>
            <a:tailEnd/>
          </a:ln>
          <a:effectLst/>
        </p:spPr>
        <p:txBody>
          <a:bodyPr wrap="none">
            <a:spAutoFit/>
          </a:bodyPr>
          <a:lstStyle/>
          <a:p>
            <a:r>
              <a:rPr lang="en-US" sz="1600"/>
              <a:t>7</a:t>
            </a:r>
          </a:p>
        </p:txBody>
      </p:sp>
      <p:sp>
        <p:nvSpPr>
          <p:cNvPr id="847896" name="Text Box 24"/>
          <p:cNvSpPr txBox="1">
            <a:spLocks noChangeArrowheads="1"/>
          </p:cNvSpPr>
          <p:nvPr/>
        </p:nvSpPr>
        <p:spPr bwMode="auto">
          <a:xfrm>
            <a:off x="7772400" y="2209800"/>
            <a:ext cx="285750" cy="336550"/>
          </a:xfrm>
          <a:prstGeom prst="rect">
            <a:avLst/>
          </a:prstGeom>
          <a:noFill/>
          <a:ln w="9525">
            <a:noFill/>
            <a:miter lim="800000"/>
            <a:headEnd/>
            <a:tailEnd/>
          </a:ln>
          <a:effectLst/>
        </p:spPr>
        <p:txBody>
          <a:bodyPr wrap="none">
            <a:spAutoFit/>
          </a:bodyPr>
          <a:lstStyle/>
          <a:p>
            <a:r>
              <a:rPr lang="en-US" sz="1600"/>
              <a:t>8</a:t>
            </a:r>
          </a:p>
        </p:txBody>
      </p:sp>
      <p:sp>
        <p:nvSpPr>
          <p:cNvPr id="847897" name="AutoShape 25"/>
          <p:cNvSpPr>
            <a:spLocks noChangeArrowheads="1"/>
          </p:cNvSpPr>
          <p:nvPr/>
        </p:nvSpPr>
        <p:spPr bwMode="auto">
          <a:xfrm>
            <a:off x="6096000" y="2743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cxnSp>
        <p:nvCxnSpPr>
          <p:cNvPr id="847898" name="AutoShape 26"/>
          <p:cNvCxnSpPr>
            <a:cxnSpLocks noChangeShapeType="1"/>
            <a:stCxn id="847891" idx="3"/>
            <a:endCxn id="847897" idx="3"/>
          </p:cNvCxnSpPr>
          <p:nvPr/>
        </p:nvCxnSpPr>
        <p:spPr bwMode="auto">
          <a:xfrm>
            <a:off x="5467350" y="2454275"/>
            <a:ext cx="639763" cy="354013"/>
          </a:xfrm>
          <a:prstGeom prst="straightConnector1">
            <a:avLst/>
          </a:prstGeom>
          <a:noFill/>
          <a:ln w="9525">
            <a:solidFill>
              <a:schemeClr val="tx1"/>
            </a:solidFill>
            <a:round/>
            <a:headEnd/>
            <a:tailEnd type="triangle" w="med" len="med"/>
          </a:ln>
          <a:effectLst/>
        </p:spPr>
      </p:cxnSp>
      <p:sp>
        <p:nvSpPr>
          <p:cNvPr id="847899" name="Text Box 27"/>
          <p:cNvSpPr txBox="1">
            <a:spLocks noChangeArrowheads="1"/>
          </p:cNvSpPr>
          <p:nvPr/>
        </p:nvSpPr>
        <p:spPr bwMode="auto">
          <a:xfrm>
            <a:off x="6096000" y="2590800"/>
            <a:ext cx="285750" cy="336550"/>
          </a:xfrm>
          <a:prstGeom prst="rect">
            <a:avLst/>
          </a:prstGeom>
          <a:noFill/>
          <a:ln w="9525">
            <a:noFill/>
            <a:miter lim="800000"/>
            <a:headEnd/>
            <a:tailEnd/>
          </a:ln>
          <a:effectLst/>
        </p:spPr>
        <p:txBody>
          <a:bodyPr wrap="none">
            <a:spAutoFit/>
          </a:bodyPr>
          <a:lstStyle/>
          <a:p>
            <a:r>
              <a:rPr lang="en-US" sz="1600"/>
              <a:t>5</a:t>
            </a:r>
          </a:p>
        </p:txBody>
      </p:sp>
      <p:sp>
        <p:nvSpPr>
          <p:cNvPr id="847900" name="Text Box 28"/>
          <p:cNvSpPr txBox="1">
            <a:spLocks noChangeArrowheads="1"/>
          </p:cNvSpPr>
          <p:nvPr/>
        </p:nvSpPr>
        <p:spPr bwMode="auto">
          <a:xfrm>
            <a:off x="381000" y="1676400"/>
            <a:ext cx="2814638" cy="1006475"/>
          </a:xfrm>
          <a:prstGeom prst="rect">
            <a:avLst/>
          </a:prstGeom>
          <a:noFill/>
          <a:ln w="9525">
            <a:noFill/>
            <a:miter lim="800000"/>
            <a:headEnd/>
            <a:tailEnd/>
          </a:ln>
          <a:effectLst/>
        </p:spPr>
        <p:txBody>
          <a:bodyPr>
            <a:spAutoFit/>
          </a:bodyPr>
          <a:lstStyle/>
          <a:p>
            <a:r>
              <a:rPr lang="en-US"/>
              <a:t>Which do </a:t>
            </a:r>
            <a:r>
              <a:rPr lang="en-US" u="sng"/>
              <a:t>you</a:t>
            </a:r>
            <a:r>
              <a:rPr lang="en-US"/>
              <a:t> think are </a:t>
            </a:r>
          </a:p>
          <a:p>
            <a:r>
              <a:rPr lang="en-US"/>
              <a:t>Authoritative pages?</a:t>
            </a:r>
          </a:p>
          <a:p>
            <a:r>
              <a:rPr lang="en-US"/>
              <a:t>Which are good hubs?</a:t>
            </a:r>
          </a:p>
        </p:txBody>
      </p:sp>
      <p:sp>
        <p:nvSpPr>
          <p:cNvPr id="847901" name="Text Box 29"/>
          <p:cNvSpPr txBox="1">
            <a:spLocks noChangeArrowheads="1"/>
          </p:cNvSpPr>
          <p:nvPr/>
        </p:nvSpPr>
        <p:spPr bwMode="auto">
          <a:xfrm>
            <a:off x="457200" y="3895725"/>
            <a:ext cx="5126038" cy="1981200"/>
          </a:xfrm>
          <a:prstGeom prst="rect">
            <a:avLst/>
          </a:prstGeom>
          <a:noFill/>
          <a:ln w="9525">
            <a:noFill/>
            <a:miter lim="800000"/>
            <a:headEnd/>
            <a:tailEnd/>
          </a:ln>
          <a:effectLst/>
        </p:spPr>
        <p:txBody>
          <a:bodyPr wrap="none">
            <a:spAutoFit/>
          </a:bodyPr>
          <a:lstStyle/>
          <a:p>
            <a:r>
              <a:rPr lang="en-US" sz="4400"/>
              <a:t>BUT</a:t>
            </a:r>
            <a:r>
              <a:rPr lang="en-US"/>
              <a:t> The power iteration will show that</a:t>
            </a:r>
          </a:p>
          <a:p>
            <a:r>
              <a:rPr lang="en-US"/>
              <a:t>Only 4 and 5 have non-zero authorities</a:t>
            </a:r>
          </a:p>
          <a:p>
            <a:r>
              <a:rPr lang="en-US"/>
              <a:t>[.923 .382]</a:t>
            </a:r>
          </a:p>
          <a:p>
            <a:r>
              <a:rPr lang="en-US"/>
              <a:t>And only 1, 2 and 3 have non-zero hubs</a:t>
            </a:r>
          </a:p>
          <a:p>
            <a:r>
              <a:rPr lang="en-US"/>
              <a:t>[.5 .7 .5]</a:t>
            </a:r>
          </a:p>
        </p:txBody>
      </p:sp>
      <p:sp>
        <p:nvSpPr>
          <p:cNvPr id="847902" name="Text Box 30"/>
          <p:cNvSpPr txBox="1">
            <a:spLocks noChangeArrowheads="1"/>
          </p:cNvSpPr>
          <p:nvPr/>
        </p:nvSpPr>
        <p:spPr bwMode="auto">
          <a:xfrm rot="-1387603">
            <a:off x="5324475" y="3767138"/>
            <a:ext cx="3657600" cy="1465262"/>
          </a:xfrm>
          <a:prstGeom prst="rect">
            <a:avLst/>
          </a:prstGeom>
          <a:noFill/>
          <a:ln w="9525">
            <a:noFill/>
            <a:miter lim="800000"/>
            <a:headEnd/>
            <a:tailEnd/>
          </a:ln>
          <a:effectLst/>
        </p:spPr>
        <p:txBody>
          <a:bodyPr>
            <a:spAutoFit/>
          </a:bodyPr>
          <a:lstStyle/>
          <a:p>
            <a:r>
              <a:rPr lang="en-US" sz="1800">
                <a:solidFill>
                  <a:schemeClr val="tx2"/>
                </a:solidFill>
              </a:rPr>
              <a:t>The authority and hub mass </a:t>
            </a:r>
          </a:p>
          <a:p>
            <a:r>
              <a:rPr lang="en-US" sz="1800">
                <a:solidFill>
                  <a:schemeClr val="tx2"/>
                </a:solidFill>
              </a:rPr>
              <a:t>Will concentrate completely </a:t>
            </a:r>
          </a:p>
          <a:p>
            <a:r>
              <a:rPr lang="en-US" sz="1800">
                <a:solidFill>
                  <a:schemeClr val="tx2"/>
                </a:solidFill>
              </a:rPr>
              <a:t>Among the first component, as </a:t>
            </a:r>
          </a:p>
          <a:p>
            <a:r>
              <a:rPr lang="en-US" sz="1800">
                <a:solidFill>
                  <a:schemeClr val="tx2"/>
                </a:solidFill>
              </a:rPr>
              <a:t>The iterations increase. (See next slide)</a:t>
            </a:r>
          </a:p>
        </p:txBody>
      </p:sp>
      <p:sp>
        <p:nvSpPr>
          <p:cNvPr id="847903" name="Rectangle 31"/>
          <p:cNvSpPr>
            <a:spLocks noChangeArrowheads="1"/>
          </p:cNvSpPr>
          <p:nvPr/>
        </p:nvSpPr>
        <p:spPr bwMode="auto">
          <a:xfrm>
            <a:off x="838200" y="2667000"/>
            <a:ext cx="4572000" cy="1190625"/>
          </a:xfrm>
          <a:prstGeom prst="rect">
            <a:avLst/>
          </a:prstGeom>
          <a:noFill/>
          <a:ln w="9525">
            <a:noFill/>
            <a:miter lim="800000"/>
            <a:headEnd/>
            <a:tailEnd/>
          </a:ln>
          <a:effectLst/>
        </p:spPr>
        <p:txBody>
          <a:bodyPr>
            <a:spAutoFit/>
          </a:bodyPr>
          <a:lstStyle/>
          <a:p>
            <a:r>
              <a:rPr lang="en-US" sz="1800"/>
              <a:t> -</a:t>
            </a:r>
            <a:r>
              <a:rPr lang="en-US" sz="1800" i="1"/>
              <a:t>intutively, we would say</a:t>
            </a:r>
          </a:p>
          <a:p>
            <a:r>
              <a:rPr lang="en-US" sz="1800" i="1"/>
              <a:t>   that 4,8,5 will be authoritative</a:t>
            </a:r>
          </a:p>
          <a:p>
            <a:r>
              <a:rPr lang="en-US" sz="1800" i="1"/>
              <a:t>   pages and 1,2,3,6,7 will be</a:t>
            </a:r>
          </a:p>
          <a:p>
            <a:r>
              <a:rPr lang="en-US" sz="1800" i="1"/>
              <a:t>   hub pages.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7903"/>
                                        </p:tgtEl>
                                        <p:attrNameLst>
                                          <p:attrName>style.visibility</p:attrName>
                                        </p:attrNameLst>
                                      </p:cBhvr>
                                      <p:to>
                                        <p:strVal val="visible"/>
                                      </p:to>
                                    </p:set>
                                    <p:animEffect transition="in" filter="blinds(horizontal)">
                                      <p:cBhvr>
                                        <p:cTn id="7" dur="500"/>
                                        <p:tgtEl>
                                          <p:spTgt spid="8479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7901"/>
                                        </p:tgtEl>
                                        <p:attrNameLst>
                                          <p:attrName>style.visibility</p:attrName>
                                        </p:attrNameLst>
                                      </p:cBhvr>
                                      <p:to>
                                        <p:strVal val="visible"/>
                                      </p:to>
                                    </p:set>
                                    <p:animEffect transition="in" filter="blinds(horizontal)">
                                      <p:cBhvr>
                                        <p:cTn id="12" dur="500"/>
                                        <p:tgtEl>
                                          <p:spTgt spid="84790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47902"/>
                                        </p:tgtEl>
                                        <p:attrNameLst>
                                          <p:attrName>style.visibility</p:attrName>
                                        </p:attrNameLst>
                                      </p:cBhvr>
                                      <p:to>
                                        <p:strVal val="visible"/>
                                      </p:to>
                                    </p:set>
                                    <p:animEffect transition="in" filter="blinds(horizontal)">
                                      <p:cBhvr>
                                        <p:cTn id="15" dur="500"/>
                                        <p:tgtEl>
                                          <p:spTgt spid="84790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47874"/>
                                        </p:tgtEl>
                                        <p:attrNameLst>
                                          <p:attrName>style.visibility</p:attrName>
                                        </p:attrNameLst>
                                      </p:cBhvr>
                                      <p:to>
                                        <p:strVal val="visible"/>
                                      </p:to>
                                    </p:set>
                                    <p:animEffect transition="in" filter="blinds(horizontal)">
                                      <p:cBhvr>
                                        <p:cTn id="20" dur="500"/>
                                        <p:tgtEl>
                                          <p:spTgt spid="84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4" grpId="0"/>
      <p:bldP spid="847901" grpId="0"/>
      <p:bldP spid="847902" grpId="0"/>
      <p:bldP spid="84790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en-US" sz="4400" b="0">
                <a:solidFill>
                  <a:schemeClr val="tx2"/>
                </a:solidFill>
              </a:rPr>
              <a:t>Tyranny of Majority (explained)</a:t>
            </a:r>
          </a:p>
        </p:txBody>
      </p:sp>
      <p:sp>
        <p:nvSpPr>
          <p:cNvPr id="850947" name="AutoShape 3"/>
          <p:cNvSpPr>
            <a:spLocks noChangeArrowheads="1"/>
          </p:cNvSpPr>
          <p:nvPr/>
        </p:nvSpPr>
        <p:spPr bwMode="auto">
          <a:xfrm>
            <a:off x="5410200" y="2133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48" name="AutoShape 4"/>
          <p:cNvSpPr>
            <a:spLocks noChangeArrowheads="1"/>
          </p:cNvSpPr>
          <p:nvPr/>
        </p:nvSpPr>
        <p:spPr bwMode="auto">
          <a:xfrm>
            <a:off x="5410200" y="2438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49" name="AutoShape 5"/>
          <p:cNvSpPr>
            <a:spLocks noChangeArrowheads="1"/>
          </p:cNvSpPr>
          <p:nvPr/>
        </p:nvSpPr>
        <p:spPr bwMode="auto">
          <a:xfrm>
            <a:off x="5410200" y="2743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50" name="AutoShape 6"/>
          <p:cNvSpPr>
            <a:spLocks noChangeArrowheads="1"/>
          </p:cNvSpPr>
          <p:nvPr/>
        </p:nvSpPr>
        <p:spPr bwMode="auto">
          <a:xfrm>
            <a:off x="6019800" y="2438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51" name="AutoShape 7"/>
          <p:cNvSpPr>
            <a:spLocks noChangeArrowheads="1"/>
          </p:cNvSpPr>
          <p:nvPr/>
        </p:nvSpPr>
        <p:spPr bwMode="auto">
          <a:xfrm>
            <a:off x="7086600" y="22098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52" name="AutoShape 8"/>
          <p:cNvSpPr>
            <a:spLocks noChangeArrowheads="1"/>
          </p:cNvSpPr>
          <p:nvPr/>
        </p:nvSpPr>
        <p:spPr bwMode="auto">
          <a:xfrm>
            <a:off x="7086600" y="2514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50953" name="AutoShape 9"/>
          <p:cNvSpPr>
            <a:spLocks noChangeArrowheads="1"/>
          </p:cNvSpPr>
          <p:nvPr/>
        </p:nvSpPr>
        <p:spPr bwMode="auto">
          <a:xfrm>
            <a:off x="7696200" y="2362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cxnSp>
        <p:nvCxnSpPr>
          <p:cNvPr id="850954" name="AutoShape 10"/>
          <p:cNvCxnSpPr>
            <a:cxnSpLocks noChangeShapeType="1"/>
            <a:stCxn id="850947" idx="6"/>
            <a:endCxn id="850950" idx="2"/>
          </p:cNvCxnSpPr>
          <p:nvPr/>
        </p:nvCxnSpPr>
        <p:spPr bwMode="auto">
          <a:xfrm>
            <a:off x="5486400" y="2171700"/>
            <a:ext cx="533400" cy="304800"/>
          </a:xfrm>
          <a:prstGeom prst="straightConnector1">
            <a:avLst/>
          </a:prstGeom>
          <a:noFill/>
          <a:ln w="9525">
            <a:solidFill>
              <a:schemeClr val="tx1"/>
            </a:solidFill>
            <a:round/>
            <a:headEnd/>
            <a:tailEnd type="triangle" w="med" len="med"/>
          </a:ln>
          <a:effectLst/>
        </p:spPr>
      </p:cxnSp>
      <p:cxnSp>
        <p:nvCxnSpPr>
          <p:cNvPr id="850955" name="AutoShape 11"/>
          <p:cNvCxnSpPr>
            <a:cxnSpLocks noChangeShapeType="1"/>
            <a:stCxn id="850948" idx="6"/>
            <a:endCxn id="850950" idx="2"/>
          </p:cNvCxnSpPr>
          <p:nvPr/>
        </p:nvCxnSpPr>
        <p:spPr bwMode="auto">
          <a:xfrm>
            <a:off x="5486400" y="2476500"/>
            <a:ext cx="533400" cy="0"/>
          </a:xfrm>
          <a:prstGeom prst="straightConnector1">
            <a:avLst/>
          </a:prstGeom>
          <a:noFill/>
          <a:ln w="9525">
            <a:solidFill>
              <a:schemeClr val="tx1"/>
            </a:solidFill>
            <a:round/>
            <a:headEnd/>
            <a:tailEnd type="triangle" w="med" len="med"/>
          </a:ln>
          <a:effectLst/>
        </p:spPr>
      </p:cxnSp>
      <p:cxnSp>
        <p:nvCxnSpPr>
          <p:cNvPr id="850956" name="AutoShape 12"/>
          <p:cNvCxnSpPr>
            <a:cxnSpLocks noChangeShapeType="1"/>
            <a:stCxn id="850949" idx="6"/>
            <a:endCxn id="850950" idx="3"/>
          </p:cNvCxnSpPr>
          <p:nvPr/>
        </p:nvCxnSpPr>
        <p:spPr bwMode="auto">
          <a:xfrm flipV="1">
            <a:off x="5486400" y="2503488"/>
            <a:ext cx="544513" cy="277812"/>
          </a:xfrm>
          <a:prstGeom prst="straightConnector1">
            <a:avLst/>
          </a:prstGeom>
          <a:noFill/>
          <a:ln w="9525">
            <a:solidFill>
              <a:schemeClr val="tx1"/>
            </a:solidFill>
            <a:round/>
            <a:headEnd/>
            <a:tailEnd type="triangle" w="med" len="med"/>
          </a:ln>
          <a:effectLst/>
        </p:spPr>
      </p:cxnSp>
      <p:cxnSp>
        <p:nvCxnSpPr>
          <p:cNvPr id="850957" name="AutoShape 13"/>
          <p:cNvCxnSpPr>
            <a:cxnSpLocks noChangeShapeType="1"/>
            <a:stCxn id="850951" idx="5"/>
            <a:endCxn id="850953" idx="7"/>
          </p:cNvCxnSpPr>
          <p:nvPr/>
        </p:nvCxnSpPr>
        <p:spPr bwMode="auto">
          <a:xfrm>
            <a:off x="7151688" y="2274888"/>
            <a:ext cx="609600" cy="98425"/>
          </a:xfrm>
          <a:prstGeom prst="straightConnector1">
            <a:avLst/>
          </a:prstGeom>
          <a:noFill/>
          <a:ln w="9525">
            <a:solidFill>
              <a:schemeClr val="tx1"/>
            </a:solidFill>
            <a:round/>
            <a:headEnd/>
            <a:tailEnd type="triangle" w="med" len="med"/>
          </a:ln>
          <a:effectLst/>
        </p:spPr>
      </p:cxnSp>
      <p:cxnSp>
        <p:nvCxnSpPr>
          <p:cNvPr id="850958" name="AutoShape 14"/>
          <p:cNvCxnSpPr>
            <a:cxnSpLocks noChangeShapeType="1"/>
            <a:stCxn id="850952" idx="6"/>
            <a:endCxn id="850953" idx="2"/>
          </p:cNvCxnSpPr>
          <p:nvPr/>
        </p:nvCxnSpPr>
        <p:spPr bwMode="auto">
          <a:xfrm flipV="1">
            <a:off x="7162800" y="2400300"/>
            <a:ext cx="533400" cy="152400"/>
          </a:xfrm>
          <a:prstGeom prst="straightConnector1">
            <a:avLst/>
          </a:prstGeom>
          <a:noFill/>
          <a:ln w="9525">
            <a:solidFill>
              <a:schemeClr val="tx1"/>
            </a:solidFill>
            <a:round/>
            <a:headEnd/>
            <a:tailEnd type="triangle" w="med" len="med"/>
          </a:ln>
          <a:effectLst/>
        </p:spPr>
      </p:cxnSp>
      <p:sp>
        <p:nvSpPr>
          <p:cNvPr id="850959" name="Text Box 15"/>
          <p:cNvSpPr txBox="1">
            <a:spLocks noChangeArrowheads="1"/>
          </p:cNvSpPr>
          <p:nvPr/>
        </p:nvSpPr>
        <p:spPr bwMode="auto">
          <a:xfrm>
            <a:off x="5241925" y="1966913"/>
            <a:ext cx="398463" cy="336550"/>
          </a:xfrm>
          <a:prstGeom prst="rect">
            <a:avLst/>
          </a:prstGeom>
          <a:noFill/>
          <a:ln w="9525">
            <a:noFill/>
            <a:miter lim="800000"/>
            <a:headEnd/>
            <a:tailEnd/>
          </a:ln>
          <a:effectLst/>
        </p:spPr>
        <p:txBody>
          <a:bodyPr wrap="none">
            <a:spAutoFit/>
          </a:bodyPr>
          <a:lstStyle/>
          <a:p>
            <a:r>
              <a:rPr lang="en-US" sz="1600"/>
              <a:t>p1</a:t>
            </a:r>
          </a:p>
        </p:txBody>
      </p:sp>
      <p:sp>
        <p:nvSpPr>
          <p:cNvPr id="850960" name="Text Box 16"/>
          <p:cNvSpPr txBox="1">
            <a:spLocks noChangeArrowheads="1"/>
          </p:cNvSpPr>
          <p:nvPr/>
        </p:nvSpPr>
        <p:spPr bwMode="auto">
          <a:xfrm>
            <a:off x="5181600" y="2286000"/>
            <a:ext cx="398463" cy="336550"/>
          </a:xfrm>
          <a:prstGeom prst="rect">
            <a:avLst/>
          </a:prstGeom>
          <a:noFill/>
          <a:ln w="9525">
            <a:noFill/>
            <a:miter lim="800000"/>
            <a:headEnd/>
            <a:tailEnd/>
          </a:ln>
          <a:effectLst/>
        </p:spPr>
        <p:txBody>
          <a:bodyPr wrap="none">
            <a:spAutoFit/>
          </a:bodyPr>
          <a:lstStyle/>
          <a:p>
            <a:r>
              <a:rPr lang="en-US" sz="1600"/>
              <a:t>p2</a:t>
            </a:r>
          </a:p>
        </p:txBody>
      </p:sp>
      <p:sp>
        <p:nvSpPr>
          <p:cNvPr id="850961" name="Text Box 17"/>
          <p:cNvSpPr txBox="1">
            <a:spLocks noChangeArrowheads="1"/>
          </p:cNvSpPr>
          <p:nvPr/>
        </p:nvSpPr>
        <p:spPr bwMode="auto">
          <a:xfrm>
            <a:off x="5105400" y="2667000"/>
            <a:ext cx="466725" cy="336550"/>
          </a:xfrm>
          <a:prstGeom prst="rect">
            <a:avLst/>
          </a:prstGeom>
          <a:noFill/>
          <a:ln w="9525">
            <a:noFill/>
            <a:miter lim="800000"/>
            <a:headEnd/>
            <a:tailEnd/>
          </a:ln>
          <a:effectLst/>
        </p:spPr>
        <p:txBody>
          <a:bodyPr wrap="none">
            <a:spAutoFit/>
          </a:bodyPr>
          <a:lstStyle/>
          <a:p>
            <a:r>
              <a:rPr lang="en-US" sz="1600"/>
              <a:t>pm</a:t>
            </a:r>
          </a:p>
        </p:txBody>
      </p:sp>
      <p:sp>
        <p:nvSpPr>
          <p:cNvPr id="850962" name="Text Box 18"/>
          <p:cNvSpPr txBox="1">
            <a:spLocks noChangeArrowheads="1"/>
          </p:cNvSpPr>
          <p:nvPr/>
        </p:nvSpPr>
        <p:spPr bwMode="auto">
          <a:xfrm>
            <a:off x="6019800" y="2286000"/>
            <a:ext cx="296863" cy="336550"/>
          </a:xfrm>
          <a:prstGeom prst="rect">
            <a:avLst/>
          </a:prstGeom>
          <a:noFill/>
          <a:ln w="9525">
            <a:noFill/>
            <a:miter lim="800000"/>
            <a:headEnd/>
            <a:tailEnd/>
          </a:ln>
          <a:effectLst/>
        </p:spPr>
        <p:txBody>
          <a:bodyPr wrap="none">
            <a:spAutoFit/>
          </a:bodyPr>
          <a:lstStyle/>
          <a:p>
            <a:r>
              <a:rPr lang="en-US" sz="1600"/>
              <a:t>p</a:t>
            </a:r>
          </a:p>
        </p:txBody>
      </p:sp>
      <p:sp>
        <p:nvSpPr>
          <p:cNvPr id="850963" name="Text Box 19"/>
          <p:cNvSpPr txBox="1">
            <a:spLocks noChangeArrowheads="1"/>
          </p:cNvSpPr>
          <p:nvPr/>
        </p:nvSpPr>
        <p:spPr bwMode="auto">
          <a:xfrm>
            <a:off x="6858000" y="2057400"/>
            <a:ext cx="398463" cy="336550"/>
          </a:xfrm>
          <a:prstGeom prst="rect">
            <a:avLst/>
          </a:prstGeom>
          <a:noFill/>
          <a:ln w="9525">
            <a:noFill/>
            <a:miter lim="800000"/>
            <a:headEnd/>
            <a:tailEnd/>
          </a:ln>
          <a:effectLst/>
        </p:spPr>
        <p:txBody>
          <a:bodyPr wrap="none">
            <a:spAutoFit/>
          </a:bodyPr>
          <a:lstStyle/>
          <a:p>
            <a:r>
              <a:rPr lang="en-US" sz="1600"/>
              <a:t>q1</a:t>
            </a:r>
          </a:p>
        </p:txBody>
      </p:sp>
      <p:sp>
        <p:nvSpPr>
          <p:cNvPr id="850964" name="Text Box 20"/>
          <p:cNvSpPr txBox="1">
            <a:spLocks noChangeArrowheads="1"/>
          </p:cNvSpPr>
          <p:nvPr/>
        </p:nvSpPr>
        <p:spPr bwMode="auto">
          <a:xfrm>
            <a:off x="6858000" y="2362200"/>
            <a:ext cx="409575" cy="336550"/>
          </a:xfrm>
          <a:prstGeom prst="rect">
            <a:avLst/>
          </a:prstGeom>
          <a:noFill/>
          <a:ln w="9525">
            <a:noFill/>
            <a:miter lim="800000"/>
            <a:headEnd/>
            <a:tailEnd/>
          </a:ln>
          <a:effectLst/>
        </p:spPr>
        <p:txBody>
          <a:bodyPr wrap="none">
            <a:spAutoFit/>
          </a:bodyPr>
          <a:lstStyle/>
          <a:p>
            <a:r>
              <a:rPr lang="en-US" sz="1600"/>
              <a:t>qn</a:t>
            </a:r>
          </a:p>
        </p:txBody>
      </p:sp>
      <p:sp>
        <p:nvSpPr>
          <p:cNvPr id="850965" name="Text Box 21"/>
          <p:cNvSpPr txBox="1">
            <a:spLocks noChangeArrowheads="1"/>
          </p:cNvSpPr>
          <p:nvPr/>
        </p:nvSpPr>
        <p:spPr bwMode="auto">
          <a:xfrm>
            <a:off x="7772400" y="2209800"/>
            <a:ext cx="296863" cy="336550"/>
          </a:xfrm>
          <a:prstGeom prst="rect">
            <a:avLst/>
          </a:prstGeom>
          <a:noFill/>
          <a:ln w="9525">
            <a:noFill/>
            <a:miter lim="800000"/>
            <a:headEnd/>
            <a:tailEnd/>
          </a:ln>
          <a:effectLst/>
        </p:spPr>
        <p:txBody>
          <a:bodyPr wrap="none">
            <a:spAutoFit/>
          </a:bodyPr>
          <a:lstStyle/>
          <a:p>
            <a:r>
              <a:rPr lang="en-US" sz="1600"/>
              <a:t>q</a:t>
            </a:r>
          </a:p>
        </p:txBody>
      </p:sp>
      <p:sp>
        <p:nvSpPr>
          <p:cNvPr id="850966" name="Text Box 22"/>
          <p:cNvSpPr txBox="1">
            <a:spLocks noChangeArrowheads="1"/>
          </p:cNvSpPr>
          <p:nvPr/>
        </p:nvSpPr>
        <p:spPr bwMode="auto">
          <a:xfrm>
            <a:off x="4648200" y="2062163"/>
            <a:ext cx="522288" cy="579437"/>
          </a:xfrm>
          <a:prstGeom prst="rect">
            <a:avLst/>
          </a:prstGeom>
          <a:noFill/>
          <a:ln w="9525">
            <a:noFill/>
            <a:miter lim="800000"/>
            <a:headEnd/>
            <a:tailEnd/>
          </a:ln>
          <a:effectLst/>
        </p:spPr>
        <p:txBody>
          <a:bodyPr wrap="none">
            <a:spAutoFit/>
          </a:bodyPr>
          <a:lstStyle/>
          <a:p>
            <a:r>
              <a:rPr lang="en-US" sz="3200"/>
              <a:t>m</a:t>
            </a:r>
          </a:p>
        </p:txBody>
      </p:sp>
      <p:sp>
        <p:nvSpPr>
          <p:cNvPr id="850967" name="Text Box 23"/>
          <p:cNvSpPr txBox="1">
            <a:spLocks noChangeArrowheads="1"/>
          </p:cNvSpPr>
          <p:nvPr/>
        </p:nvSpPr>
        <p:spPr bwMode="auto">
          <a:xfrm>
            <a:off x="6553200" y="2133600"/>
            <a:ext cx="409575" cy="579438"/>
          </a:xfrm>
          <a:prstGeom prst="rect">
            <a:avLst/>
          </a:prstGeom>
          <a:noFill/>
          <a:ln w="9525">
            <a:noFill/>
            <a:miter lim="800000"/>
            <a:headEnd/>
            <a:tailEnd/>
          </a:ln>
          <a:effectLst/>
        </p:spPr>
        <p:txBody>
          <a:bodyPr wrap="none">
            <a:spAutoFit/>
          </a:bodyPr>
          <a:lstStyle/>
          <a:p>
            <a:r>
              <a:rPr lang="en-US" sz="3200"/>
              <a:t>n</a:t>
            </a:r>
          </a:p>
        </p:txBody>
      </p:sp>
      <p:sp>
        <p:nvSpPr>
          <p:cNvPr id="850968" name="Line 24"/>
          <p:cNvSpPr>
            <a:spLocks noChangeShapeType="1"/>
          </p:cNvSpPr>
          <p:nvPr/>
        </p:nvSpPr>
        <p:spPr bwMode="auto">
          <a:xfrm flipV="1">
            <a:off x="5410200" y="2514600"/>
            <a:ext cx="533400" cy="152400"/>
          </a:xfrm>
          <a:prstGeom prst="line">
            <a:avLst/>
          </a:prstGeom>
          <a:noFill/>
          <a:ln w="9525">
            <a:solidFill>
              <a:schemeClr val="tx1"/>
            </a:solidFill>
            <a:prstDash val="dash"/>
            <a:round/>
            <a:headEnd/>
            <a:tailEnd/>
          </a:ln>
          <a:effectLst/>
        </p:spPr>
        <p:txBody>
          <a:bodyPr/>
          <a:lstStyle/>
          <a:p>
            <a:endParaRPr lang="en-US"/>
          </a:p>
        </p:txBody>
      </p:sp>
      <p:sp>
        <p:nvSpPr>
          <p:cNvPr id="850969" name="Line 25"/>
          <p:cNvSpPr>
            <a:spLocks noChangeShapeType="1"/>
          </p:cNvSpPr>
          <p:nvPr/>
        </p:nvSpPr>
        <p:spPr bwMode="auto">
          <a:xfrm flipV="1">
            <a:off x="7010400" y="2362200"/>
            <a:ext cx="685800" cy="76200"/>
          </a:xfrm>
          <a:prstGeom prst="line">
            <a:avLst/>
          </a:prstGeom>
          <a:noFill/>
          <a:ln w="9525">
            <a:solidFill>
              <a:schemeClr val="tx1"/>
            </a:solidFill>
            <a:prstDash val="dash"/>
            <a:round/>
            <a:headEnd/>
            <a:tailEnd/>
          </a:ln>
          <a:effectLst/>
        </p:spPr>
        <p:txBody>
          <a:bodyPr/>
          <a:lstStyle/>
          <a:p>
            <a:endParaRPr lang="en-US"/>
          </a:p>
        </p:txBody>
      </p:sp>
      <p:sp>
        <p:nvSpPr>
          <p:cNvPr id="850970" name="Text Box 26"/>
          <p:cNvSpPr txBox="1">
            <a:spLocks noChangeArrowheads="1"/>
          </p:cNvSpPr>
          <p:nvPr/>
        </p:nvSpPr>
        <p:spPr bwMode="auto">
          <a:xfrm>
            <a:off x="365125" y="1614488"/>
            <a:ext cx="4552950" cy="396875"/>
          </a:xfrm>
          <a:prstGeom prst="rect">
            <a:avLst/>
          </a:prstGeom>
          <a:noFill/>
          <a:ln w="9525">
            <a:noFill/>
            <a:miter lim="800000"/>
            <a:headEnd/>
            <a:tailEnd/>
          </a:ln>
          <a:effectLst/>
        </p:spPr>
        <p:txBody>
          <a:bodyPr wrap="none">
            <a:spAutoFit/>
          </a:bodyPr>
          <a:lstStyle/>
          <a:p>
            <a:r>
              <a:rPr lang="en-US"/>
              <a:t>Suppose h0 and a0 are all initialized to 1</a:t>
            </a:r>
          </a:p>
        </p:txBody>
      </p:sp>
      <p:graphicFrame>
        <p:nvGraphicFramePr>
          <p:cNvPr id="850971" name="Object 27"/>
          <p:cNvGraphicFramePr>
            <a:graphicFrameLocks noChangeAspect="1"/>
          </p:cNvGraphicFramePr>
          <p:nvPr/>
        </p:nvGraphicFramePr>
        <p:xfrm>
          <a:off x="457200" y="2286000"/>
          <a:ext cx="1627188" cy="2133600"/>
        </p:xfrm>
        <a:graphic>
          <a:graphicData uri="http://schemas.openxmlformats.org/presentationml/2006/ole">
            <p:oleObj spid="_x0000_s1333250" name="Equation" r:id="rId4" imgW="1130040" imgH="1587240" progId="Equation.3">
              <p:embed/>
            </p:oleObj>
          </a:graphicData>
        </a:graphic>
      </p:graphicFrame>
      <p:graphicFrame>
        <p:nvGraphicFramePr>
          <p:cNvPr id="850972" name="Object 28"/>
          <p:cNvGraphicFramePr>
            <a:graphicFrameLocks noChangeAspect="1"/>
          </p:cNvGraphicFramePr>
          <p:nvPr/>
        </p:nvGraphicFramePr>
        <p:xfrm>
          <a:off x="2209800" y="3048000"/>
          <a:ext cx="1681163" cy="1809750"/>
        </p:xfrm>
        <a:graphic>
          <a:graphicData uri="http://schemas.openxmlformats.org/presentationml/2006/ole">
            <p:oleObj spid="_x0000_s1333251" name="Equation" r:id="rId5" imgW="1168200" imgH="1346040" progId="Equation.3">
              <p:embed/>
            </p:oleObj>
          </a:graphicData>
        </a:graphic>
      </p:graphicFrame>
      <p:graphicFrame>
        <p:nvGraphicFramePr>
          <p:cNvPr id="850973" name="Object 29"/>
          <p:cNvGraphicFramePr>
            <a:graphicFrameLocks noChangeAspect="1"/>
          </p:cNvGraphicFramePr>
          <p:nvPr/>
        </p:nvGraphicFramePr>
        <p:xfrm>
          <a:off x="4105275" y="3937000"/>
          <a:ext cx="1646238" cy="1878013"/>
        </p:xfrm>
        <a:graphic>
          <a:graphicData uri="http://schemas.openxmlformats.org/presentationml/2006/ole">
            <p:oleObj spid="_x0000_s1333252" name="Equation" r:id="rId6" imgW="1143000" imgH="1396800" progId="Equation.3">
              <p:embed/>
            </p:oleObj>
          </a:graphicData>
        </a:graphic>
      </p:graphicFrame>
      <p:graphicFrame>
        <p:nvGraphicFramePr>
          <p:cNvPr id="850974" name="Object 30"/>
          <p:cNvGraphicFramePr>
            <a:graphicFrameLocks noChangeAspect="1"/>
          </p:cNvGraphicFramePr>
          <p:nvPr/>
        </p:nvGraphicFramePr>
        <p:xfrm>
          <a:off x="6278563" y="5051425"/>
          <a:ext cx="1738312" cy="647700"/>
        </p:xfrm>
        <a:graphic>
          <a:graphicData uri="http://schemas.openxmlformats.org/presentationml/2006/ole">
            <p:oleObj spid="_x0000_s1333253" name="Equation" r:id="rId7" imgW="1206360" imgH="482400" progId="Equation.3">
              <p:embed/>
            </p:oleObj>
          </a:graphicData>
        </a:graphic>
      </p:graphicFrame>
      <p:sp>
        <p:nvSpPr>
          <p:cNvPr id="850975" name="Text Box 31"/>
          <p:cNvSpPr txBox="1">
            <a:spLocks noChangeArrowheads="1"/>
          </p:cNvSpPr>
          <p:nvPr/>
        </p:nvSpPr>
        <p:spPr bwMode="auto">
          <a:xfrm>
            <a:off x="6232525" y="2757488"/>
            <a:ext cx="681038" cy="396875"/>
          </a:xfrm>
          <a:prstGeom prst="rect">
            <a:avLst/>
          </a:prstGeom>
          <a:noFill/>
          <a:ln w="9525">
            <a:noFill/>
            <a:miter lim="800000"/>
            <a:headEnd/>
            <a:tailEnd/>
          </a:ln>
          <a:effectLst/>
        </p:spPr>
        <p:txBody>
          <a:bodyPr wrap="none">
            <a:spAutoFit/>
          </a:bodyPr>
          <a:lstStyle/>
          <a:p>
            <a:r>
              <a:rPr lang="en-US"/>
              <a:t>m&gt;n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685800" y="381000"/>
            <a:ext cx="7772400" cy="1143000"/>
          </a:xfrm>
        </p:spPr>
        <p:txBody>
          <a:bodyPr/>
          <a:lstStyle/>
          <a:p>
            <a:r>
              <a:rPr lang="en-US"/>
              <a:t>Impact of Bridges..</a:t>
            </a:r>
          </a:p>
        </p:txBody>
      </p:sp>
      <p:sp>
        <p:nvSpPr>
          <p:cNvPr id="863235" name="AutoShape 3"/>
          <p:cNvSpPr>
            <a:spLocks noChangeArrowheads="1"/>
          </p:cNvSpPr>
          <p:nvPr/>
        </p:nvSpPr>
        <p:spPr bwMode="auto">
          <a:xfrm>
            <a:off x="5410200" y="2133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63236" name="AutoShape 4"/>
          <p:cNvSpPr>
            <a:spLocks noChangeArrowheads="1"/>
          </p:cNvSpPr>
          <p:nvPr/>
        </p:nvSpPr>
        <p:spPr bwMode="auto">
          <a:xfrm>
            <a:off x="5410200" y="2438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63237" name="AutoShape 5"/>
          <p:cNvSpPr>
            <a:spLocks noChangeArrowheads="1"/>
          </p:cNvSpPr>
          <p:nvPr/>
        </p:nvSpPr>
        <p:spPr bwMode="auto">
          <a:xfrm>
            <a:off x="5410200" y="2743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63238" name="AutoShape 6"/>
          <p:cNvSpPr>
            <a:spLocks noChangeArrowheads="1"/>
          </p:cNvSpPr>
          <p:nvPr/>
        </p:nvSpPr>
        <p:spPr bwMode="auto">
          <a:xfrm>
            <a:off x="6019800" y="24384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63239" name="AutoShape 7"/>
          <p:cNvSpPr>
            <a:spLocks noChangeArrowheads="1"/>
          </p:cNvSpPr>
          <p:nvPr/>
        </p:nvSpPr>
        <p:spPr bwMode="auto">
          <a:xfrm>
            <a:off x="7086600" y="22098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63240" name="AutoShape 8"/>
          <p:cNvSpPr>
            <a:spLocks noChangeArrowheads="1"/>
          </p:cNvSpPr>
          <p:nvPr/>
        </p:nvSpPr>
        <p:spPr bwMode="auto">
          <a:xfrm>
            <a:off x="7086600" y="25146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863241" name="AutoShape 9"/>
          <p:cNvSpPr>
            <a:spLocks noChangeArrowheads="1"/>
          </p:cNvSpPr>
          <p:nvPr/>
        </p:nvSpPr>
        <p:spPr bwMode="auto">
          <a:xfrm>
            <a:off x="7696200" y="2362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cxnSp>
        <p:nvCxnSpPr>
          <p:cNvPr id="863242" name="AutoShape 10"/>
          <p:cNvCxnSpPr>
            <a:cxnSpLocks noChangeShapeType="1"/>
            <a:stCxn id="863235" idx="6"/>
            <a:endCxn id="863238" idx="2"/>
          </p:cNvCxnSpPr>
          <p:nvPr/>
        </p:nvCxnSpPr>
        <p:spPr bwMode="auto">
          <a:xfrm>
            <a:off x="5486400" y="2171700"/>
            <a:ext cx="533400" cy="304800"/>
          </a:xfrm>
          <a:prstGeom prst="straightConnector1">
            <a:avLst/>
          </a:prstGeom>
          <a:noFill/>
          <a:ln w="9525">
            <a:solidFill>
              <a:schemeClr val="tx1"/>
            </a:solidFill>
            <a:round/>
            <a:headEnd/>
            <a:tailEnd type="triangle" w="med" len="med"/>
          </a:ln>
          <a:effectLst/>
        </p:spPr>
      </p:cxnSp>
      <p:cxnSp>
        <p:nvCxnSpPr>
          <p:cNvPr id="863243" name="AutoShape 11"/>
          <p:cNvCxnSpPr>
            <a:cxnSpLocks noChangeShapeType="1"/>
            <a:stCxn id="863236" idx="6"/>
            <a:endCxn id="863238" idx="2"/>
          </p:cNvCxnSpPr>
          <p:nvPr/>
        </p:nvCxnSpPr>
        <p:spPr bwMode="auto">
          <a:xfrm>
            <a:off x="5486400" y="2476500"/>
            <a:ext cx="533400" cy="0"/>
          </a:xfrm>
          <a:prstGeom prst="straightConnector1">
            <a:avLst/>
          </a:prstGeom>
          <a:noFill/>
          <a:ln w="9525">
            <a:solidFill>
              <a:schemeClr val="tx1"/>
            </a:solidFill>
            <a:round/>
            <a:headEnd/>
            <a:tailEnd type="triangle" w="med" len="med"/>
          </a:ln>
          <a:effectLst/>
        </p:spPr>
      </p:cxnSp>
      <p:cxnSp>
        <p:nvCxnSpPr>
          <p:cNvPr id="863244" name="AutoShape 12"/>
          <p:cNvCxnSpPr>
            <a:cxnSpLocks noChangeShapeType="1"/>
            <a:stCxn id="863237" idx="6"/>
            <a:endCxn id="863238" idx="3"/>
          </p:cNvCxnSpPr>
          <p:nvPr/>
        </p:nvCxnSpPr>
        <p:spPr bwMode="auto">
          <a:xfrm flipV="1">
            <a:off x="5486400" y="2503488"/>
            <a:ext cx="544513" cy="277812"/>
          </a:xfrm>
          <a:prstGeom prst="straightConnector1">
            <a:avLst/>
          </a:prstGeom>
          <a:noFill/>
          <a:ln w="9525">
            <a:solidFill>
              <a:schemeClr val="tx1"/>
            </a:solidFill>
            <a:round/>
            <a:headEnd/>
            <a:tailEnd type="triangle" w="med" len="med"/>
          </a:ln>
          <a:effectLst/>
        </p:spPr>
      </p:cxnSp>
      <p:cxnSp>
        <p:nvCxnSpPr>
          <p:cNvPr id="863245" name="AutoShape 13"/>
          <p:cNvCxnSpPr>
            <a:cxnSpLocks noChangeShapeType="1"/>
            <a:stCxn id="863239" idx="5"/>
            <a:endCxn id="863241" idx="7"/>
          </p:cNvCxnSpPr>
          <p:nvPr/>
        </p:nvCxnSpPr>
        <p:spPr bwMode="auto">
          <a:xfrm>
            <a:off x="7151688" y="2274888"/>
            <a:ext cx="609600" cy="98425"/>
          </a:xfrm>
          <a:prstGeom prst="straightConnector1">
            <a:avLst/>
          </a:prstGeom>
          <a:noFill/>
          <a:ln w="9525">
            <a:solidFill>
              <a:schemeClr val="tx1"/>
            </a:solidFill>
            <a:round/>
            <a:headEnd/>
            <a:tailEnd type="triangle" w="med" len="med"/>
          </a:ln>
          <a:effectLst/>
        </p:spPr>
      </p:cxnSp>
      <p:cxnSp>
        <p:nvCxnSpPr>
          <p:cNvPr id="863246" name="AutoShape 14"/>
          <p:cNvCxnSpPr>
            <a:cxnSpLocks noChangeShapeType="1"/>
            <a:stCxn id="863240" idx="6"/>
            <a:endCxn id="863241" idx="2"/>
          </p:cNvCxnSpPr>
          <p:nvPr/>
        </p:nvCxnSpPr>
        <p:spPr bwMode="auto">
          <a:xfrm flipV="1">
            <a:off x="7162800" y="2400300"/>
            <a:ext cx="533400" cy="152400"/>
          </a:xfrm>
          <a:prstGeom prst="straightConnector1">
            <a:avLst/>
          </a:prstGeom>
          <a:noFill/>
          <a:ln w="9525">
            <a:solidFill>
              <a:schemeClr val="tx1"/>
            </a:solidFill>
            <a:round/>
            <a:headEnd/>
            <a:tailEnd type="triangle" w="med" len="med"/>
          </a:ln>
          <a:effectLst/>
        </p:spPr>
      </p:cxnSp>
      <p:sp>
        <p:nvSpPr>
          <p:cNvPr id="863247" name="Text Box 15"/>
          <p:cNvSpPr txBox="1">
            <a:spLocks noChangeArrowheads="1"/>
          </p:cNvSpPr>
          <p:nvPr/>
        </p:nvSpPr>
        <p:spPr bwMode="auto">
          <a:xfrm>
            <a:off x="5241925" y="1966913"/>
            <a:ext cx="285750" cy="336550"/>
          </a:xfrm>
          <a:prstGeom prst="rect">
            <a:avLst/>
          </a:prstGeom>
          <a:noFill/>
          <a:ln w="9525">
            <a:noFill/>
            <a:miter lim="800000"/>
            <a:headEnd/>
            <a:tailEnd/>
          </a:ln>
          <a:effectLst/>
        </p:spPr>
        <p:txBody>
          <a:bodyPr wrap="none">
            <a:spAutoFit/>
          </a:bodyPr>
          <a:lstStyle/>
          <a:p>
            <a:r>
              <a:rPr lang="en-US" sz="1600"/>
              <a:t>1</a:t>
            </a:r>
          </a:p>
        </p:txBody>
      </p:sp>
      <p:sp>
        <p:nvSpPr>
          <p:cNvPr id="863248" name="Text Box 16"/>
          <p:cNvSpPr txBox="1">
            <a:spLocks noChangeArrowheads="1"/>
          </p:cNvSpPr>
          <p:nvPr/>
        </p:nvSpPr>
        <p:spPr bwMode="auto">
          <a:xfrm>
            <a:off x="5181600" y="2286000"/>
            <a:ext cx="285750" cy="336550"/>
          </a:xfrm>
          <a:prstGeom prst="rect">
            <a:avLst/>
          </a:prstGeom>
          <a:noFill/>
          <a:ln w="9525">
            <a:noFill/>
            <a:miter lim="800000"/>
            <a:headEnd/>
            <a:tailEnd/>
          </a:ln>
          <a:effectLst/>
        </p:spPr>
        <p:txBody>
          <a:bodyPr wrap="none">
            <a:spAutoFit/>
          </a:bodyPr>
          <a:lstStyle/>
          <a:p>
            <a:r>
              <a:rPr lang="en-US" sz="1600"/>
              <a:t>2</a:t>
            </a:r>
          </a:p>
        </p:txBody>
      </p:sp>
      <p:sp>
        <p:nvSpPr>
          <p:cNvPr id="863249" name="Text Box 17"/>
          <p:cNvSpPr txBox="1">
            <a:spLocks noChangeArrowheads="1"/>
          </p:cNvSpPr>
          <p:nvPr/>
        </p:nvSpPr>
        <p:spPr bwMode="auto">
          <a:xfrm>
            <a:off x="5181600" y="2590800"/>
            <a:ext cx="285750" cy="336550"/>
          </a:xfrm>
          <a:prstGeom prst="rect">
            <a:avLst/>
          </a:prstGeom>
          <a:noFill/>
          <a:ln w="9525">
            <a:noFill/>
            <a:miter lim="800000"/>
            <a:headEnd/>
            <a:tailEnd/>
          </a:ln>
          <a:effectLst/>
        </p:spPr>
        <p:txBody>
          <a:bodyPr wrap="none">
            <a:spAutoFit/>
          </a:bodyPr>
          <a:lstStyle/>
          <a:p>
            <a:r>
              <a:rPr lang="en-US" sz="1600"/>
              <a:t>3</a:t>
            </a:r>
          </a:p>
        </p:txBody>
      </p:sp>
      <p:sp>
        <p:nvSpPr>
          <p:cNvPr id="863250" name="Text Box 18"/>
          <p:cNvSpPr txBox="1">
            <a:spLocks noChangeArrowheads="1"/>
          </p:cNvSpPr>
          <p:nvPr/>
        </p:nvSpPr>
        <p:spPr bwMode="auto">
          <a:xfrm>
            <a:off x="6019800" y="2286000"/>
            <a:ext cx="285750" cy="336550"/>
          </a:xfrm>
          <a:prstGeom prst="rect">
            <a:avLst/>
          </a:prstGeom>
          <a:noFill/>
          <a:ln w="9525">
            <a:noFill/>
            <a:miter lim="800000"/>
            <a:headEnd/>
            <a:tailEnd/>
          </a:ln>
          <a:effectLst/>
        </p:spPr>
        <p:txBody>
          <a:bodyPr wrap="none">
            <a:spAutoFit/>
          </a:bodyPr>
          <a:lstStyle/>
          <a:p>
            <a:r>
              <a:rPr lang="en-US" sz="1600"/>
              <a:t>4</a:t>
            </a:r>
          </a:p>
        </p:txBody>
      </p:sp>
      <p:sp>
        <p:nvSpPr>
          <p:cNvPr id="863251" name="Text Box 19"/>
          <p:cNvSpPr txBox="1">
            <a:spLocks noChangeArrowheads="1"/>
          </p:cNvSpPr>
          <p:nvPr/>
        </p:nvSpPr>
        <p:spPr bwMode="auto">
          <a:xfrm>
            <a:off x="6858000" y="2057400"/>
            <a:ext cx="285750" cy="336550"/>
          </a:xfrm>
          <a:prstGeom prst="rect">
            <a:avLst/>
          </a:prstGeom>
          <a:noFill/>
          <a:ln w="9525">
            <a:noFill/>
            <a:miter lim="800000"/>
            <a:headEnd/>
            <a:tailEnd/>
          </a:ln>
          <a:effectLst/>
        </p:spPr>
        <p:txBody>
          <a:bodyPr wrap="none">
            <a:spAutoFit/>
          </a:bodyPr>
          <a:lstStyle/>
          <a:p>
            <a:r>
              <a:rPr lang="en-US" sz="1600"/>
              <a:t>6</a:t>
            </a:r>
          </a:p>
        </p:txBody>
      </p:sp>
      <p:sp>
        <p:nvSpPr>
          <p:cNvPr id="863252" name="Text Box 20"/>
          <p:cNvSpPr txBox="1">
            <a:spLocks noChangeArrowheads="1"/>
          </p:cNvSpPr>
          <p:nvPr/>
        </p:nvSpPr>
        <p:spPr bwMode="auto">
          <a:xfrm>
            <a:off x="6858000" y="2362200"/>
            <a:ext cx="285750" cy="336550"/>
          </a:xfrm>
          <a:prstGeom prst="rect">
            <a:avLst/>
          </a:prstGeom>
          <a:noFill/>
          <a:ln w="9525">
            <a:noFill/>
            <a:miter lim="800000"/>
            <a:headEnd/>
            <a:tailEnd/>
          </a:ln>
          <a:effectLst/>
        </p:spPr>
        <p:txBody>
          <a:bodyPr wrap="none">
            <a:spAutoFit/>
          </a:bodyPr>
          <a:lstStyle/>
          <a:p>
            <a:r>
              <a:rPr lang="en-US" sz="1600"/>
              <a:t>7</a:t>
            </a:r>
          </a:p>
        </p:txBody>
      </p:sp>
      <p:sp>
        <p:nvSpPr>
          <p:cNvPr id="863253" name="Text Box 21"/>
          <p:cNvSpPr txBox="1">
            <a:spLocks noChangeArrowheads="1"/>
          </p:cNvSpPr>
          <p:nvPr/>
        </p:nvSpPr>
        <p:spPr bwMode="auto">
          <a:xfrm>
            <a:off x="7772400" y="2209800"/>
            <a:ext cx="285750" cy="336550"/>
          </a:xfrm>
          <a:prstGeom prst="rect">
            <a:avLst/>
          </a:prstGeom>
          <a:noFill/>
          <a:ln w="9525">
            <a:noFill/>
            <a:miter lim="800000"/>
            <a:headEnd/>
            <a:tailEnd/>
          </a:ln>
          <a:effectLst/>
        </p:spPr>
        <p:txBody>
          <a:bodyPr wrap="none">
            <a:spAutoFit/>
          </a:bodyPr>
          <a:lstStyle/>
          <a:p>
            <a:r>
              <a:rPr lang="en-US" sz="1600"/>
              <a:t>8</a:t>
            </a:r>
          </a:p>
        </p:txBody>
      </p:sp>
      <p:sp>
        <p:nvSpPr>
          <p:cNvPr id="863254" name="AutoShape 22"/>
          <p:cNvSpPr>
            <a:spLocks noChangeArrowheads="1"/>
          </p:cNvSpPr>
          <p:nvPr/>
        </p:nvSpPr>
        <p:spPr bwMode="auto">
          <a:xfrm>
            <a:off x="6096000" y="2743200"/>
            <a:ext cx="76200" cy="762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cxnSp>
        <p:nvCxnSpPr>
          <p:cNvPr id="863255" name="AutoShape 23"/>
          <p:cNvCxnSpPr>
            <a:cxnSpLocks noChangeShapeType="1"/>
            <a:stCxn id="863248" idx="3"/>
            <a:endCxn id="863254" idx="3"/>
          </p:cNvCxnSpPr>
          <p:nvPr/>
        </p:nvCxnSpPr>
        <p:spPr bwMode="auto">
          <a:xfrm>
            <a:off x="5467350" y="2454275"/>
            <a:ext cx="639763" cy="354013"/>
          </a:xfrm>
          <a:prstGeom prst="straightConnector1">
            <a:avLst/>
          </a:prstGeom>
          <a:noFill/>
          <a:ln w="9525">
            <a:solidFill>
              <a:schemeClr val="tx1"/>
            </a:solidFill>
            <a:round/>
            <a:headEnd/>
            <a:tailEnd type="triangle" w="med" len="med"/>
          </a:ln>
          <a:effectLst/>
        </p:spPr>
      </p:cxnSp>
      <p:sp>
        <p:nvSpPr>
          <p:cNvPr id="863256" name="Text Box 24"/>
          <p:cNvSpPr txBox="1">
            <a:spLocks noChangeArrowheads="1"/>
          </p:cNvSpPr>
          <p:nvPr/>
        </p:nvSpPr>
        <p:spPr bwMode="auto">
          <a:xfrm>
            <a:off x="6096000" y="2590800"/>
            <a:ext cx="285750" cy="336550"/>
          </a:xfrm>
          <a:prstGeom prst="rect">
            <a:avLst/>
          </a:prstGeom>
          <a:noFill/>
          <a:ln w="9525">
            <a:noFill/>
            <a:miter lim="800000"/>
            <a:headEnd/>
            <a:tailEnd/>
          </a:ln>
          <a:effectLst/>
        </p:spPr>
        <p:txBody>
          <a:bodyPr wrap="none">
            <a:spAutoFit/>
          </a:bodyPr>
          <a:lstStyle/>
          <a:p>
            <a:r>
              <a:rPr lang="en-US" sz="1600"/>
              <a:t>5</a:t>
            </a:r>
          </a:p>
        </p:txBody>
      </p:sp>
      <p:sp>
        <p:nvSpPr>
          <p:cNvPr id="863258" name="Text Box 26"/>
          <p:cNvSpPr txBox="1">
            <a:spLocks noChangeArrowheads="1"/>
          </p:cNvSpPr>
          <p:nvPr/>
        </p:nvSpPr>
        <p:spPr bwMode="auto">
          <a:xfrm>
            <a:off x="0" y="2200275"/>
            <a:ext cx="4467225" cy="1616075"/>
          </a:xfrm>
          <a:prstGeom prst="rect">
            <a:avLst/>
          </a:prstGeom>
          <a:noFill/>
          <a:ln w="9525">
            <a:noFill/>
            <a:miter lim="800000"/>
            <a:headEnd/>
            <a:tailEnd/>
          </a:ln>
          <a:effectLst/>
        </p:spPr>
        <p:txBody>
          <a:bodyPr wrap="none">
            <a:spAutoFit/>
          </a:bodyPr>
          <a:lstStyle/>
          <a:p>
            <a:r>
              <a:rPr lang="en-US"/>
              <a:t>When the graph is disconnected,</a:t>
            </a:r>
          </a:p>
          <a:p>
            <a:r>
              <a:rPr lang="en-US"/>
              <a:t>only 4 and 5 have non-zero authorities</a:t>
            </a:r>
          </a:p>
          <a:p>
            <a:r>
              <a:rPr lang="en-US"/>
              <a:t>[.923 .382]</a:t>
            </a:r>
          </a:p>
          <a:p>
            <a:r>
              <a:rPr lang="en-US"/>
              <a:t>And only 1, 2 and 3 have non-zero hubs</a:t>
            </a:r>
          </a:p>
          <a:p>
            <a:r>
              <a:rPr lang="en-US"/>
              <a:t>[.5 .7 .5]CV </a:t>
            </a:r>
          </a:p>
        </p:txBody>
      </p:sp>
      <p:grpSp>
        <p:nvGrpSpPr>
          <p:cNvPr id="2" name="Group 35"/>
          <p:cNvGrpSpPr>
            <a:grpSpLocks/>
          </p:cNvGrpSpPr>
          <p:nvPr/>
        </p:nvGrpSpPr>
        <p:grpSpPr bwMode="auto">
          <a:xfrm>
            <a:off x="6019800" y="1600200"/>
            <a:ext cx="1714500" cy="854075"/>
            <a:chOff x="3792" y="1008"/>
            <a:chExt cx="1080" cy="538"/>
          </a:xfrm>
        </p:grpSpPr>
        <p:sp>
          <p:nvSpPr>
            <p:cNvPr id="863260" name="AutoShape 28"/>
            <p:cNvSpPr>
              <a:spLocks noChangeArrowheads="1"/>
            </p:cNvSpPr>
            <p:nvPr/>
          </p:nvSpPr>
          <p:spPr bwMode="auto">
            <a:xfrm>
              <a:off x="4032" y="1152"/>
              <a:ext cx="48" cy="48"/>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grpSp>
          <p:nvGrpSpPr>
            <p:cNvPr id="3" name="Group 34"/>
            <p:cNvGrpSpPr>
              <a:grpSpLocks/>
            </p:cNvGrpSpPr>
            <p:nvPr/>
          </p:nvGrpSpPr>
          <p:grpSpPr bwMode="auto">
            <a:xfrm>
              <a:off x="3792" y="1008"/>
              <a:ext cx="1080" cy="538"/>
              <a:chOff x="3792" y="1008"/>
              <a:chExt cx="1080" cy="538"/>
            </a:xfrm>
          </p:grpSpPr>
          <p:sp>
            <p:nvSpPr>
              <p:cNvPr id="863261" name="Text Box 29"/>
              <p:cNvSpPr txBox="1">
                <a:spLocks noChangeArrowheads="1"/>
              </p:cNvSpPr>
              <p:nvPr/>
            </p:nvSpPr>
            <p:spPr bwMode="auto">
              <a:xfrm>
                <a:off x="4128" y="1008"/>
                <a:ext cx="180" cy="212"/>
              </a:xfrm>
              <a:prstGeom prst="rect">
                <a:avLst/>
              </a:prstGeom>
              <a:noFill/>
              <a:ln w="9525">
                <a:noFill/>
                <a:miter lim="800000"/>
                <a:headEnd/>
                <a:tailEnd/>
              </a:ln>
              <a:effectLst/>
            </p:spPr>
            <p:txBody>
              <a:bodyPr wrap="none">
                <a:spAutoFit/>
              </a:bodyPr>
              <a:lstStyle/>
              <a:p>
                <a:r>
                  <a:rPr lang="en-US" sz="1600"/>
                  <a:t>9</a:t>
                </a:r>
              </a:p>
            </p:txBody>
          </p:sp>
          <p:grpSp>
            <p:nvGrpSpPr>
              <p:cNvPr id="4" name="Group 33"/>
              <p:cNvGrpSpPr>
                <a:grpSpLocks/>
              </p:cNvGrpSpPr>
              <p:nvPr/>
            </p:nvGrpSpPr>
            <p:grpSpPr bwMode="auto">
              <a:xfrm>
                <a:off x="3792" y="1200"/>
                <a:ext cx="1080" cy="346"/>
                <a:chOff x="3792" y="1200"/>
                <a:chExt cx="1080" cy="346"/>
              </a:xfrm>
            </p:grpSpPr>
            <p:cxnSp>
              <p:nvCxnSpPr>
                <p:cNvPr id="863262" name="AutoShape 30"/>
                <p:cNvCxnSpPr>
                  <a:cxnSpLocks noChangeShapeType="1"/>
                  <a:stCxn id="863260" idx="4"/>
                  <a:endCxn id="863250" idx="1"/>
                </p:cNvCxnSpPr>
                <p:nvPr/>
              </p:nvCxnSpPr>
              <p:spPr bwMode="auto">
                <a:xfrm flipH="1">
                  <a:off x="3792" y="1200"/>
                  <a:ext cx="264" cy="346"/>
                </a:xfrm>
                <a:prstGeom prst="straightConnector1">
                  <a:avLst/>
                </a:prstGeom>
                <a:noFill/>
                <a:ln w="9525">
                  <a:solidFill>
                    <a:srgbClr val="0000CC"/>
                  </a:solidFill>
                  <a:round/>
                  <a:headEnd/>
                  <a:tailEnd type="triangle" w="med" len="med"/>
                </a:ln>
                <a:effectLst/>
              </p:spPr>
            </p:cxnSp>
            <p:cxnSp>
              <p:nvCxnSpPr>
                <p:cNvPr id="863263" name="AutoShape 31"/>
                <p:cNvCxnSpPr>
                  <a:cxnSpLocks noChangeShapeType="1"/>
                  <a:stCxn id="863260" idx="4"/>
                  <a:endCxn id="863241" idx="0"/>
                </p:cNvCxnSpPr>
                <p:nvPr/>
              </p:nvCxnSpPr>
              <p:spPr bwMode="auto">
                <a:xfrm>
                  <a:off x="4056" y="1200"/>
                  <a:ext cx="816" cy="288"/>
                </a:xfrm>
                <a:prstGeom prst="straightConnector1">
                  <a:avLst/>
                </a:prstGeom>
                <a:noFill/>
                <a:ln w="9525">
                  <a:solidFill>
                    <a:srgbClr val="0000CC"/>
                  </a:solidFill>
                  <a:round/>
                  <a:headEnd/>
                  <a:tailEnd type="triangle" w="med" len="med"/>
                </a:ln>
                <a:effectLst/>
              </p:spPr>
            </p:cxnSp>
          </p:grpSp>
        </p:grpSp>
      </p:grpSp>
      <p:sp>
        <p:nvSpPr>
          <p:cNvPr id="863264" name="Text Box 32"/>
          <p:cNvSpPr txBox="1">
            <a:spLocks noChangeArrowheads="1"/>
          </p:cNvSpPr>
          <p:nvPr/>
        </p:nvSpPr>
        <p:spPr bwMode="auto">
          <a:xfrm>
            <a:off x="152400" y="4343400"/>
            <a:ext cx="5867400" cy="2225675"/>
          </a:xfrm>
          <a:prstGeom prst="rect">
            <a:avLst/>
          </a:prstGeom>
          <a:noFill/>
          <a:ln w="9525">
            <a:noFill/>
            <a:miter lim="800000"/>
            <a:headEnd/>
            <a:tailEnd/>
          </a:ln>
          <a:effectLst/>
        </p:spPr>
        <p:txBody>
          <a:bodyPr>
            <a:spAutoFit/>
          </a:bodyPr>
          <a:lstStyle/>
          <a:p>
            <a:r>
              <a:rPr lang="en-US">
                <a:solidFill>
                  <a:srgbClr val="0000CC"/>
                </a:solidFill>
              </a:rPr>
              <a:t>When the components are bridged by </a:t>
            </a:r>
          </a:p>
          <a:p>
            <a:r>
              <a:rPr lang="en-US">
                <a:solidFill>
                  <a:srgbClr val="0000CC"/>
                </a:solidFill>
              </a:rPr>
              <a:t>adding one page (9)</a:t>
            </a:r>
          </a:p>
          <a:p>
            <a:r>
              <a:rPr lang="en-US">
                <a:solidFill>
                  <a:srgbClr val="0000CC"/>
                </a:solidFill>
              </a:rPr>
              <a:t>the authorities change</a:t>
            </a:r>
          </a:p>
          <a:p>
            <a:r>
              <a:rPr lang="en-US">
                <a:solidFill>
                  <a:srgbClr val="0000CC"/>
                </a:solidFill>
              </a:rPr>
              <a:t>only 4, 5 and 8 have non-zero authorities</a:t>
            </a:r>
          </a:p>
          <a:p>
            <a:r>
              <a:rPr lang="en-US">
                <a:solidFill>
                  <a:srgbClr val="0000CC"/>
                </a:solidFill>
              </a:rPr>
              <a:t>[.853 .224 .47]</a:t>
            </a:r>
          </a:p>
          <a:p>
            <a:r>
              <a:rPr lang="en-US">
                <a:solidFill>
                  <a:srgbClr val="0000CC"/>
                </a:solidFill>
              </a:rPr>
              <a:t>And o1, 2, 3, 6,7 and 9 will have non-zero hubs</a:t>
            </a:r>
          </a:p>
          <a:p>
            <a:r>
              <a:rPr lang="en-US">
                <a:solidFill>
                  <a:srgbClr val="0000CC"/>
                </a:solidFill>
              </a:rPr>
              <a:t>[.39 .49 .39 .21 .21 .6]</a:t>
            </a:r>
          </a:p>
        </p:txBody>
      </p:sp>
      <p:sp>
        <p:nvSpPr>
          <p:cNvPr id="863268" name="Text Box 36"/>
          <p:cNvSpPr txBox="1">
            <a:spLocks noChangeArrowheads="1"/>
          </p:cNvSpPr>
          <p:nvPr/>
        </p:nvSpPr>
        <p:spPr bwMode="auto">
          <a:xfrm rot="-1836573">
            <a:off x="5413454" y="3108736"/>
            <a:ext cx="3142399" cy="3170099"/>
          </a:xfrm>
          <a:prstGeom prst="rect">
            <a:avLst/>
          </a:prstGeom>
          <a:solidFill>
            <a:schemeClr val="accent1"/>
          </a:solidFill>
          <a:ln w="9525">
            <a:noFill/>
            <a:miter lim="800000"/>
            <a:headEnd/>
            <a:tailEnd/>
          </a:ln>
          <a:effectLst/>
        </p:spPr>
        <p:txBody>
          <a:bodyPr wrap="none">
            <a:spAutoFit/>
          </a:bodyPr>
          <a:lstStyle/>
          <a:p>
            <a:r>
              <a:rPr lang="en-US" dirty="0"/>
              <a:t>Bad news from </a:t>
            </a:r>
          </a:p>
          <a:p>
            <a:r>
              <a:rPr lang="en-US" dirty="0"/>
              <a:t> stability point of view</a:t>
            </a:r>
          </a:p>
          <a:p>
            <a:r>
              <a:rPr lang="en-US" dirty="0">
                <a:sym typeface="Wingdings" pitchFamily="2" charset="2"/>
              </a:rPr>
              <a:t>Can be fixed by putting</a:t>
            </a:r>
          </a:p>
          <a:p>
            <a:r>
              <a:rPr lang="en-US" dirty="0">
                <a:sym typeface="Wingdings" pitchFamily="2" charset="2"/>
              </a:rPr>
              <a:t>    a </a:t>
            </a:r>
            <a:r>
              <a:rPr lang="en-US" i="1" dirty="0">
                <a:sym typeface="Wingdings" pitchFamily="2" charset="2"/>
              </a:rPr>
              <a:t>weak</a:t>
            </a:r>
            <a:r>
              <a:rPr lang="en-US" dirty="0">
                <a:sym typeface="Wingdings" pitchFamily="2" charset="2"/>
              </a:rPr>
              <a:t> link between any</a:t>
            </a:r>
          </a:p>
          <a:p>
            <a:r>
              <a:rPr lang="en-US" dirty="0">
                <a:sym typeface="Wingdings" pitchFamily="2" charset="2"/>
              </a:rPr>
              <a:t>    two pages.. (saying in </a:t>
            </a:r>
          </a:p>
          <a:p>
            <a:r>
              <a:rPr lang="en-US" dirty="0">
                <a:sym typeface="Wingdings" pitchFamily="2" charset="2"/>
              </a:rPr>
              <a:t>    essence that you expect </a:t>
            </a:r>
          </a:p>
          <a:p>
            <a:r>
              <a:rPr lang="en-US" dirty="0">
                <a:sym typeface="Wingdings" pitchFamily="2" charset="2"/>
              </a:rPr>
              <a:t>    every page to be reached</a:t>
            </a:r>
          </a:p>
          <a:p>
            <a:r>
              <a:rPr lang="en-US" dirty="0">
                <a:sym typeface="Wingdings" pitchFamily="2" charset="2"/>
              </a:rPr>
              <a:t>    from every other page</a:t>
            </a:r>
            <a:r>
              <a:rPr lang="en-US" dirty="0" smtClean="0">
                <a:sym typeface="Wingdings" pitchFamily="2" charset="2"/>
              </a:rPr>
              <a:t>)</a:t>
            </a:r>
          </a:p>
          <a:p>
            <a:endParaRPr lang="en-US" dirty="0">
              <a:sym typeface="Wingdings" pitchFamily="2" charset="2"/>
            </a:endParaRPr>
          </a:p>
          <a:p>
            <a:r>
              <a:rPr lang="en-US" dirty="0" smtClean="0">
                <a:sym typeface="Wingdings" pitchFamily="2" charset="2"/>
              </a:rPr>
              <a:t>(</a:t>
            </a:r>
            <a:r>
              <a:rPr lang="en-US" dirty="0" smtClean="0">
                <a:solidFill>
                  <a:srgbClr val="7030A0"/>
                </a:solidFill>
                <a:sym typeface="Wingdings" pitchFamily="2" charset="2"/>
              </a:rPr>
              <a:t>analogy to “vaccination</a:t>
            </a:r>
            <a:r>
              <a:rPr lang="en-US" dirty="0" smtClean="0">
                <a:sym typeface="Wingdings"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3264"/>
                                        </p:tgtEl>
                                        <p:attrNameLst>
                                          <p:attrName>style.visibility</p:attrName>
                                        </p:attrNameLst>
                                      </p:cBhvr>
                                      <p:to>
                                        <p:strVal val="visible"/>
                                      </p:to>
                                    </p:set>
                                    <p:anim calcmode="lin" valueType="num">
                                      <p:cBhvr additive="base">
                                        <p:cTn id="13" dur="500" fill="hold"/>
                                        <p:tgtEl>
                                          <p:spTgt spid="863264"/>
                                        </p:tgtEl>
                                        <p:attrNameLst>
                                          <p:attrName>ppt_x</p:attrName>
                                        </p:attrNameLst>
                                      </p:cBhvr>
                                      <p:tavLst>
                                        <p:tav tm="0">
                                          <p:val>
                                            <p:strVal val="#ppt_x"/>
                                          </p:val>
                                        </p:tav>
                                        <p:tav tm="100000">
                                          <p:val>
                                            <p:strVal val="#ppt_x"/>
                                          </p:val>
                                        </p:tav>
                                      </p:tavLst>
                                    </p:anim>
                                    <p:anim calcmode="lin" valueType="num">
                                      <p:cBhvr additive="base">
                                        <p:cTn id="14" dur="500" fill="hold"/>
                                        <p:tgtEl>
                                          <p:spTgt spid="8632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63268"/>
                                        </p:tgtEl>
                                        <p:attrNameLst>
                                          <p:attrName>style.visibility</p:attrName>
                                        </p:attrNameLst>
                                      </p:cBhvr>
                                      <p:to>
                                        <p:strVal val="visible"/>
                                      </p:to>
                                    </p:set>
                                    <p:animEffect transition="in" filter="blinds(horizontal)">
                                      <p:cBhvr>
                                        <p:cTn id="19" dur="500"/>
                                        <p:tgtEl>
                                          <p:spTgt spid="863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64" grpId="0"/>
      <p:bldP spid="86326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8114" name="Picture 2"/>
          <p:cNvPicPr>
            <a:picLocks noChangeAspect="1" noChangeArrowheads="1"/>
          </p:cNvPicPr>
          <p:nvPr/>
        </p:nvPicPr>
        <p:blipFill>
          <a:blip r:embed="rId3" cstate="print"/>
          <a:srcRect/>
          <a:stretch>
            <a:fillRect/>
          </a:stretch>
        </p:blipFill>
        <p:spPr bwMode="auto">
          <a:xfrm>
            <a:off x="76200" y="76200"/>
            <a:ext cx="5715000" cy="3479800"/>
          </a:xfrm>
          <a:prstGeom prst="rect">
            <a:avLst/>
          </a:prstGeom>
          <a:noFill/>
          <a:ln w="9525">
            <a:noFill/>
            <a:miter lim="800000"/>
            <a:headEnd/>
            <a:tailEnd/>
          </a:ln>
          <a:effectLst/>
        </p:spPr>
      </p:pic>
      <p:pic>
        <p:nvPicPr>
          <p:cNvPr id="858115" name="Picture 3"/>
          <p:cNvPicPr>
            <a:picLocks noChangeAspect="1" noChangeArrowheads="1"/>
          </p:cNvPicPr>
          <p:nvPr/>
        </p:nvPicPr>
        <p:blipFill>
          <a:blip r:embed="rId4" cstate="print"/>
          <a:srcRect/>
          <a:stretch>
            <a:fillRect/>
          </a:stretch>
        </p:blipFill>
        <p:spPr bwMode="auto">
          <a:xfrm>
            <a:off x="2667000" y="3124200"/>
            <a:ext cx="6324600" cy="3676650"/>
          </a:xfrm>
          <a:prstGeom prst="rect">
            <a:avLst/>
          </a:prstGeom>
          <a:noFill/>
          <a:ln w="9525">
            <a:noFill/>
            <a:miter lim="800000"/>
            <a:headEnd/>
            <a:tailEnd/>
          </a:ln>
          <a:effectLst/>
        </p:spPr>
      </p:pic>
      <p:sp>
        <p:nvSpPr>
          <p:cNvPr id="858116" name="Text Box 4"/>
          <p:cNvSpPr txBox="1">
            <a:spLocks noChangeArrowheads="1"/>
          </p:cNvSpPr>
          <p:nvPr/>
        </p:nvSpPr>
        <p:spPr bwMode="auto">
          <a:xfrm>
            <a:off x="5791200" y="457200"/>
            <a:ext cx="3270446" cy="2554545"/>
          </a:xfrm>
          <a:prstGeom prst="rect">
            <a:avLst/>
          </a:prstGeom>
          <a:noFill/>
          <a:ln w="9525">
            <a:noFill/>
            <a:miter lim="800000"/>
            <a:headEnd/>
            <a:tailEnd/>
          </a:ln>
          <a:effectLst/>
        </p:spPr>
        <p:txBody>
          <a:bodyPr wrap="none">
            <a:spAutoFit/>
          </a:bodyPr>
          <a:lstStyle/>
          <a:p>
            <a:pPr algn="ctr"/>
            <a:r>
              <a:rPr lang="en-US" sz="3200" dirty="0">
                <a:solidFill>
                  <a:schemeClr val="tx2"/>
                </a:solidFill>
              </a:rPr>
              <a:t>Stability of Rank </a:t>
            </a:r>
          </a:p>
          <a:p>
            <a:pPr algn="ctr"/>
            <a:r>
              <a:rPr lang="en-US" sz="3200" dirty="0" smtClean="0">
                <a:solidFill>
                  <a:schemeClr val="tx2"/>
                </a:solidFill>
              </a:rPr>
              <a:t>Calculations</a:t>
            </a:r>
          </a:p>
          <a:p>
            <a:pPr algn="ctr"/>
            <a:r>
              <a:rPr lang="en-US" sz="3200" dirty="0" smtClean="0">
                <a:solidFill>
                  <a:schemeClr val="tx2"/>
                </a:solidFill>
              </a:rPr>
              <a:t>(after random </a:t>
            </a:r>
          </a:p>
          <a:p>
            <a:pPr algn="ctr"/>
            <a:r>
              <a:rPr lang="en-US" sz="3200" dirty="0" smtClean="0">
                <a:solidFill>
                  <a:schemeClr val="tx2"/>
                </a:solidFill>
              </a:rPr>
              <a:t>Perturbation)</a:t>
            </a:r>
          </a:p>
          <a:p>
            <a:pPr algn="ctr"/>
            <a:endParaRPr lang="en-US" sz="3200" dirty="0">
              <a:solidFill>
                <a:schemeClr val="tx2"/>
              </a:solidFill>
            </a:endParaRPr>
          </a:p>
        </p:txBody>
      </p:sp>
      <p:sp>
        <p:nvSpPr>
          <p:cNvPr id="858117" name="Text Box 5"/>
          <p:cNvSpPr txBox="1">
            <a:spLocks noChangeArrowheads="1"/>
          </p:cNvSpPr>
          <p:nvPr/>
        </p:nvSpPr>
        <p:spPr bwMode="auto">
          <a:xfrm>
            <a:off x="60325" y="3924300"/>
            <a:ext cx="2749550" cy="2289175"/>
          </a:xfrm>
          <a:prstGeom prst="rect">
            <a:avLst/>
          </a:prstGeom>
          <a:noFill/>
          <a:ln w="9525">
            <a:noFill/>
            <a:miter lim="800000"/>
            <a:headEnd/>
            <a:tailEnd/>
          </a:ln>
          <a:effectLst/>
        </p:spPr>
        <p:txBody>
          <a:bodyPr wrap="none">
            <a:spAutoFit/>
          </a:bodyPr>
          <a:lstStyle/>
          <a:p>
            <a:r>
              <a:rPr lang="en-US" sz="1800">
                <a:solidFill>
                  <a:schemeClr val="tx2"/>
                </a:solidFill>
              </a:rPr>
              <a:t>The left most column</a:t>
            </a:r>
          </a:p>
          <a:p>
            <a:r>
              <a:rPr lang="en-US" sz="1800">
                <a:solidFill>
                  <a:schemeClr val="tx2"/>
                </a:solidFill>
              </a:rPr>
              <a:t>Shows the original rank</a:t>
            </a:r>
          </a:p>
          <a:p>
            <a:r>
              <a:rPr lang="en-US" sz="1800">
                <a:solidFill>
                  <a:schemeClr val="tx2"/>
                </a:solidFill>
              </a:rPr>
              <a:t>Calculation</a:t>
            </a:r>
          </a:p>
          <a:p>
            <a:r>
              <a:rPr lang="en-US" sz="1800">
                <a:solidFill>
                  <a:schemeClr val="tx2"/>
                </a:solidFill>
              </a:rPr>
              <a:t>  -the columns on the right</a:t>
            </a:r>
          </a:p>
          <a:p>
            <a:r>
              <a:rPr lang="en-US" sz="1800">
                <a:solidFill>
                  <a:schemeClr val="tx2"/>
                </a:solidFill>
              </a:rPr>
              <a:t>   are result of rank </a:t>
            </a:r>
          </a:p>
          <a:p>
            <a:r>
              <a:rPr lang="en-US" sz="1800">
                <a:solidFill>
                  <a:schemeClr val="tx2"/>
                </a:solidFill>
              </a:rPr>
              <a:t>   calculations</a:t>
            </a:r>
          </a:p>
          <a:p>
            <a:r>
              <a:rPr lang="en-US" sz="1800">
                <a:solidFill>
                  <a:schemeClr val="tx2"/>
                </a:solidFill>
              </a:rPr>
              <a:t>   when 30% of pages are</a:t>
            </a:r>
          </a:p>
          <a:p>
            <a:r>
              <a:rPr lang="en-US" sz="1800">
                <a:solidFill>
                  <a:schemeClr val="tx2"/>
                </a:solidFill>
              </a:rPr>
              <a:t>   randomly removed</a:t>
            </a:r>
          </a:p>
        </p:txBody>
      </p:sp>
      <p:sp>
        <p:nvSpPr>
          <p:cNvPr id="858118" name="Text Box 6"/>
          <p:cNvSpPr txBox="1">
            <a:spLocks noChangeArrowheads="1"/>
          </p:cNvSpPr>
          <p:nvPr/>
        </p:nvSpPr>
        <p:spPr bwMode="auto">
          <a:xfrm>
            <a:off x="6477000" y="2667000"/>
            <a:ext cx="2044700" cy="396875"/>
          </a:xfrm>
          <a:prstGeom prst="rect">
            <a:avLst/>
          </a:prstGeom>
          <a:noFill/>
          <a:ln w="9525">
            <a:noFill/>
            <a:miter lim="800000"/>
            <a:headEnd/>
            <a:tailEnd/>
          </a:ln>
          <a:effectLst/>
        </p:spPr>
        <p:txBody>
          <a:bodyPr wrap="none">
            <a:spAutoFit/>
          </a:bodyPr>
          <a:lstStyle/>
          <a:p>
            <a:r>
              <a:rPr lang="en-US" dirty="0">
                <a:hlinkClick r:id="rId5"/>
              </a:rPr>
              <a:t>(From Ng et. al. )</a:t>
            </a:r>
            <a:endParaRPr lang="en-US"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9138" name="Picture 2"/>
          <p:cNvPicPr>
            <a:picLocks noChangeAspect="1" noChangeArrowheads="1"/>
          </p:cNvPicPr>
          <p:nvPr/>
        </p:nvPicPr>
        <p:blipFill>
          <a:blip r:embed="rId3" cstate="print"/>
          <a:srcRect/>
          <a:stretch>
            <a:fillRect/>
          </a:stretch>
        </p:blipFill>
        <p:spPr bwMode="auto">
          <a:xfrm>
            <a:off x="76200" y="152400"/>
            <a:ext cx="5638800" cy="3636963"/>
          </a:xfrm>
          <a:prstGeom prst="rect">
            <a:avLst/>
          </a:prstGeom>
          <a:noFill/>
          <a:ln w="9525">
            <a:noFill/>
            <a:miter lim="800000"/>
            <a:headEnd/>
            <a:tailEnd/>
          </a:ln>
          <a:effectLst/>
        </p:spPr>
      </p:pic>
      <p:pic>
        <p:nvPicPr>
          <p:cNvPr id="859139" name="Picture 3"/>
          <p:cNvPicPr>
            <a:picLocks noChangeAspect="1" noChangeArrowheads="1"/>
          </p:cNvPicPr>
          <p:nvPr/>
        </p:nvPicPr>
        <p:blipFill>
          <a:blip r:embed="rId4" cstate="print"/>
          <a:srcRect/>
          <a:stretch>
            <a:fillRect/>
          </a:stretch>
        </p:blipFill>
        <p:spPr bwMode="auto">
          <a:xfrm>
            <a:off x="4191000" y="3810000"/>
            <a:ext cx="4876800" cy="2949575"/>
          </a:xfrm>
          <a:prstGeom prst="rect">
            <a:avLst/>
          </a:prstGeom>
          <a:noFill/>
          <a:ln w="9525">
            <a:noFill/>
            <a:miter lim="800000"/>
            <a:headEnd/>
            <a:tailEnd/>
          </a:ln>
          <a:effectLst/>
        </p:spPr>
      </p:pic>
      <p:sp>
        <p:nvSpPr>
          <p:cNvPr id="6" name="TextBox 5"/>
          <p:cNvSpPr txBox="1"/>
          <p:nvPr/>
        </p:nvSpPr>
        <p:spPr>
          <a:xfrm>
            <a:off x="609600" y="4495800"/>
            <a:ext cx="3494867" cy="1631216"/>
          </a:xfrm>
          <a:prstGeom prst="rect">
            <a:avLst/>
          </a:prstGeom>
          <a:solidFill>
            <a:srgbClr val="FFFF00"/>
          </a:solidFill>
        </p:spPr>
        <p:txBody>
          <a:bodyPr wrap="none" rtlCol="0">
            <a:spAutoFit/>
          </a:bodyPr>
          <a:lstStyle/>
          <a:p>
            <a:r>
              <a:rPr lang="en-US" dirty="0" smtClean="0"/>
              <a:t>To improve stability, </a:t>
            </a:r>
          </a:p>
          <a:p>
            <a:r>
              <a:rPr lang="en-US" dirty="0"/>
              <a:t> </a:t>
            </a:r>
            <a:r>
              <a:rPr lang="en-US" dirty="0" smtClean="0"/>
              <a:t> focus on the plane defined by</a:t>
            </a:r>
          </a:p>
          <a:p>
            <a:r>
              <a:rPr lang="en-US" dirty="0"/>
              <a:t> </a:t>
            </a:r>
            <a:r>
              <a:rPr lang="en-US" dirty="0" smtClean="0"/>
              <a:t> the primary and secondary </a:t>
            </a:r>
          </a:p>
          <a:p>
            <a:r>
              <a:rPr lang="en-US" dirty="0"/>
              <a:t> </a:t>
            </a:r>
            <a:r>
              <a:rPr lang="en-US" dirty="0" smtClean="0"/>
              <a:t> </a:t>
            </a:r>
            <a:r>
              <a:rPr lang="en-US" dirty="0" err="1" smtClean="0"/>
              <a:t>eigen</a:t>
            </a:r>
            <a:r>
              <a:rPr lang="en-US" dirty="0" smtClean="0"/>
              <a:t> vectors (e.g. take the </a:t>
            </a:r>
          </a:p>
          <a:p>
            <a:r>
              <a:rPr lang="en-US" dirty="0"/>
              <a:t> </a:t>
            </a:r>
            <a:r>
              <a:rPr lang="en-US" dirty="0" smtClean="0"/>
              <a:t> cross product of the two…)</a:t>
            </a:r>
          </a:p>
        </p:txBody>
      </p:sp>
      <p:sp>
        <p:nvSpPr>
          <p:cNvPr id="5" name="TextBox 4"/>
          <p:cNvSpPr txBox="1"/>
          <p:nvPr/>
        </p:nvSpPr>
        <p:spPr>
          <a:xfrm>
            <a:off x="5485050" y="990600"/>
            <a:ext cx="3658950" cy="2554545"/>
          </a:xfrm>
          <a:prstGeom prst="rect">
            <a:avLst/>
          </a:prstGeom>
          <a:noFill/>
        </p:spPr>
        <p:txBody>
          <a:bodyPr wrap="none" rtlCol="0">
            <a:spAutoFit/>
          </a:bodyPr>
          <a:lstStyle/>
          <a:p>
            <a:r>
              <a:rPr lang="en-US" dirty="0" smtClean="0"/>
              <a:t>Two ways you can make </a:t>
            </a:r>
          </a:p>
          <a:p>
            <a:r>
              <a:rPr lang="en-US" dirty="0" smtClean="0"/>
              <a:t> </a:t>
            </a:r>
            <a:r>
              <a:rPr lang="en-US" dirty="0" smtClean="0"/>
              <a:t>  A/H just as stable</a:t>
            </a:r>
          </a:p>
          <a:p>
            <a:r>
              <a:rPr lang="en-US" dirty="0" smtClean="0"/>
              <a:t>    1. Put weak links for </a:t>
            </a:r>
          </a:p>
          <a:p>
            <a:r>
              <a:rPr lang="en-US" dirty="0" smtClean="0"/>
              <a:t> </a:t>
            </a:r>
            <a:r>
              <a:rPr lang="en-US" dirty="0" smtClean="0"/>
              <a:t>        the adjacency matrix</a:t>
            </a:r>
          </a:p>
          <a:p>
            <a:r>
              <a:rPr lang="en-US" dirty="0" smtClean="0"/>
              <a:t> </a:t>
            </a:r>
            <a:r>
              <a:rPr lang="en-US" dirty="0" smtClean="0"/>
              <a:t>        too</a:t>
            </a:r>
          </a:p>
          <a:p>
            <a:r>
              <a:rPr lang="en-US" dirty="0" smtClean="0"/>
              <a:t> </a:t>
            </a:r>
            <a:r>
              <a:rPr lang="en-US" dirty="0" smtClean="0"/>
              <a:t>   2. Consider the cross-product</a:t>
            </a:r>
          </a:p>
          <a:p>
            <a:r>
              <a:rPr lang="en-US" dirty="0" smtClean="0"/>
              <a:t> </a:t>
            </a:r>
            <a:r>
              <a:rPr lang="en-US" dirty="0" smtClean="0"/>
              <a:t>        of primary &amp; secondary</a:t>
            </a:r>
          </a:p>
          <a:p>
            <a:r>
              <a:rPr lang="en-US" dirty="0" smtClean="0"/>
              <a:t> </a:t>
            </a:r>
            <a:r>
              <a:rPr lang="en-US" dirty="0" smtClean="0"/>
              <a:t>        </a:t>
            </a:r>
            <a:r>
              <a:rPr lang="en-US" dirty="0" err="1" smtClean="0"/>
              <a:t>eigen</a:t>
            </a:r>
            <a:r>
              <a:rPr lang="en-US" dirty="0" smtClean="0"/>
              <a:t> vectors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59138"/>
                                        </p:tgtEl>
                                        <p:attrNameLst>
                                          <p:attrName>style.visibility</p:attrName>
                                        </p:attrNameLst>
                                      </p:cBhvr>
                                      <p:to>
                                        <p:strVal val="visible"/>
                                      </p:to>
                                    </p:set>
                                    <p:animEffect transition="in" filter="blinds(horizontal)">
                                      <p:cBhvr>
                                        <p:cTn id="7" dur="500"/>
                                        <p:tgtEl>
                                          <p:spTgt spid="859138"/>
                                        </p:tgtEl>
                                      </p:cBhvr>
                                    </p:animEffect>
                                  </p:childTnLst>
                                </p:cTn>
                              </p:par>
                              <p:par>
                                <p:cTn id="8" presetID="3" presetClass="entr" presetSubtype="10" fill="hold" nodeType="withEffect">
                                  <p:stCondLst>
                                    <p:cond delay="0"/>
                                  </p:stCondLst>
                                  <p:childTnLst>
                                    <p:set>
                                      <p:cBhvr>
                                        <p:cTn id="9" dur="1" fill="hold">
                                          <p:stCondLst>
                                            <p:cond delay="0"/>
                                          </p:stCondLst>
                                        </p:cTn>
                                        <p:tgtEl>
                                          <p:spTgt spid="859139"/>
                                        </p:tgtEl>
                                        <p:attrNameLst>
                                          <p:attrName>style.visibility</p:attrName>
                                        </p:attrNameLst>
                                      </p:cBhvr>
                                      <p:to>
                                        <p:strVal val="visible"/>
                                      </p:to>
                                    </p:set>
                                    <p:animEffect transition="in" filter="blinds(horizontal)">
                                      <p:cBhvr>
                                        <p:cTn id="10" dur="500"/>
                                        <p:tgtEl>
                                          <p:spTgt spid="85913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1026"/>
          <p:cNvSpPr>
            <a:spLocks noGrp="1" noChangeArrowheads="1"/>
          </p:cNvSpPr>
          <p:nvPr>
            <p:ph type="title"/>
          </p:nvPr>
        </p:nvSpPr>
        <p:spPr>
          <a:xfrm>
            <a:off x="152400" y="609600"/>
            <a:ext cx="8763000" cy="609600"/>
          </a:xfrm>
        </p:spPr>
        <p:txBody>
          <a:bodyPr/>
          <a:lstStyle/>
          <a:p>
            <a:r>
              <a:rPr lang="en-US" altLang="zh-CN" sz="3600" b="1" dirty="0" smtClean="0">
                <a:ea typeface="SimSun" pitchFamily="2" charset="-122"/>
              </a:rPr>
              <a:t>If you have lemons, make lemonade…</a:t>
            </a:r>
            <a:br>
              <a:rPr lang="en-US" altLang="zh-CN" sz="3600" b="1" dirty="0" smtClean="0">
                <a:ea typeface="SimSun" pitchFamily="2" charset="-122"/>
              </a:rPr>
            </a:br>
            <a:r>
              <a:rPr lang="en-US" altLang="zh-CN" sz="3600" b="1" dirty="0" smtClean="0">
                <a:ea typeface="SimSun" pitchFamily="2" charset="-122"/>
              </a:rPr>
              <a:t>Or Finding Communities using Link Analysis</a:t>
            </a:r>
            <a:endParaRPr lang="en-US" dirty="0"/>
          </a:p>
        </p:txBody>
      </p:sp>
      <p:sp>
        <p:nvSpPr>
          <p:cNvPr id="694275" name="Rectangle 1027"/>
          <p:cNvSpPr>
            <a:spLocks noGrp="1" noChangeArrowheads="1"/>
          </p:cNvSpPr>
          <p:nvPr>
            <p:ph type="body" idx="1"/>
          </p:nvPr>
        </p:nvSpPr>
        <p:spPr>
          <a:xfrm>
            <a:off x="228600" y="1828800"/>
            <a:ext cx="8763000" cy="4800600"/>
          </a:xfrm>
        </p:spPr>
        <p:txBody>
          <a:bodyPr/>
          <a:lstStyle/>
          <a:p>
            <a:r>
              <a:rPr lang="en-US" sz="2400" b="1" dirty="0"/>
              <a:t>How to retrieve pages from smaller communities?</a:t>
            </a:r>
          </a:p>
          <a:p>
            <a:pPr>
              <a:buFontTx/>
              <a:buNone/>
            </a:pPr>
            <a:r>
              <a:rPr lang="en-US" sz="2800" b="1" dirty="0"/>
              <a:t>   </a:t>
            </a:r>
            <a:r>
              <a:rPr lang="en-US" sz="2400" b="1" dirty="0"/>
              <a:t>A method for finding pages in nth largest community:</a:t>
            </a:r>
          </a:p>
          <a:p>
            <a:pPr lvl="1"/>
            <a:r>
              <a:rPr lang="en-US" sz="2400" b="1" dirty="0"/>
              <a:t>Identify the next largest community using the existing algorithm. </a:t>
            </a:r>
          </a:p>
          <a:p>
            <a:pPr lvl="1"/>
            <a:r>
              <a:rPr lang="en-US" sz="2400" b="1" dirty="0">
                <a:solidFill>
                  <a:srgbClr val="0000CC"/>
                </a:solidFill>
              </a:rPr>
              <a:t>Destroy this community by removing links associated with pages having large authorities.</a:t>
            </a:r>
          </a:p>
          <a:p>
            <a:pPr lvl="1"/>
            <a:r>
              <a:rPr lang="en-US" sz="2400" b="1" dirty="0"/>
              <a:t>Reset all authority and hub values back to 1 and calculate all authority and hub values again.</a:t>
            </a:r>
          </a:p>
          <a:p>
            <a:pPr lvl="1"/>
            <a:r>
              <a:rPr lang="en-US" sz="2400" b="1" dirty="0"/>
              <a:t>Repeat the above n </a:t>
            </a:r>
            <a:r>
              <a:rPr lang="en-US" sz="2400" b="1" dirty="0">
                <a:sym typeface="Symbol" pitchFamily="18" charset="2"/>
              </a:rPr>
              <a:t> 1 times and the next largest community will be the nth largest community.</a:t>
            </a:r>
            <a:endParaRPr lang="en-US" sz="20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685800" y="381000"/>
            <a:ext cx="7772400" cy="685800"/>
          </a:xfrm>
        </p:spPr>
        <p:txBody>
          <a:bodyPr/>
          <a:lstStyle/>
          <a:p>
            <a:r>
              <a:rPr lang="en-US" altLang="zh-CN" sz="3600" b="1">
                <a:ea typeface="SimSun" pitchFamily="2" charset="-122"/>
              </a:rPr>
              <a:t>Multiple Clusters on “House”</a:t>
            </a:r>
          </a:p>
        </p:txBody>
      </p:sp>
      <p:sp>
        <p:nvSpPr>
          <p:cNvPr id="654339" name="Text Box 3"/>
          <p:cNvSpPr txBox="1">
            <a:spLocks noChangeArrowheads="1"/>
          </p:cNvSpPr>
          <p:nvPr/>
        </p:nvSpPr>
        <p:spPr bwMode="auto">
          <a:xfrm>
            <a:off x="457200" y="1295400"/>
            <a:ext cx="8077200" cy="519113"/>
          </a:xfrm>
          <a:prstGeom prst="rect">
            <a:avLst/>
          </a:prstGeom>
          <a:noFill/>
          <a:ln w="9525">
            <a:noFill/>
            <a:miter lim="800000"/>
            <a:headEnd/>
            <a:tailEnd/>
          </a:ln>
          <a:effectLst/>
        </p:spPr>
        <p:txBody>
          <a:bodyPr>
            <a:spAutoFit/>
          </a:bodyPr>
          <a:lstStyle/>
          <a:p>
            <a:pPr eaLnBrk="1" hangingPunct="1">
              <a:spcBef>
                <a:spcPct val="50000"/>
              </a:spcBef>
            </a:pPr>
            <a:r>
              <a:rPr kumimoji="1" lang="en-US" altLang="zh-CN" sz="2800">
                <a:ea typeface="SimSun" pitchFamily="2" charset="-122"/>
              </a:rPr>
              <a:t>Query: House  (first community)</a:t>
            </a:r>
          </a:p>
        </p:txBody>
      </p:sp>
      <p:pic>
        <p:nvPicPr>
          <p:cNvPr id="654340" name="Picture 4"/>
          <p:cNvPicPr>
            <a:picLocks noChangeAspect="1" noChangeArrowheads="1"/>
          </p:cNvPicPr>
          <p:nvPr/>
        </p:nvPicPr>
        <p:blipFill>
          <a:blip r:embed="rId3" cstate="print"/>
          <a:srcRect/>
          <a:stretch>
            <a:fillRect/>
          </a:stretch>
        </p:blipFill>
        <p:spPr bwMode="auto">
          <a:xfrm>
            <a:off x="304800" y="1981200"/>
            <a:ext cx="8610600" cy="4495800"/>
          </a:xfrm>
          <a:prstGeom prst="rect">
            <a:avLst/>
          </a:prstGeom>
          <a:solidFill>
            <a:schemeClr val="tx1"/>
          </a:solid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685800" y="609600"/>
            <a:ext cx="7772400" cy="914400"/>
          </a:xfrm>
        </p:spPr>
        <p:txBody>
          <a:bodyPr/>
          <a:lstStyle/>
          <a:p>
            <a:r>
              <a:rPr lang="en-US" altLang="zh-CN" sz="3600" b="1">
                <a:ea typeface="SimSun" pitchFamily="2" charset="-122"/>
              </a:rPr>
              <a:t>Authority and Hub Pages (26)</a:t>
            </a:r>
            <a:endParaRPr lang="zh-CN" altLang="en-US" sz="4000">
              <a:ea typeface="SimSun" pitchFamily="2" charset="-122"/>
            </a:endParaRPr>
          </a:p>
        </p:txBody>
      </p:sp>
      <p:sp>
        <p:nvSpPr>
          <p:cNvPr id="656387" name="Text Box 3"/>
          <p:cNvSpPr txBox="1">
            <a:spLocks noChangeArrowheads="1"/>
          </p:cNvSpPr>
          <p:nvPr/>
        </p:nvSpPr>
        <p:spPr bwMode="auto">
          <a:xfrm>
            <a:off x="609600" y="1828800"/>
            <a:ext cx="7924800" cy="519113"/>
          </a:xfrm>
          <a:prstGeom prst="rect">
            <a:avLst/>
          </a:prstGeom>
          <a:noFill/>
          <a:ln w="9525">
            <a:noFill/>
            <a:miter lim="800000"/>
            <a:headEnd/>
            <a:tailEnd/>
          </a:ln>
          <a:effectLst/>
        </p:spPr>
        <p:txBody>
          <a:bodyPr>
            <a:spAutoFit/>
          </a:bodyPr>
          <a:lstStyle/>
          <a:p>
            <a:pPr eaLnBrk="1" hangingPunct="1">
              <a:spcBef>
                <a:spcPct val="50000"/>
              </a:spcBef>
            </a:pPr>
            <a:r>
              <a:rPr kumimoji="1" lang="en-US" altLang="zh-CN" sz="2800">
                <a:ea typeface="SimSun" pitchFamily="2" charset="-122"/>
              </a:rPr>
              <a:t>Query: House (second community)</a:t>
            </a:r>
          </a:p>
        </p:txBody>
      </p:sp>
      <p:pic>
        <p:nvPicPr>
          <p:cNvPr id="656388" name="Picture 4"/>
          <p:cNvPicPr>
            <a:picLocks noChangeAspect="1" noChangeArrowheads="1"/>
          </p:cNvPicPr>
          <p:nvPr/>
        </p:nvPicPr>
        <p:blipFill>
          <a:blip r:embed="rId3" cstate="print"/>
          <a:srcRect/>
          <a:stretch>
            <a:fillRect/>
          </a:stretch>
        </p:blipFill>
        <p:spPr bwMode="auto">
          <a:xfrm>
            <a:off x="381000" y="2620963"/>
            <a:ext cx="8534400" cy="2636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685800" y="228600"/>
            <a:ext cx="7772400" cy="609600"/>
          </a:xfrm>
          <a:noFill/>
          <a:ln/>
        </p:spPr>
        <p:txBody>
          <a:bodyPr lIns="92075" tIns="46038" rIns="92075" bIns="46038" anchor="b"/>
          <a:lstStyle/>
          <a:p>
            <a:r>
              <a:rPr lang="en-US" sz="3600" b="1">
                <a:effectLst>
                  <a:outerShdw blurRad="38100" dist="38100" dir="2700000" algn="tl">
                    <a:srgbClr val="000000"/>
                  </a:outerShdw>
                </a:effectLst>
              </a:rPr>
              <a:t>Use of Tag Information (4)</a:t>
            </a:r>
            <a:r>
              <a:rPr lang="en-US" b="1">
                <a:effectLst>
                  <a:outerShdw blurRad="38100" dist="38100" dir="2700000" algn="tl">
                    <a:srgbClr val="000000"/>
                  </a:outerShdw>
                </a:effectLst>
              </a:rPr>
              <a:t> </a:t>
            </a:r>
          </a:p>
        </p:txBody>
      </p:sp>
      <p:sp>
        <p:nvSpPr>
          <p:cNvPr id="550915" name="Rectangle 3"/>
          <p:cNvSpPr>
            <a:spLocks noGrp="1" noChangeArrowheads="1"/>
          </p:cNvSpPr>
          <p:nvPr>
            <p:ph type="body" idx="1"/>
          </p:nvPr>
        </p:nvSpPr>
        <p:spPr>
          <a:xfrm>
            <a:off x="228600" y="990600"/>
            <a:ext cx="8686800" cy="5562600"/>
          </a:xfrm>
          <a:noFill/>
          <a:ln/>
        </p:spPr>
        <p:txBody>
          <a:bodyPr lIns="92075" tIns="46038" rIns="92075" bIns="46038"/>
          <a:lstStyle/>
          <a:p>
            <a:pPr>
              <a:lnSpc>
                <a:spcPct val="90000"/>
              </a:lnSpc>
              <a:buFontTx/>
              <a:buNone/>
            </a:pPr>
            <a:r>
              <a:rPr lang="en-US" sz="2800" b="1" dirty="0"/>
              <a:t>The </a:t>
            </a:r>
            <a:r>
              <a:rPr lang="en-US" sz="2800" b="1" dirty="0" err="1"/>
              <a:t>Webor</a:t>
            </a:r>
            <a:r>
              <a:rPr lang="en-US" sz="2800" b="1" dirty="0"/>
              <a:t> Method (Cutler 97, Cutler 99)</a:t>
            </a:r>
          </a:p>
          <a:p>
            <a:pPr>
              <a:lnSpc>
                <a:spcPct val="90000"/>
              </a:lnSpc>
            </a:pPr>
            <a:r>
              <a:rPr lang="en-US" sz="2800" b="1" dirty="0"/>
              <a:t>Partition HTML tags into six ordered classes:</a:t>
            </a:r>
            <a:endParaRPr lang="en-US" sz="2800" b="1" i="1" dirty="0"/>
          </a:p>
          <a:p>
            <a:pPr lvl="1">
              <a:lnSpc>
                <a:spcPct val="90000"/>
              </a:lnSpc>
            </a:pPr>
            <a:r>
              <a:rPr lang="en-US" b="1" dirty="0"/>
              <a:t>title, header, list, strong, anchor, plain</a:t>
            </a:r>
          </a:p>
          <a:p>
            <a:pPr>
              <a:lnSpc>
                <a:spcPct val="90000"/>
              </a:lnSpc>
            </a:pPr>
            <a:r>
              <a:rPr lang="en-US" sz="2800" b="1" dirty="0"/>
              <a:t>Extend the term frequency value of a term in a document into a term frequency vector (TFV).</a:t>
            </a:r>
          </a:p>
          <a:p>
            <a:pPr>
              <a:lnSpc>
                <a:spcPct val="90000"/>
              </a:lnSpc>
              <a:buFontTx/>
              <a:buNone/>
            </a:pPr>
            <a:r>
              <a:rPr lang="en-US" sz="2800" b="1" dirty="0">
                <a:sym typeface="Symbol" pitchFamily="18" charset="2"/>
              </a:rPr>
              <a:t>    Suppose term t appears in the </a:t>
            </a:r>
            <a:r>
              <a:rPr lang="en-US" sz="2800" b="1" dirty="0" err="1">
                <a:sym typeface="Symbol" pitchFamily="18" charset="2"/>
              </a:rPr>
              <a:t>i</a:t>
            </a:r>
            <a:r>
              <a:rPr lang="en-US" sz="2800" b="1" baseline="30000" dirty="0" err="1">
                <a:sym typeface="Symbol" pitchFamily="18" charset="2"/>
              </a:rPr>
              <a:t>th</a:t>
            </a:r>
            <a:r>
              <a:rPr lang="en-US" sz="2800" b="1" baseline="30000" dirty="0">
                <a:sym typeface="Symbol" pitchFamily="18" charset="2"/>
              </a:rPr>
              <a:t> </a:t>
            </a:r>
            <a:r>
              <a:rPr lang="en-US" sz="2800" b="1" dirty="0">
                <a:sym typeface="Symbol" pitchFamily="18" charset="2"/>
              </a:rPr>
              <a:t>class </a:t>
            </a:r>
            <a:r>
              <a:rPr lang="en-US" sz="2800" b="1" dirty="0" err="1">
                <a:sym typeface="Symbol" pitchFamily="18" charset="2"/>
              </a:rPr>
              <a:t>tf</a:t>
            </a:r>
            <a:r>
              <a:rPr lang="en-US" sz="2800" b="1" baseline="-25000" dirty="0" err="1">
                <a:sym typeface="Symbol" pitchFamily="18" charset="2"/>
              </a:rPr>
              <a:t>i</a:t>
            </a:r>
            <a:r>
              <a:rPr lang="en-US" sz="2800" b="1" dirty="0">
                <a:sym typeface="Symbol" pitchFamily="18" charset="2"/>
              </a:rPr>
              <a:t> times, </a:t>
            </a:r>
            <a:r>
              <a:rPr lang="en-US" sz="2800" b="1" dirty="0" err="1">
                <a:sym typeface="Symbol" pitchFamily="18" charset="2"/>
              </a:rPr>
              <a:t>i</a:t>
            </a:r>
            <a:r>
              <a:rPr lang="en-US" sz="2800" b="1" dirty="0">
                <a:sym typeface="Symbol" pitchFamily="18" charset="2"/>
              </a:rPr>
              <a:t> = 1..6. Then </a:t>
            </a:r>
            <a:r>
              <a:rPr lang="en-US" b="1" dirty="0"/>
              <a:t>TFV = (tf</a:t>
            </a:r>
            <a:r>
              <a:rPr lang="en-US" b="1" baseline="-25000" dirty="0"/>
              <a:t>1</a:t>
            </a:r>
            <a:r>
              <a:rPr lang="en-US" b="1" dirty="0"/>
              <a:t>, tf</a:t>
            </a:r>
            <a:r>
              <a:rPr lang="en-US" b="1" baseline="-25000" dirty="0"/>
              <a:t>2</a:t>
            </a:r>
            <a:r>
              <a:rPr lang="en-US" b="1" dirty="0"/>
              <a:t>, tf</a:t>
            </a:r>
            <a:r>
              <a:rPr lang="en-US" b="1" baseline="-25000" dirty="0"/>
              <a:t>3</a:t>
            </a:r>
            <a:r>
              <a:rPr lang="en-US" b="1" dirty="0"/>
              <a:t>, tf</a:t>
            </a:r>
            <a:r>
              <a:rPr lang="en-US" b="1" baseline="-25000" dirty="0"/>
              <a:t>4</a:t>
            </a:r>
            <a:r>
              <a:rPr lang="en-US" b="1" dirty="0"/>
              <a:t>, tf</a:t>
            </a:r>
            <a:r>
              <a:rPr lang="en-US" b="1" baseline="-25000" dirty="0"/>
              <a:t>5</a:t>
            </a:r>
            <a:r>
              <a:rPr lang="en-US" b="1" dirty="0"/>
              <a:t>, tf</a:t>
            </a:r>
            <a:r>
              <a:rPr lang="en-US" b="1" baseline="-25000" dirty="0"/>
              <a:t>6</a:t>
            </a:r>
            <a:r>
              <a:rPr lang="en-US" b="1" dirty="0"/>
              <a:t>).</a:t>
            </a:r>
          </a:p>
          <a:p>
            <a:pPr>
              <a:lnSpc>
                <a:spcPct val="90000"/>
              </a:lnSpc>
              <a:buFontTx/>
              <a:buNone/>
            </a:pPr>
            <a:r>
              <a:rPr lang="en-US" sz="2800" b="1" dirty="0">
                <a:solidFill>
                  <a:srgbClr val="0000CC"/>
                </a:solidFill>
              </a:rPr>
              <a:t>Example:</a:t>
            </a:r>
            <a:r>
              <a:rPr lang="en-US" sz="2800" b="1" dirty="0"/>
              <a:t> If for page p, term “</a:t>
            </a:r>
            <a:r>
              <a:rPr lang="en-US" sz="2800" b="1" dirty="0" err="1"/>
              <a:t>binghamton</a:t>
            </a:r>
            <a:r>
              <a:rPr lang="en-US" sz="2800" b="1" dirty="0"/>
              <a:t>” appears 1 time in the title, 2 times in the headers and 8 times in the anchors of hyperlinks pointing to p, then for this term in p:</a:t>
            </a:r>
          </a:p>
          <a:p>
            <a:pPr>
              <a:lnSpc>
                <a:spcPct val="90000"/>
              </a:lnSpc>
              <a:buFontTx/>
              <a:buNone/>
            </a:pPr>
            <a:r>
              <a:rPr lang="en-US" sz="2800" b="1" dirty="0"/>
              <a:t>                       TFV = (1, 2, 0, 0, 8, 0).</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against adversarial attacks…</a:t>
            </a:r>
            <a:endParaRPr lang="en-US" dirty="0"/>
          </a:p>
        </p:txBody>
      </p:sp>
      <p:sp>
        <p:nvSpPr>
          <p:cNvPr id="3" name="Content Placeholder 2"/>
          <p:cNvSpPr>
            <a:spLocks noGrp="1"/>
          </p:cNvSpPr>
          <p:nvPr>
            <p:ph idx="1"/>
          </p:nvPr>
        </p:nvSpPr>
        <p:spPr/>
        <p:txBody>
          <a:bodyPr/>
          <a:lstStyle/>
          <a:p>
            <a:r>
              <a:rPr lang="en-US" sz="2400" dirty="0" smtClean="0"/>
              <a:t>Stability talks about “random” addition of links. </a:t>
            </a:r>
          </a:p>
          <a:p>
            <a:pPr lvl="1"/>
            <a:r>
              <a:rPr lang="en-US" sz="2400" dirty="0" smtClean="0"/>
              <a:t>Stability can be improved by introducing weak links </a:t>
            </a:r>
          </a:p>
          <a:p>
            <a:r>
              <a:rPr lang="en-US" sz="2400" dirty="0" smtClean="0"/>
              <a:t>Robustness talks about the extent to which the importance measure can be co-opted by the adversaries..</a:t>
            </a:r>
          </a:p>
          <a:p>
            <a:r>
              <a:rPr lang="en-US" sz="2400" dirty="0" smtClean="0"/>
              <a:t>Robustness is a bigger problem for “global” importance measures (as against query-dependent ones)</a:t>
            </a:r>
          </a:p>
          <a:p>
            <a:pPr lvl="1"/>
            <a:r>
              <a:rPr lang="en-US" sz="2000" dirty="0" smtClean="0"/>
              <a:t>Search King</a:t>
            </a:r>
          </a:p>
          <a:p>
            <a:pPr lvl="1"/>
            <a:r>
              <a:rPr lang="en-US" sz="2000" dirty="0" smtClean="0"/>
              <a:t>JC Penny/ Overstock in Spring 2011</a:t>
            </a:r>
          </a:p>
          <a:p>
            <a:pPr lvl="2"/>
            <a:r>
              <a:rPr lang="en-US" sz="1600" dirty="0" smtClean="0"/>
              <a:t>Mails asking you to put ads on your page…</a:t>
            </a:r>
            <a:endParaRPr lang="en-US" sz="16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a:xfrm>
            <a:off x="625475" y="138113"/>
            <a:ext cx="7772400" cy="1143000"/>
          </a:xfrm>
        </p:spPr>
        <p:txBody>
          <a:bodyPr/>
          <a:lstStyle/>
          <a:p>
            <a:r>
              <a:rPr lang="en-US"/>
              <a:t>Effect of collusion on PageRank</a:t>
            </a:r>
          </a:p>
        </p:txBody>
      </p:sp>
      <p:sp>
        <p:nvSpPr>
          <p:cNvPr id="866309" name="AutoShape 5"/>
          <p:cNvSpPr>
            <a:spLocks noChangeArrowheads="1"/>
          </p:cNvSpPr>
          <p:nvPr/>
        </p:nvSpPr>
        <p:spPr bwMode="auto">
          <a:xfrm>
            <a:off x="1158875" y="1890713"/>
            <a:ext cx="152400" cy="152400"/>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en-US"/>
          </a:p>
        </p:txBody>
      </p:sp>
      <p:sp>
        <p:nvSpPr>
          <p:cNvPr id="866310" name="AutoShape 6"/>
          <p:cNvSpPr>
            <a:spLocks noChangeArrowheads="1"/>
          </p:cNvSpPr>
          <p:nvPr/>
        </p:nvSpPr>
        <p:spPr bwMode="auto">
          <a:xfrm>
            <a:off x="2454275" y="1357313"/>
            <a:ext cx="152400" cy="152400"/>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en-US"/>
          </a:p>
        </p:txBody>
      </p:sp>
      <p:sp>
        <p:nvSpPr>
          <p:cNvPr id="866311" name="AutoShape 7"/>
          <p:cNvSpPr>
            <a:spLocks noChangeArrowheads="1"/>
          </p:cNvSpPr>
          <p:nvPr/>
        </p:nvSpPr>
        <p:spPr bwMode="auto">
          <a:xfrm>
            <a:off x="2606675" y="2119313"/>
            <a:ext cx="152400" cy="152400"/>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en-US"/>
          </a:p>
        </p:txBody>
      </p:sp>
      <p:cxnSp>
        <p:nvCxnSpPr>
          <p:cNvPr id="866313" name="AutoShape 9"/>
          <p:cNvCxnSpPr>
            <a:cxnSpLocks noChangeShapeType="1"/>
            <a:stCxn id="866309" idx="3"/>
            <a:endCxn id="866311" idx="1"/>
          </p:cNvCxnSpPr>
          <p:nvPr/>
        </p:nvCxnSpPr>
        <p:spPr bwMode="auto">
          <a:xfrm>
            <a:off x="1311275" y="1966913"/>
            <a:ext cx="1295400" cy="228600"/>
          </a:xfrm>
          <a:prstGeom prst="straightConnector1">
            <a:avLst/>
          </a:prstGeom>
          <a:noFill/>
          <a:ln w="9525">
            <a:solidFill>
              <a:schemeClr val="tx1"/>
            </a:solidFill>
            <a:round/>
            <a:headEnd/>
            <a:tailEnd type="triangle" w="med" len="med"/>
          </a:ln>
          <a:effectLst/>
        </p:spPr>
      </p:cxnSp>
      <p:cxnSp>
        <p:nvCxnSpPr>
          <p:cNvPr id="866315" name="AutoShape 11"/>
          <p:cNvCxnSpPr>
            <a:cxnSpLocks noChangeShapeType="1"/>
            <a:stCxn id="866311" idx="0"/>
            <a:endCxn id="866310" idx="2"/>
          </p:cNvCxnSpPr>
          <p:nvPr/>
        </p:nvCxnSpPr>
        <p:spPr bwMode="auto">
          <a:xfrm flipH="1" flipV="1">
            <a:off x="2530475" y="1509713"/>
            <a:ext cx="152400" cy="609600"/>
          </a:xfrm>
          <a:prstGeom prst="straightConnector1">
            <a:avLst/>
          </a:prstGeom>
          <a:noFill/>
          <a:ln w="9525">
            <a:solidFill>
              <a:schemeClr val="tx1"/>
            </a:solidFill>
            <a:round/>
            <a:headEnd/>
            <a:tailEnd type="triangle" w="med" len="med"/>
          </a:ln>
          <a:effectLst/>
        </p:spPr>
      </p:cxnSp>
      <p:cxnSp>
        <p:nvCxnSpPr>
          <p:cNvPr id="866316" name="AutoShape 12"/>
          <p:cNvCxnSpPr>
            <a:cxnSpLocks noChangeShapeType="1"/>
            <a:stCxn id="866310" idx="1"/>
            <a:endCxn id="866309" idx="0"/>
          </p:cNvCxnSpPr>
          <p:nvPr/>
        </p:nvCxnSpPr>
        <p:spPr bwMode="auto">
          <a:xfrm flipH="1">
            <a:off x="1235075" y="1433513"/>
            <a:ext cx="1219200" cy="457200"/>
          </a:xfrm>
          <a:prstGeom prst="straightConnector1">
            <a:avLst/>
          </a:prstGeom>
          <a:noFill/>
          <a:ln w="9525">
            <a:solidFill>
              <a:schemeClr val="tx1"/>
            </a:solidFill>
            <a:round/>
            <a:headEnd/>
            <a:tailEnd type="triangle" w="med" len="med"/>
          </a:ln>
          <a:effectLst/>
        </p:spPr>
      </p:cxnSp>
      <p:sp>
        <p:nvSpPr>
          <p:cNvPr id="866317" name="Text Box 13"/>
          <p:cNvSpPr txBox="1">
            <a:spLocks noChangeArrowheads="1"/>
          </p:cNvSpPr>
          <p:nvPr/>
        </p:nvSpPr>
        <p:spPr bwMode="auto">
          <a:xfrm>
            <a:off x="914400" y="1828800"/>
            <a:ext cx="368300" cy="396875"/>
          </a:xfrm>
          <a:prstGeom prst="rect">
            <a:avLst/>
          </a:prstGeom>
          <a:noFill/>
          <a:ln w="9525">
            <a:noFill/>
            <a:miter lim="800000"/>
            <a:headEnd/>
            <a:tailEnd/>
          </a:ln>
          <a:effectLst/>
        </p:spPr>
        <p:txBody>
          <a:bodyPr wrap="none">
            <a:spAutoFit/>
          </a:bodyPr>
          <a:lstStyle/>
          <a:p>
            <a:r>
              <a:rPr lang="en-US"/>
              <a:t>A</a:t>
            </a:r>
          </a:p>
        </p:txBody>
      </p:sp>
      <p:sp>
        <p:nvSpPr>
          <p:cNvPr id="866318" name="Text Box 14"/>
          <p:cNvSpPr txBox="1">
            <a:spLocks noChangeArrowheads="1"/>
          </p:cNvSpPr>
          <p:nvPr/>
        </p:nvSpPr>
        <p:spPr bwMode="auto">
          <a:xfrm>
            <a:off x="2743200" y="2057400"/>
            <a:ext cx="354013" cy="396875"/>
          </a:xfrm>
          <a:prstGeom prst="rect">
            <a:avLst/>
          </a:prstGeom>
          <a:noFill/>
          <a:ln w="9525">
            <a:noFill/>
            <a:miter lim="800000"/>
            <a:headEnd/>
            <a:tailEnd/>
          </a:ln>
          <a:effectLst/>
        </p:spPr>
        <p:txBody>
          <a:bodyPr wrap="none">
            <a:spAutoFit/>
          </a:bodyPr>
          <a:lstStyle/>
          <a:p>
            <a:r>
              <a:rPr lang="en-US"/>
              <a:t>B</a:t>
            </a:r>
          </a:p>
        </p:txBody>
      </p:sp>
      <p:sp>
        <p:nvSpPr>
          <p:cNvPr id="866319" name="Text Box 15"/>
          <p:cNvSpPr txBox="1">
            <a:spLocks noChangeArrowheads="1"/>
          </p:cNvSpPr>
          <p:nvPr/>
        </p:nvSpPr>
        <p:spPr bwMode="auto">
          <a:xfrm>
            <a:off x="2667000" y="1143000"/>
            <a:ext cx="368300" cy="396875"/>
          </a:xfrm>
          <a:prstGeom prst="rect">
            <a:avLst/>
          </a:prstGeom>
          <a:noFill/>
          <a:ln w="9525">
            <a:noFill/>
            <a:miter lim="800000"/>
            <a:headEnd/>
            <a:tailEnd/>
          </a:ln>
          <a:effectLst/>
        </p:spPr>
        <p:txBody>
          <a:bodyPr wrap="none">
            <a:spAutoFit/>
          </a:bodyPr>
          <a:lstStyle/>
          <a:p>
            <a:r>
              <a:rPr lang="en-US"/>
              <a:t>C</a:t>
            </a:r>
          </a:p>
        </p:txBody>
      </p:sp>
      <p:sp>
        <p:nvSpPr>
          <p:cNvPr id="866320" name="AutoShape 16"/>
          <p:cNvSpPr>
            <a:spLocks noChangeArrowheads="1"/>
          </p:cNvSpPr>
          <p:nvPr/>
        </p:nvSpPr>
        <p:spPr bwMode="auto">
          <a:xfrm>
            <a:off x="5594350" y="1952625"/>
            <a:ext cx="152400" cy="152400"/>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en-US"/>
          </a:p>
        </p:txBody>
      </p:sp>
      <p:sp>
        <p:nvSpPr>
          <p:cNvPr id="866321" name="AutoShape 17"/>
          <p:cNvSpPr>
            <a:spLocks noChangeArrowheads="1"/>
          </p:cNvSpPr>
          <p:nvPr/>
        </p:nvSpPr>
        <p:spPr bwMode="auto">
          <a:xfrm>
            <a:off x="6889750" y="1419225"/>
            <a:ext cx="152400" cy="152400"/>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en-US"/>
          </a:p>
        </p:txBody>
      </p:sp>
      <p:cxnSp>
        <p:nvCxnSpPr>
          <p:cNvPr id="866323" name="AutoShape 19"/>
          <p:cNvCxnSpPr>
            <a:cxnSpLocks noChangeShapeType="1"/>
            <a:stCxn id="866320" idx="3"/>
            <a:endCxn id="866322" idx="1"/>
          </p:cNvCxnSpPr>
          <p:nvPr/>
        </p:nvCxnSpPr>
        <p:spPr bwMode="auto">
          <a:xfrm>
            <a:off x="5746750" y="2028825"/>
            <a:ext cx="1295400" cy="228600"/>
          </a:xfrm>
          <a:prstGeom prst="straightConnector1">
            <a:avLst/>
          </a:prstGeom>
          <a:noFill/>
          <a:ln w="9525">
            <a:solidFill>
              <a:schemeClr val="tx1"/>
            </a:solidFill>
            <a:round/>
            <a:headEnd/>
            <a:tailEnd type="triangle" w="med" len="med"/>
          </a:ln>
          <a:effectLst/>
        </p:spPr>
      </p:cxnSp>
      <p:cxnSp>
        <p:nvCxnSpPr>
          <p:cNvPr id="866324" name="AutoShape 20"/>
          <p:cNvCxnSpPr>
            <a:cxnSpLocks noChangeShapeType="1"/>
            <a:stCxn id="866322" idx="0"/>
            <a:endCxn id="866321" idx="2"/>
          </p:cNvCxnSpPr>
          <p:nvPr/>
        </p:nvCxnSpPr>
        <p:spPr bwMode="auto">
          <a:xfrm flipH="1" flipV="1">
            <a:off x="6965950" y="1571625"/>
            <a:ext cx="152400" cy="609600"/>
          </a:xfrm>
          <a:prstGeom prst="straightConnector1">
            <a:avLst/>
          </a:prstGeom>
          <a:noFill/>
          <a:ln w="9525">
            <a:solidFill>
              <a:schemeClr val="tx1"/>
            </a:solidFill>
            <a:round/>
            <a:headEnd/>
            <a:tailEnd type="triangle" w="med" len="med"/>
          </a:ln>
          <a:effectLst/>
        </p:spPr>
      </p:cxnSp>
      <p:cxnSp>
        <p:nvCxnSpPr>
          <p:cNvPr id="866325" name="AutoShape 21"/>
          <p:cNvCxnSpPr>
            <a:cxnSpLocks noChangeShapeType="1"/>
            <a:stCxn id="866321" idx="1"/>
            <a:endCxn id="866320" idx="0"/>
          </p:cNvCxnSpPr>
          <p:nvPr/>
        </p:nvCxnSpPr>
        <p:spPr bwMode="auto">
          <a:xfrm flipH="1">
            <a:off x="5670550" y="1495425"/>
            <a:ext cx="1219200" cy="457200"/>
          </a:xfrm>
          <a:prstGeom prst="straightConnector1">
            <a:avLst/>
          </a:prstGeom>
          <a:noFill/>
          <a:ln w="9525">
            <a:solidFill>
              <a:schemeClr val="tx1"/>
            </a:solidFill>
            <a:round/>
            <a:headEnd/>
            <a:tailEnd type="triangle" w="med" len="med"/>
          </a:ln>
          <a:effectLst/>
        </p:spPr>
      </p:cxnSp>
      <p:sp>
        <p:nvSpPr>
          <p:cNvPr id="866326" name="Text Box 22"/>
          <p:cNvSpPr txBox="1">
            <a:spLocks noChangeArrowheads="1"/>
          </p:cNvSpPr>
          <p:nvPr/>
        </p:nvSpPr>
        <p:spPr bwMode="auto">
          <a:xfrm>
            <a:off x="5349875" y="1890713"/>
            <a:ext cx="368300" cy="396875"/>
          </a:xfrm>
          <a:prstGeom prst="rect">
            <a:avLst/>
          </a:prstGeom>
          <a:noFill/>
          <a:ln w="9525">
            <a:noFill/>
            <a:miter lim="800000"/>
            <a:headEnd/>
            <a:tailEnd/>
          </a:ln>
          <a:effectLst/>
        </p:spPr>
        <p:txBody>
          <a:bodyPr wrap="none">
            <a:spAutoFit/>
          </a:bodyPr>
          <a:lstStyle/>
          <a:p>
            <a:r>
              <a:rPr lang="en-US"/>
              <a:t>A</a:t>
            </a:r>
          </a:p>
        </p:txBody>
      </p:sp>
      <p:sp>
        <p:nvSpPr>
          <p:cNvPr id="866327" name="Text Box 23"/>
          <p:cNvSpPr txBox="1">
            <a:spLocks noChangeArrowheads="1"/>
          </p:cNvSpPr>
          <p:nvPr/>
        </p:nvSpPr>
        <p:spPr bwMode="auto">
          <a:xfrm>
            <a:off x="7178675" y="2119313"/>
            <a:ext cx="354013" cy="396875"/>
          </a:xfrm>
          <a:prstGeom prst="rect">
            <a:avLst/>
          </a:prstGeom>
          <a:noFill/>
          <a:ln w="9525">
            <a:noFill/>
            <a:miter lim="800000"/>
            <a:headEnd/>
            <a:tailEnd/>
          </a:ln>
          <a:effectLst/>
        </p:spPr>
        <p:txBody>
          <a:bodyPr wrap="none">
            <a:spAutoFit/>
          </a:bodyPr>
          <a:lstStyle/>
          <a:p>
            <a:r>
              <a:rPr lang="en-US"/>
              <a:t>B</a:t>
            </a:r>
          </a:p>
        </p:txBody>
      </p:sp>
      <p:sp>
        <p:nvSpPr>
          <p:cNvPr id="866328" name="Text Box 24"/>
          <p:cNvSpPr txBox="1">
            <a:spLocks noChangeArrowheads="1"/>
          </p:cNvSpPr>
          <p:nvPr/>
        </p:nvSpPr>
        <p:spPr bwMode="auto">
          <a:xfrm>
            <a:off x="7102475" y="1204913"/>
            <a:ext cx="368300" cy="396875"/>
          </a:xfrm>
          <a:prstGeom prst="rect">
            <a:avLst/>
          </a:prstGeom>
          <a:noFill/>
          <a:ln w="9525">
            <a:noFill/>
            <a:miter lim="800000"/>
            <a:headEnd/>
            <a:tailEnd/>
          </a:ln>
          <a:effectLst/>
        </p:spPr>
        <p:txBody>
          <a:bodyPr wrap="none">
            <a:spAutoFit/>
          </a:bodyPr>
          <a:lstStyle/>
          <a:p>
            <a:r>
              <a:rPr lang="en-US"/>
              <a:t>C</a:t>
            </a:r>
          </a:p>
        </p:txBody>
      </p:sp>
      <p:cxnSp>
        <p:nvCxnSpPr>
          <p:cNvPr id="866329" name="AutoShape 25"/>
          <p:cNvCxnSpPr>
            <a:cxnSpLocks noChangeShapeType="1"/>
            <a:stCxn id="866321" idx="1"/>
            <a:endCxn id="866322" idx="1"/>
          </p:cNvCxnSpPr>
          <p:nvPr/>
        </p:nvCxnSpPr>
        <p:spPr bwMode="auto">
          <a:xfrm rot="10800000" flipH="1" flipV="1">
            <a:off x="6889750" y="1495425"/>
            <a:ext cx="152400" cy="762000"/>
          </a:xfrm>
          <a:prstGeom prst="curvedConnector3">
            <a:avLst>
              <a:gd name="adj1" fmla="val -150000"/>
            </a:avLst>
          </a:prstGeom>
          <a:noFill/>
          <a:ln w="9525">
            <a:solidFill>
              <a:schemeClr val="hlink"/>
            </a:solidFill>
            <a:round/>
            <a:headEnd/>
            <a:tailEnd type="triangle" w="med" len="med"/>
          </a:ln>
          <a:effectLst/>
        </p:spPr>
      </p:cxnSp>
      <p:sp>
        <p:nvSpPr>
          <p:cNvPr id="866333" name="Line 29"/>
          <p:cNvSpPr>
            <a:spLocks noChangeShapeType="1"/>
          </p:cNvSpPr>
          <p:nvPr/>
        </p:nvSpPr>
        <p:spPr bwMode="auto">
          <a:xfrm>
            <a:off x="4511675" y="3262313"/>
            <a:ext cx="0" cy="1219200"/>
          </a:xfrm>
          <a:prstGeom prst="line">
            <a:avLst/>
          </a:prstGeom>
          <a:noFill/>
          <a:ln w="57150">
            <a:solidFill>
              <a:schemeClr val="tx1"/>
            </a:solidFill>
            <a:round/>
            <a:headEnd/>
            <a:tailEnd/>
          </a:ln>
          <a:effectLst/>
        </p:spPr>
        <p:txBody>
          <a:bodyPr/>
          <a:lstStyle/>
          <a:p>
            <a:endParaRPr lang="en-US"/>
          </a:p>
        </p:txBody>
      </p:sp>
      <p:grpSp>
        <p:nvGrpSpPr>
          <p:cNvPr id="866336" name="Group 32"/>
          <p:cNvGrpSpPr>
            <a:grpSpLocks/>
          </p:cNvGrpSpPr>
          <p:nvPr/>
        </p:nvGrpSpPr>
        <p:grpSpPr bwMode="auto">
          <a:xfrm>
            <a:off x="533400" y="2181225"/>
            <a:ext cx="7386638" cy="2163763"/>
            <a:chOff x="336" y="1374"/>
            <a:chExt cx="4653" cy="1363"/>
          </a:xfrm>
        </p:grpSpPr>
        <p:sp>
          <p:nvSpPr>
            <p:cNvPr id="866322" name="AutoShape 18"/>
            <p:cNvSpPr>
              <a:spLocks noChangeArrowheads="1"/>
            </p:cNvSpPr>
            <p:nvPr/>
          </p:nvSpPr>
          <p:spPr bwMode="auto">
            <a:xfrm>
              <a:off x="4436" y="1374"/>
              <a:ext cx="96" cy="96"/>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en-US"/>
            </a:p>
          </p:txBody>
        </p:sp>
        <p:sp>
          <p:nvSpPr>
            <p:cNvPr id="866331" name="Text Box 27"/>
            <p:cNvSpPr txBox="1">
              <a:spLocks noChangeArrowheads="1"/>
            </p:cNvSpPr>
            <p:nvPr/>
          </p:nvSpPr>
          <p:spPr bwMode="auto">
            <a:xfrm>
              <a:off x="2026" y="1623"/>
              <a:ext cx="2083" cy="250"/>
            </a:xfrm>
            <a:prstGeom prst="rect">
              <a:avLst/>
            </a:prstGeom>
            <a:noFill/>
            <a:ln w="9525">
              <a:noFill/>
              <a:miter lim="800000"/>
              <a:headEnd/>
              <a:tailEnd/>
            </a:ln>
            <a:effectLst/>
          </p:spPr>
          <p:txBody>
            <a:bodyPr wrap="none">
              <a:spAutoFit/>
            </a:bodyPr>
            <a:lstStyle/>
            <a:p>
              <a:r>
                <a:rPr lang="en-US"/>
                <a:t>Assuming </a:t>
              </a:r>
              <a:r>
                <a:rPr lang="en-US">
                  <a:latin typeface="Symbol" pitchFamily="18" charset="2"/>
                </a:rPr>
                <a:t>a=</a:t>
              </a:r>
              <a:r>
                <a:rPr lang="en-US"/>
                <a:t>0.8 and K=[1/3]</a:t>
              </a:r>
            </a:p>
          </p:txBody>
        </p:sp>
        <p:sp>
          <p:nvSpPr>
            <p:cNvPr id="866332" name="Text Box 28"/>
            <p:cNvSpPr txBox="1">
              <a:spLocks noChangeArrowheads="1"/>
            </p:cNvSpPr>
            <p:nvPr/>
          </p:nvSpPr>
          <p:spPr bwMode="auto">
            <a:xfrm>
              <a:off x="336" y="2112"/>
              <a:ext cx="2168" cy="442"/>
            </a:xfrm>
            <a:prstGeom prst="rect">
              <a:avLst/>
            </a:prstGeom>
            <a:noFill/>
            <a:ln w="9525">
              <a:noFill/>
              <a:miter lim="800000"/>
              <a:headEnd/>
              <a:tailEnd/>
            </a:ln>
            <a:effectLst/>
          </p:spPr>
          <p:txBody>
            <a:bodyPr wrap="none">
              <a:spAutoFit/>
            </a:bodyPr>
            <a:lstStyle/>
            <a:p>
              <a:r>
                <a:rPr lang="en-US"/>
                <a:t>Rank(A)=Rank(B)=Rank(C)=</a:t>
              </a:r>
            </a:p>
            <a:p>
              <a:r>
                <a:rPr lang="en-US"/>
                <a:t>                   0.5774</a:t>
              </a:r>
            </a:p>
          </p:txBody>
        </p:sp>
        <p:sp>
          <p:nvSpPr>
            <p:cNvPr id="866334" name="Text Box 30"/>
            <p:cNvSpPr txBox="1">
              <a:spLocks noChangeArrowheads="1"/>
            </p:cNvSpPr>
            <p:nvPr/>
          </p:nvSpPr>
          <p:spPr bwMode="auto">
            <a:xfrm>
              <a:off x="2986" y="2103"/>
              <a:ext cx="2003" cy="634"/>
            </a:xfrm>
            <a:prstGeom prst="rect">
              <a:avLst/>
            </a:prstGeom>
            <a:noFill/>
            <a:ln w="9525">
              <a:noFill/>
              <a:miter lim="800000"/>
              <a:headEnd/>
              <a:tailEnd/>
            </a:ln>
            <a:effectLst/>
          </p:spPr>
          <p:txBody>
            <a:bodyPr wrap="none">
              <a:spAutoFit/>
            </a:bodyPr>
            <a:lstStyle/>
            <a:p>
              <a:r>
                <a:rPr lang="en-US"/>
                <a:t>Rank(A)=0.37</a:t>
              </a:r>
            </a:p>
            <a:p>
              <a:r>
                <a:rPr lang="en-US"/>
                <a:t>Rank(B)=0.6672</a:t>
              </a:r>
            </a:p>
            <a:p>
              <a:r>
                <a:rPr lang="en-US"/>
                <a:t>Rank(C)=0.6461                   </a:t>
              </a:r>
            </a:p>
          </p:txBody>
        </p:sp>
      </p:grpSp>
      <p:sp>
        <p:nvSpPr>
          <p:cNvPr id="866335" name="Text Box 31"/>
          <p:cNvSpPr txBox="1">
            <a:spLocks noChangeArrowheads="1"/>
          </p:cNvSpPr>
          <p:nvPr/>
        </p:nvSpPr>
        <p:spPr bwMode="auto">
          <a:xfrm>
            <a:off x="609600" y="4568825"/>
            <a:ext cx="7772400" cy="2563813"/>
          </a:xfrm>
          <a:prstGeom prst="rect">
            <a:avLst/>
          </a:prstGeom>
          <a:solidFill>
            <a:srgbClr val="FFCCFF"/>
          </a:solidFill>
          <a:ln w="9525">
            <a:noFill/>
            <a:miter lim="800000"/>
            <a:headEnd/>
            <a:tailEnd/>
          </a:ln>
          <a:effectLst/>
        </p:spPr>
        <p:txBody>
          <a:bodyPr wrap="none">
            <a:spAutoFit/>
          </a:bodyPr>
          <a:lstStyle/>
          <a:p>
            <a:r>
              <a:rPr lang="en-US" sz="1800" dirty="0"/>
              <a:t>Moral: By referring to each other, a cluster of pages can artificially boost </a:t>
            </a:r>
          </a:p>
          <a:p>
            <a:r>
              <a:rPr lang="en-US" sz="1800" dirty="0"/>
              <a:t>              their rank (although the cluster has to be big enough to make an </a:t>
            </a:r>
          </a:p>
          <a:p>
            <a:r>
              <a:rPr lang="en-US" sz="1800" dirty="0"/>
              <a:t>              appreciable difference.</a:t>
            </a:r>
          </a:p>
          <a:p>
            <a:endParaRPr lang="en-US" sz="1800" dirty="0"/>
          </a:p>
          <a:p>
            <a:r>
              <a:rPr lang="en-US" sz="1800" dirty="0">
                <a:solidFill>
                  <a:srgbClr val="006600"/>
                </a:solidFill>
              </a:rPr>
              <a:t>Solution: Put a threshold on  the number of intra-domain links that will count</a:t>
            </a:r>
          </a:p>
          <a:p>
            <a:r>
              <a:rPr lang="en-US" sz="1800" dirty="0"/>
              <a:t>Counter: Buy two domains, and generate a cluster among those..</a:t>
            </a:r>
          </a:p>
          <a:p>
            <a:r>
              <a:rPr lang="en-US" sz="1800" dirty="0">
                <a:solidFill>
                  <a:srgbClr val="006600"/>
                </a:solidFill>
              </a:rPr>
              <a:t>Solution: Google </a:t>
            </a:r>
            <a:r>
              <a:rPr lang="en-US" sz="1800" dirty="0" err="1">
                <a:solidFill>
                  <a:srgbClr val="006600"/>
                </a:solidFill>
              </a:rPr>
              <a:t>dance</a:t>
            </a:r>
            <a:r>
              <a:rPr lang="en-US" sz="1800" dirty="0" err="1">
                <a:solidFill>
                  <a:srgbClr val="006600"/>
                </a:solidFill>
                <a:sym typeface="Wingdings" pitchFamily="2" charset="2"/>
              </a:rPr>
              <a:t></a:t>
            </a:r>
            <a:r>
              <a:rPr lang="en-US" sz="1800" i="1" dirty="0" err="1">
                <a:solidFill>
                  <a:srgbClr val="006600"/>
                </a:solidFill>
                <a:sym typeface="Wingdings" pitchFamily="2" charset="2"/>
              </a:rPr>
              <a:t>manually</a:t>
            </a:r>
            <a:r>
              <a:rPr lang="en-US" sz="1800" i="1" dirty="0">
                <a:solidFill>
                  <a:srgbClr val="006600"/>
                </a:solidFill>
                <a:sym typeface="Wingdings" pitchFamily="2" charset="2"/>
              </a:rPr>
              <a:t> change the page rank once in a while…</a:t>
            </a:r>
          </a:p>
          <a:p>
            <a:r>
              <a:rPr lang="en-US" sz="1800" i="1" dirty="0">
                <a:sym typeface="Wingdings" pitchFamily="2" charset="2"/>
              </a:rPr>
              <a:t>Counter:  Sue Google</a:t>
            </a:r>
            <a:r>
              <a:rPr lang="en-US" sz="1800" dirty="0"/>
              <a:t>!</a:t>
            </a:r>
          </a:p>
          <a:p>
            <a:endParaRPr lang="en-US" sz="1800" dirty="0"/>
          </a:p>
        </p:txBody>
      </p:sp>
      <p:grpSp>
        <p:nvGrpSpPr>
          <p:cNvPr id="866341" name="Group 37"/>
          <p:cNvGrpSpPr>
            <a:grpSpLocks/>
          </p:cNvGrpSpPr>
          <p:nvPr/>
        </p:nvGrpSpPr>
        <p:grpSpPr bwMode="auto">
          <a:xfrm>
            <a:off x="1066800" y="2514600"/>
            <a:ext cx="7543800" cy="711200"/>
            <a:chOff x="672" y="1584"/>
            <a:chExt cx="4752" cy="448"/>
          </a:xfrm>
        </p:grpSpPr>
        <p:graphicFrame>
          <p:nvGraphicFramePr>
            <p:cNvPr id="1304578" name="Object 2"/>
            <p:cNvGraphicFramePr>
              <a:graphicFrameLocks noChangeAspect="1"/>
            </p:cNvGraphicFramePr>
            <p:nvPr/>
          </p:nvGraphicFramePr>
          <p:xfrm>
            <a:off x="672" y="1584"/>
            <a:ext cx="1008" cy="448"/>
          </p:xfrm>
          <a:graphic>
            <a:graphicData uri="http://schemas.openxmlformats.org/presentationml/2006/ole">
              <p:oleObj spid="_x0000_s1304578" name="Equation" r:id="rId4" imgW="1600200" imgH="711000" progId="Equation.3">
                <p:embed/>
              </p:oleObj>
            </a:graphicData>
          </a:graphic>
        </p:graphicFrame>
        <p:graphicFrame>
          <p:nvGraphicFramePr>
            <p:cNvPr id="1304579" name="Object 3"/>
            <p:cNvGraphicFramePr>
              <a:graphicFrameLocks noChangeAspect="1"/>
            </p:cNvGraphicFramePr>
            <p:nvPr/>
          </p:nvGraphicFramePr>
          <p:xfrm>
            <a:off x="4416" y="1584"/>
            <a:ext cx="1008" cy="448"/>
          </p:xfrm>
          <a:graphic>
            <a:graphicData uri="http://schemas.openxmlformats.org/presentationml/2006/ole">
              <p:oleObj spid="_x0000_s1304579" name="Equation" r:id="rId5" imgW="1600200" imgH="71100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66341"/>
                                        </p:tgtEl>
                                        <p:attrNameLst>
                                          <p:attrName>style.visibility</p:attrName>
                                        </p:attrNameLst>
                                      </p:cBhvr>
                                      <p:to>
                                        <p:strVal val="visible"/>
                                      </p:to>
                                    </p:set>
                                    <p:anim calcmode="lin" valueType="num">
                                      <p:cBhvr additive="base">
                                        <p:cTn id="7" dur="500" fill="hold"/>
                                        <p:tgtEl>
                                          <p:spTgt spid="866341"/>
                                        </p:tgtEl>
                                        <p:attrNameLst>
                                          <p:attrName>ppt_x</p:attrName>
                                        </p:attrNameLst>
                                      </p:cBhvr>
                                      <p:tavLst>
                                        <p:tav tm="0">
                                          <p:val>
                                            <p:strVal val="0-#ppt_w/2"/>
                                          </p:val>
                                        </p:tav>
                                        <p:tav tm="100000">
                                          <p:val>
                                            <p:strVal val="#ppt_x"/>
                                          </p:val>
                                        </p:tav>
                                      </p:tavLst>
                                    </p:anim>
                                    <p:anim calcmode="lin" valueType="num">
                                      <p:cBhvr additive="base">
                                        <p:cTn id="8" dur="500" fill="hold"/>
                                        <p:tgtEl>
                                          <p:spTgt spid="8663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66336"/>
                                        </p:tgtEl>
                                        <p:attrNameLst>
                                          <p:attrName>style.visibility</p:attrName>
                                        </p:attrNameLst>
                                      </p:cBhvr>
                                      <p:to>
                                        <p:strVal val="visible"/>
                                      </p:to>
                                    </p:set>
                                    <p:anim calcmode="lin" valueType="num">
                                      <p:cBhvr additive="base">
                                        <p:cTn id="13" dur="500" fill="hold"/>
                                        <p:tgtEl>
                                          <p:spTgt spid="866336"/>
                                        </p:tgtEl>
                                        <p:attrNameLst>
                                          <p:attrName>ppt_x</p:attrName>
                                        </p:attrNameLst>
                                      </p:cBhvr>
                                      <p:tavLst>
                                        <p:tav tm="0">
                                          <p:val>
                                            <p:strVal val="0-#ppt_w/2"/>
                                          </p:val>
                                        </p:tav>
                                        <p:tav tm="100000">
                                          <p:val>
                                            <p:strVal val="#ppt_x"/>
                                          </p:val>
                                        </p:tav>
                                      </p:tavLst>
                                    </p:anim>
                                    <p:anim calcmode="lin" valueType="num">
                                      <p:cBhvr additive="base">
                                        <p:cTn id="14" dur="500" fill="hold"/>
                                        <p:tgtEl>
                                          <p:spTgt spid="8663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6335">
                                            <p:bg/>
                                          </p:spTgt>
                                        </p:tgtEl>
                                        <p:attrNameLst>
                                          <p:attrName>style.visibility</p:attrName>
                                        </p:attrNameLst>
                                      </p:cBhvr>
                                      <p:to>
                                        <p:strVal val="visible"/>
                                      </p:to>
                                    </p:set>
                                    <p:anim calcmode="lin" valueType="num">
                                      <p:cBhvr additive="base">
                                        <p:cTn id="19" dur="500" fill="hold"/>
                                        <p:tgtEl>
                                          <p:spTgt spid="866335">
                                            <p:bg/>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6335">
                                            <p:bg/>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6335">
                                            <p:txEl>
                                              <p:pRg st="0" end="0"/>
                                            </p:txEl>
                                          </p:spTgt>
                                        </p:tgtEl>
                                        <p:attrNameLst>
                                          <p:attrName>style.visibility</p:attrName>
                                        </p:attrNameLst>
                                      </p:cBhvr>
                                      <p:to>
                                        <p:strVal val="visible"/>
                                      </p:to>
                                    </p:set>
                                    <p:anim calcmode="lin" valueType="num">
                                      <p:cBhvr additive="base">
                                        <p:cTn id="25" dur="500" fill="hold"/>
                                        <p:tgtEl>
                                          <p:spTgt spid="86633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63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66335">
                                            <p:txEl>
                                              <p:pRg st="1" end="1"/>
                                            </p:txEl>
                                          </p:spTgt>
                                        </p:tgtEl>
                                        <p:attrNameLst>
                                          <p:attrName>style.visibility</p:attrName>
                                        </p:attrNameLst>
                                      </p:cBhvr>
                                      <p:to>
                                        <p:strVal val="visible"/>
                                      </p:to>
                                    </p:set>
                                    <p:anim calcmode="lin" valueType="num">
                                      <p:cBhvr additive="base">
                                        <p:cTn id="31" dur="500" fill="hold"/>
                                        <p:tgtEl>
                                          <p:spTgt spid="866335">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663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66335">
                                            <p:txEl>
                                              <p:pRg st="2" end="2"/>
                                            </p:txEl>
                                          </p:spTgt>
                                        </p:tgtEl>
                                        <p:attrNameLst>
                                          <p:attrName>style.visibility</p:attrName>
                                        </p:attrNameLst>
                                      </p:cBhvr>
                                      <p:to>
                                        <p:strVal val="visible"/>
                                      </p:to>
                                    </p:set>
                                    <p:anim calcmode="lin" valueType="num">
                                      <p:cBhvr additive="base">
                                        <p:cTn id="37" dur="500" fill="hold"/>
                                        <p:tgtEl>
                                          <p:spTgt spid="866335">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663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66335">
                                            <p:txEl>
                                              <p:pRg st="4" end="4"/>
                                            </p:txEl>
                                          </p:spTgt>
                                        </p:tgtEl>
                                        <p:attrNameLst>
                                          <p:attrName>style.visibility</p:attrName>
                                        </p:attrNameLst>
                                      </p:cBhvr>
                                      <p:to>
                                        <p:strVal val="visible"/>
                                      </p:to>
                                    </p:set>
                                    <p:anim calcmode="lin" valueType="num">
                                      <p:cBhvr additive="base">
                                        <p:cTn id="43" dur="500" fill="hold"/>
                                        <p:tgtEl>
                                          <p:spTgt spid="866335">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663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66335">
                                            <p:txEl>
                                              <p:pRg st="5" end="5"/>
                                            </p:txEl>
                                          </p:spTgt>
                                        </p:tgtEl>
                                        <p:attrNameLst>
                                          <p:attrName>style.visibility</p:attrName>
                                        </p:attrNameLst>
                                      </p:cBhvr>
                                      <p:to>
                                        <p:strVal val="visible"/>
                                      </p:to>
                                    </p:set>
                                    <p:anim calcmode="lin" valueType="num">
                                      <p:cBhvr additive="base">
                                        <p:cTn id="49" dur="500" fill="hold"/>
                                        <p:tgtEl>
                                          <p:spTgt spid="866335">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663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66335">
                                            <p:txEl>
                                              <p:pRg st="6" end="6"/>
                                            </p:txEl>
                                          </p:spTgt>
                                        </p:tgtEl>
                                        <p:attrNameLst>
                                          <p:attrName>style.visibility</p:attrName>
                                        </p:attrNameLst>
                                      </p:cBhvr>
                                      <p:to>
                                        <p:strVal val="visible"/>
                                      </p:to>
                                    </p:set>
                                    <p:anim calcmode="lin" valueType="num">
                                      <p:cBhvr additive="base">
                                        <p:cTn id="55" dur="500" fill="hold"/>
                                        <p:tgtEl>
                                          <p:spTgt spid="866335">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663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66335">
                                            <p:txEl>
                                              <p:pRg st="7" end="7"/>
                                            </p:txEl>
                                          </p:spTgt>
                                        </p:tgtEl>
                                        <p:attrNameLst>
                                          <p:attrName>style.visibility</p:attrName>
                                        </p:attrNameLst>
                                      </p:cBhvr>
                                      <p:to>
                                        <p:strVal val="visible"/>
                                      </p:to>
                                    </p:set>
                                    <p:anim calcmode="lin" valueType="num">
                                      <p:cBhvr additive="base">
                                        <p:cTn id="61" dur="500" fill="hold"/>
                                        <p:tgtEl>
                                          <p:spTgt spid="866335">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663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35" grpId="0" build="p"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1410" name="Picture 2"/>
          <p:cNvPicPr>
            <a:picLocks noChangeAspect="1" noChangeArrowheads="1"/>
          </p:cNvPicPr>
          <p:nvPr/>
        </p:nvPicPr>
        <p:blipFill>
          <a:blip r:embed="rId2" cstate="print"/>
          <a:srcRect l="32311" t="21239"/>
          <a:stretch>
            <a:fillRect/>
          </a:stretch>
        </p:blipFill>
        <p:spPr bwMode="auto">
          <a:xfrm>
            <a:off x="1828800" y="76200"/>
            <a:ext cx="5746895"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lstStyle/>
          <a:p>
            <a:r>
              <a:rPr lang="en-US" dirty="0" smtClean="0"/>
              <a:t>Page Farms &amp; Content Farms</a:t>
            </a:r>
            <a:endParaRPr lang="en-US" dirty="0"/>
          </a:p>
        </p:txBody>
      </p:sp>
      <p:pic>
        <p:nvPicPr>
          <p:cNvPr id="1675266" name="Picture 2"/>
          <p:cNvPicPr>
            <a:picLocks noChangeAspect="1" noChangeArrowheads="1"/>
          </p:cNvPicPr>
          <p:nvPr/>
        </p:nvPicPr>
        <p:blipFill>
          <a:blip r:embed="rId2" cstate="print"/>
          <a:srcRect t="44362"/>
          <a:stretch>
            <a:fillRect/>
          </a:stretch>
        </p:blipFill>
        <p:spPr bwMode="auto">
          <a:xfrm>
            <a:off x="0" y="2133600"/>
            <a:ext cx="4495800" cy="3822700"/>
          </a:xfrm>
          <a:prstGeom prst="rect">
            <a:avLst/>
          </a:prstGeom>
          <a:noFill/>
          <a:ln w="9525">
            <a:noFill/>
            <a:miter lim="800000"/>
            <a:headEnd/>
            <a:tailEnd/>
          </a:ln>
        </p:spPr>
      </p:pic>
      <p:pic>
        <p:nvPicPr>
          <p:cNvPr id="1675267" name="Picture 3"/>
          <p:cNvPicPr>
            <a:picLocks noChangeAspect="1" noChangeArrowheads="1"/>
          </p:cNvPicPr>
          <p:nvPr/>
        </p:nvPicPr>
        <p:blipFill>
          <a:blip r:embed="rId3" cstate="print"/>
          <a:srcRect/>
          <a:stretch>
            <a:fillRect/>
          </a:stretch>
        </p:blipFill>
        <p:spPr bwMode="auto">
          <a:xfrm>
            <a:off x="4953000" y="1905000"/>
            <a:ext cx="3828135" cy="4648200"/>
          </a:xfrm>
          <a:prstGeom prst="rect">
            <a:avLst/>
          </a:prstGeom>
          <a:noFill/>
          <a:ln w="9525">
            <a:noFill/>
            <a:miter lim="800000"/>
            <a:headEnd/>
            <a:tailEnd/>
          </a:ln>
        </p:spPr>
      </p:pic>
      <p:pic>
        <p:nvPicPr>
          <p:cNvPr id="1675268" name="Picture 4"/>
          <p:cNvPicPr>
            <a:picLocks noChangeAspect="1" noChangeArrowheads="1"/>
          </p:cNvPicPr>
          <p:nvPr/>
        </p:nvPicPr>
        <p:blipFill>
          <a:blip r:embed="rId4" cstate="print"/>
          <a:srcRect/>
          <a:stretch>
            <a:fillRect/>
          </a:stretch>
        </p:blipFill>
        <p:spPr bwMode="auto">
          <a:xfrm>
            <a:off x="2362201" y="1153504"/>
            <a:ext cx="4191000" cy="5552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Farms</a:t>
            </a:r>
            <a:endParaRPr lang="en-US" dirty="0"/>
          </a:p>
        </p:txBody>
      </p:sp>
      <p:sp>
        <p:nvSpPr>
          <p:cNvPr id="3" name="Content Placeholder 2"/>
          <p:cNvSpPr>
            <a:spLocks noGrp="1"/>
          </p:cNvSpPr>
          <p:nvPr>
            <p:ph idx="1"/>
          </p:nvPr>
        </p:nvSpPr>
        <p:spPr/>
        <p:txBody>
          <a:bodyPr/>
          <a:lstStyle/>
          <a:p>
            <a:r>
              <a:rPr lang="en-US" dirty="0" err="1" smtClean="0"/>
              <a:t>eHOW</a:t>
            </a:r>
            <a:r>
              <a:rPr lang="en-US" dirty="0" smtClean="0"/>
              <a:t>, Associated content etc</a:t>
            </a:r>
          </a:p>
          <a:p>
            <a:pPr lvl="1"/>
            <a:r>
              <a:rPr lang="en-US" dirty="0" smtClean="0"/>
              <a:t>Track what people are searching for</a:t>
            </a:r>
          </a:p>
          <a:p>
            <a:pPr lvl="1"/>
            <a:r>
              <a:rPr lang="en-US" dirty="0" smtClean="0"/>
              <a:t>Make up pages with those words, and have free lancers write shoddy articles</a:t>
            </a:r>
          </a:p>
          <a:p>
            <a:pPr lvl="1"/>
            <a:r>
              <a:rPr lang="en-US" dirty="0" smtClean="0"/>
              <a:t>Demand Media—which owned </a:t>
            </a:r>
            <a:r>
              <a:rPr lang="en-US" dirty="0" err="1" smtClean="0"/>
              <a:t>eHow</a:t>
            </a:r>
            <a:r>
              <a:rPr lang="en-US" dirty="0" smtClean="0"/>
              <a:t>—went public in Spring 2011 and became worth 1.6 billion dollars…</a:t>
            </a:r>
            <a:endParaRPr lang="en-US" dirty="0"/>
          </a:p>
        </p:txBody>
      </p:sp>
      <p:sp>
        <p:nvSpPr>
          <p:cNvPr id="4" name="Rectangle 3"/>
          <p:cNvSpPr/>
          <p:nvPr/>
        </p:nvSpPr>
        <p:spPr>
          <a:xfrm>
            <a:off x="2438400" y="5562600"/>
            <a:ext cx="4572000" cy="707886"/>
          </a:xfrm>
          <a:prstGeom prst="rect">
            <a:avLst/>
          </a:prstGeom>
        </p:spPr>
        <p:txBody>
          <a:bodyPr>
            <a:spAutoFit/>
          </a:bodyPr>
          <a:lstStyle/>
          <a:p>
            <a:r>
              <a:rPr lang="en-US" dirty="0" smtClean="0">
                <a:hlinkClick r:id="rId2"/>
              </a:rPr>
              <a:t>http://www.wired.com/magazine/2010/02/ff_google_algorithm/</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81410" name="Picture 2" descr="http://graphics8.nytimes.com/images/2010/11/28/business/BORKER4/BORKER-2-popup.jpg"/>
          <p:cNvPicPr>
            <a:picLocks noChangeAspect="1" noChangeArrowheads="1"/>
          </p:cNvPicPr>
          <p:nvPr/>
        </p:nvPicPr>
        <p:blipFill>
          <a:blip r:embed="rId2" cstate="print"/>
          <a:srcRect/>
          <a:stretch>
            <a:fillRect/>
          </a:stretch>
        </p:blipFill>
        <p:spPr bwMode="auto">
          <a:xfrm>
            <a:off x="1219200" y="457200"/>
            <a:ext cx="6191250" cy="5829301"/>
          </a:xfrm>
          <a:prstGeom prst="rect">
            <a:avLst/>
          </a:prstGeom>
          <a:noFill/>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graphics8.nytimes.com/images/2010/11/28/business/BORKER4/BORKER-2-popup.jpg"/>
          <p:cNvPicPr>
            <a:picLocks noChangeAspect="1" noChangeArrowheads="1"/>
          </p:cNvPicPr>
          <p:nvPr/>
        </p:nvPicPr>
        <p:blipFill>
          <a:blip r:embed="rId2" cstate="print"/>
          <a:srcRect/>
          <a:stretch>
            <a:fillRect/>
          </a:stretch>
        </p:blipFill>
        <p:spPr bwMode="auto">
          <a:xfrm>
            <a:off x="381000" y="457200"/>
            <a:ext cx="6191250" cy="5829301"/>
          </a:xfrm>
          <a:prstGeom prst="rect">
            <a:avLst/>
          </a:prstGeom>
          <a:noFill/>
        </p:spPr>
      </p:pic>
      <p:pic>
        <p:nvPicPr>
          <p:cNvPr id="1684482" name="Picture 2"/>
          <p:cNvPicPr>
            <a:picLocks noChangeAspect="1" noChangeArrowheads="1"/>
          </p:cNvPicPr>
          <p:nvPr/>
        </p:nvPicPr>
        <p:blipFill>
          <a:blip r:embed="rId3" cstate="print"/>
          <a:srcRect/>
          <a:stretch>
            <a:fillRect/>
          </a:stretch>
        </p:blipFill>
        <p:spPr bwMode="auto">
          <a:xfrm>
            <a:off x="0" y="29343"/>
            <a:ext cx="7315200" cy="6828657"/>
          </a:xfrm>
          <a:prstGeom prst="rect">
            <a:avLst/>
          </a:prstGeom>
          <a:noFill/>
          <a:ln w="9525">
            <a:noFill/>
            <a:miter lim="800000"/>
            <a:headEnd/>
            <a:tailEnd/>
          </a:ln>
        </p:spPr>
      </p:pic>
      <p:sp>
        <p:nvSpPr>
          <p:cNvPr id="4" name="TextBox 3"/>
          <p:cNvSpPr txBox="1"/>
          <p:nvPr/>
        </p:nvSpPr>
        <p:spPr>
          <a:xfrm>
            <a:off x="7093246" y="685800"/>
            <a:ext cx="2050754" cy="5632311"/>
          </a:xfrm>
          <a:prstGeom prst="rect">
            <a:avLst/>
          </a:prstGeom>
          <a:solidFill>
            <a:srgbClr val="FFFF00"/>
          </a:solidFill>
        </p:spPr>
        <p:txBody>
          <a:bodyPr wrap="none" rtlCol="0">
            <a:spAutoFit/>
          </a:bodyPr>
          <a:lstStyle/>
          <a:p>
            <a:r>
              <a:rPr lang="en-US" dirty="0" smtClean="0"/>
              <a:t>Why pay</a:t>
            </a:r>
          </a:p>
          <a:p>
            <a:r>
              <a:rPr lang="en-US" dirty="0" smtClean="0"/>
              <a:t> </a:t>
            </a:r>
            <a:r>
              <a:rPr lang="en-US" dirty="0" smtClean="0"/>
              <a:t> when you</a:t>
            </a:r>
          </a:p>
          <a:p>
            <a:r>
              <a:rPr lang="en-US" dirty="0" smtClean="0"/>
              <a:t> </a:t>
            </a:r>
            <a:r>
              <a:rPr lang="en-US" dirty="0" smtClean="0"/>
              <a:t>  can induce</a:t>
            </a:r>
          </a:p>
          <a:p>
            <a:r>
              <a:rPr lang="en-US" dirty="0" smtClean="0"/>
              <a:t> </a:t>
            </a:r>
            <a:r>
              <a:rPr lang="en-US" dirty="0" smtClean="0"/>
              <a:t>  people to</a:t>
            </a:r>
          </a:p>
          <a:p>
            <a:r>
              <a:rPr lang="en-US" dirty="0" smtClean="0"/>
              <a:t> </a:t>
            </a:r>
            <a:r>
              <a:rPr lang="en-US" dirty="0" smtClean="0"/>
              <a:t>  put links</a:t>
            </a:r>
          </a:p>
          <a:p>
            <a:r>
              <a:rPr lang="en-US" dirty="0" smtClean="0"/>
              <a:t> </a:t>
            </a:r>
            <a:r>
              <a:rPr lang="en-US" dirty="0" smtClean="0"/>
              <a:t>  freely?</a:t>
            </a:r>
          </a:p>
          <a:p>
            <a:endParaRPr lang="en-US" dirty="0" smtClean="0"/>
          </a:p>
          <a:p>
            <a:r>
              <a:rPr lang="en-US" dirty="0" smtClean="0"/>
              <a:t> But how?</a:t>
            </a:r>
          </a:p>
          <a:p>
            <a:r>
              <a:rPr lang="en-US" dirty="0" smtClean="0"/>
              <a:t> </a:t>
            </a:r>
            <a:r>
              <a:rPr lang="en-US" dirty="0" smtClean="0"/>
              <a:t> </a:t>
            </a:r>
            <a:r>
              <a:rPr lang="en-US" dirty="0" smtClean="0">
                <a:sym typeface="Wingdings" pitchFamily="2" charset="2"/>
              </a:rPr>
              <a:t> Be a good </a:t>
            </a:r>
          </a:p>
          <a:p>
            <a:r>
              <a:rPr lang="en-US" dirty="0" smtClean="0">
                <a:sym typeface="Wingdings" pitchFamily="2" charset="2"/>
              </a:rPr>
              <a:t> </a:t>
            </a:r>
            <a:r>
              <a:rPr lang="en-US" dirty="0" smtClean="0">
                <a:sym typeface="Wingdings" pitchFamily="2" charset="2"/>
              </a:rPr>
              <a:t>  business</a:t>
            </a:r>
          </a:p>
          <a:p>
            <a:r>
              <a:rPr lang="en-US" dirty="0" smtClean="0">
                <a:sym typeface="Wingdings" pitchFamily="2" charset="2"/>
              </a:rPr>
              <a:t> </a:t>
            </a:r>
            <a:r>
              <a:rPr lang="en-US" dirty="0" smtClean="0">
                <a:sym typeface="Wingdings" pitchFamily="2" charset="2"/>
              </a:rPr>
              <a:t> (</a:t>
            </a:r>
            <a:r>
              <a:rPr lang="en-US" dirty="0" err="1" smtClean="0">
                <a:sym typeface="Wingdings" pitchFamily="2" charset="2"/>
              </a:rPr>
              <a:t>nyah</a:t>
            </a:r>
            <a:r>
              <a:rPr lang="en-US" dirty="0" smtClean="0">
                <a:sym typeface="Wingdings" pitchFamily="2" charset="2"/>
              </a:rPr>
              <a:t>—takes </a:t>
            </a:r>
          </a:p>
          <a:p>
            <a:r>
              <a:rPr lang="en-US" dirty="0" smtClean="0">
                <a:sym typeface="Wingdings" pitchFamily="2" charset="2"/>
              </a:rPr>
              <a:t> </a:t>
            </a:r>
            <a:r>
              <a:rPr lang="en-US" dirty="0" smtClean="0">
                <a:sym typeface="Wingdings" pitchFamily="2" charset="2"/>
              </a:rPr>
              <a:t>  too long)</a:t>
            </a:r>
          </a:p>
          <a:p>
            <a:r>
              <a:rPr lang="en-US" dirty="0" smtClean="0">
                <a:sym typeface="Wingdings" pitchFamily="2" charset="2"/>
              </a:rPr>
              <a:t>Be a bad</a:t>
            </a:r>
          </a:p>
          <a:p>
            <a:r>
              <a:rPr lang="en-US" dirty="0" smtClean="0">
                <a:sym typeface="Wingdings" pitchFamily="2" charset="2"/>
              </a:rPr>
              <a:t>Business and</a:t>
            </a:r>
          </a:p>
          <a:p>
            <a:r>
              <a:rPr lang="en-US" dirty="0" smtClean="0">
                <a:sym typeface="Wingdings" pitchFamily="2" charset="2"/>
              </a:rPr>
              <a:t>And people to</a:t>
            </a:r>
          </a:p>
          <a:p>
            <a:r>
              <a:rPr lang="en-US" dirty="0" smtClean="0">
                <a:sym typeface="Wingdings" pitchFamily="2" charset="2"/>
              </a:rPr>
              <a:t>Put links to</a:t>
            </a:r>
          </a:p>
          <a:p>
            <a:r>
              <a:rPr lang="en-US" dirty="0" smtClean="0">
                <a:sym typeface="Wingdings" pitchFamily="2" charset="2"/>
              </a:rPr>
              <a:t>Your page with</a:t>
            </a:r>
          </a:p>
          <a:p>
            <a:r>
              <a:rPr lang="en-US" dirty="0" smtClean="0">
                <a:sym typeface="Wingdings" pitchFamily="2" charset="2"/>
              </a:rPr>
              <a:t>Their complaints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84482"/>
                                        </p:tgtEl>
                                        <p:attrNameLst>
                                          <p:attrName>style.visibility</p:attrName>
                                        </p:attrNameLst>
                                      </p:cBhvr>
                                      <p:to>
                                        <p:strVal val="visible"/>
                                      </p:to>
                                    </p:set>
                                    <p:animEffect transition="in" filter="blinds(horizontal)">
                                      <p:cBhvr>
                                        <p:cTn id="12" dur="500"/>
                                        <p:tgtEl>
                                          <p:spTgt spid="1684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6530" name="Picture 2"/>
          <p:cNvPicPr>
            <a:picLocks noChangeAspect="1" noChangeArrowheads="1"/>
          </p:cNvPicPr>
          <p:nvPr/>
        </p:nvPicPr>
        <p:blipFill>
          <a:blip r:embed="rId2" cstate="print"/>
          <a:srcRect/>
          <a:stretch>
            <a:fillRect/>
          </a:stretch>
        </p:blipFill>
        <p:spPr bwMode="auto">
          <a:xfrm>
            <a:off x="990600" y="76200"/>
            <a:ext cx="7239000" cy="67575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5507" name="Picture 3"/>
          <p:cNvPicPr>
            <a:picLocks noChangeAspect="1" noChangeArrowheads="1"/>
          </p:cNvPicPr>
          <p:nvPr/>
        </p:nvPicPr>
        <p:blipFill>
          <a:blip r:embed="rId3" cstate="print"/>
          <a:srcRect/>
          <a:stretch>
            <a:fillRect/>
          </a:stretch>
        </p:blipFill>
        <p:spPr bwMode="auto">
          <a:xfrm>
            <a:off x="304800" y="76200"/>
            <a:ext cx="6884067" cy="6426200"/>
          </a:xfrm>
          <a:prstGeom prst="rect">
            <a:avLst/>
          </a:prstGeom>
          <a:noFill/>
          <a:ln w="9525">
            <a:noFill/>
            <a:miter lim="800000"/>
            <a:headEnd/>
            <a:tailEnd/>
          </a:ln>
        </p:spPr>
      </p:pic>
      <p:pic>
        <p:nvPicPr>
          <p:cNvPr id="1685506" name="Picture 2"/>
          <p:cNvPicPr>
            <a:picLocks noChangeAspect="1" noChangeArrowheads="1"/>
          </p:cNvPicPr>
          <p:nvPr/>
        </p:nvPicPr>
        <p:blipFill>
          <a:blip r:embed="rId4" cstate="print"/>
          <a:srcRect/>
          <a:stretch>
            <a:fillRect/>
          </a:stretch>
        </p:blipFill>
        <p:spPr bwMode="auto">
          <a:xfrm>
            <a:off x="2438400" y="304800"/>
            <a:ext cx="6540500" cy="6105484"/>
          </a:xfrm>
          <a:prstGeom prst="rect">
            <a:avLst/>
          </a:prstGeom>
          <a:noFill/>
          <a:ln w="9525">
            <a:noFill/>
            <a:miter lim="800000"/>
            <a:headEnd/>
            <a:tailEnd/>
          </a:ln>
        </p:spPr>
      </p:pic>
      <p:sp>
        <p:nvSpPr>
          <p:cNvPr id="7" name="TextBox 6"/>
          <p:cNvSpPr txBox="1"/>
          <p:nvPr/>
        </p:nvSpPr>
        <p:spPr>
          <a:xfrm>
            <a:off x="3124200" y="3505200"/>
            <a:ext cx="4063933" cy="1015663"/>
          </a:xfrm>
          <a:prstGeom prst="rect">
            <a:avLst/>
          </a:prstGeom>
          <a:solidFill>
            <a:srgbClr val="FFFF00"/>
          </a:solidFill>
        </p:spPr>
        <p:txBody>
          <a:bodyPr wrap="none" rtlCol="0">
            <a:spAutoFit/>
          </a:bodyPr>
          <a:lstStyle/>
          <a:p>
            <a:r>
              <a:rPr lang="en-US" dirty="0" smtClean="0"/>
              <a:t>And another honest merchant who</a:t>
            </a:r>
          </a:p>
          <a:p>
            <a:r>
              <a:rPr lang="en-US" dirty="0" smtClean="0"/>
              <a:t>Understood </a:t>
            </a:r>
            <a:r>
              <a:rPr lang="en-US" dirty="0" err="1" smtClean="0"/>
              <a:t>pagerank</a:t>
            </a:r>
            <a:r>
              <a:rPr lang="en-US" dirty="0" smtClean="0"/>
              <a:t>/link analysis </a:t>
            </a:r>
          </a:p>
          <a:p>
            <a:r>
              <a:rPr lang="en-US" dirty="0" smtClean="0"/>
              <a:t>Is put behind bars </a:t>
            </a:r>
            <a:r>
              <a:rPr lang="en-US" dirty="0" smtClean="0">
                <a:sym typeface="Wingdings" pitchFamily="2" charset="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85506"/>
                                        </p:tgtEl>
                                        <p:attrNameLst>
                                          <p:attrName>style.visibility</p:attrName>
                                        </p:attrNameLst>
                                      </p:cBhvr>
                                      <p:to>
                                        <p:strVal val="visible"/>
                                      </p:to>
                                    </p:set>
                                    <p:animEffect transition="in" filter="blinds(horizontal)">
                                      <p:cBhvr>
                                        <p:cTn id="7" dur="500"/>
                                        <p:tgtEl>
                                          <p:spTgt spid="16855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68388" name="Picture 4"/>
          <p:cNvPicPr>
            <a:picLocks noChangeAspect="1" noChangeArrowheads="1"/>
          </p:cNvPicPr>
          <p:nvPr/>
        </p:nvPicPr>
        <p:blipFill>
          <a:blip r:embed="rId3" cstate="print"/>
          <a:srcRect/>
          <a:stretch>
            <a:fillRect/>
          </a:stretch>
        </p:blipFill>
        <p:spPr bwMode="auto">
          <a:xfrm>
            <a:off x="838200" y="533400"/>
            <a:ext cx="7696200" cy="59324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SUBBARAO@7HPAOHNFUVWYY57I" val="4170"/>
</p:tagLst>
</file>

<file path=ppt/theme/theme1.xml><?xml version="1.0" encoding="utf-8"?>
<a:theme xmlns:a="http://schemas.openxmlformats.org/drawingml/2006/main" name="Default Design">
  <a:themeElements>
    <a:clrScheme name="">
      <a:dk1>
        <a:srgbClr val="000000"/>
      </a:dk1>
      <a:lt1>
        <a:srgbClr val="CAEFF6"/>
      </a:lt1>
      <a:dk2>
        <a:srgbClr val="CC0099"/>
      </a:dk2>
      <a:lt2>
        <a:srgbClr val="000000"/>
      </a:lt2>
      <a:accent1>
        <a:srgbClr val="FF9900"/>
      </a:accent1>
      <a:accent2>
        <a:srgbClr val="00FFFF"/>
      </a:accent2>
      <a:accent3>
        <a:srgbClr val="E1F6FA"/>
      </a:accent3>
      <a:accent4>
        <a:srgbClr val="000000"/>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EBE0FC"/>
        </a:lt1>
        <a:dk2>
          <a:srgbClr val="000000"/>
        </a:dk2>
        <a:lt2>
          <a:srgbClr val="000000"/>
        </a:lt2>
        <a:accent1>
          <a:srgbClr val="FF9900"/>
        </a:accent1>
        <a:accent2>
          <a:srgbClr val="00FFFF"/>
        </a:accent2>
        <a:accent3>
          <a:srgbClr val="F3EDFD"/>
        </a:accent3>
        <a:accent4>
          <a:srgbClr val="000000"/>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E1FBF8"/>
        </a:lt1>
        <a:dk2>
          <a:srgbClr val="000000"/>
        </a:dk2>
        <a:lt2>
          <a:srgbClr val="000000"/>
        </a:lt2>
        <a:accent1>
          <a:srgbClr val="FF9900"/>
        </a:accent1>
        <a:accent2>
          <a:srgbClr val="00FFFF"/>
        </a:accent2>
        <a:accent3>
          <a:srgbClr val="EEFDFB"/>
        </a:accent3>
        <a:accent4>
          <a:srgbClr val="000000"/>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FF"/>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94830</TotalTime>
  <Words>8860</Words>
  <Application>Microsoft Office PowerPoint</Application>
  <PresentationFormat>On-screen Show (4:3)</PresentationFormat>
  <Paragraphs>1232</Paragraphs>
  <Slides>108</Slides>
  <Notes>83</Notes>
  <HiddenSlides>35</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108</vt:i4>
      </vt:variant>
    </vt:vector>
  </HeadingPairs>
  <TitlesOfParts>
    <vt:vector size="116" baseType="lpstr">
      <vt:lpstr>Default Design</vt:lpstr>
      <vt:lpstr>2_Default Design</vt:lpstr>
      <vt:lpstr>Office Theme</vt:lpstr>
      <vt:lpstr>1_Office Theme</vt:lpstr>
      <vt:lpstr>2_Office Theme</vt:lpstr>
      <vt:lpstr>3_Office Theme</vt:lpstr>
      <vt:lpstr>Equation</vt:lpstr>
      <vt:lpstr>Microsoft Equation 3.0</vt:lpstr>
      <vt:lpstr>IR for Web Pages</vt:lpstr>
      <vt:lpstr>Search Engine</vt:lpstr>
      <vt:lpstr>Some Characteristics of the Web</vt:lpstr>
      <vt:lpstr>Short queries?</vt:lpstr>
      <vt:lpstr>Use of Tag Information (1)</vt:lpstr>
      <vt:lpstr>Use of Tag Information (2)</vt:lpstr>
      <vt:lpstr>Google Bombs:  The other side of Anchor Text</vt:lpstr>
      <vt:lpstr>Use of Tag Information</vt:lpstr>
      <vt:lpstr>Use of Tag Information (4) </vt:lpstr>
      <vt:lpstr>Use of Tag Information (6) </vt:lpstr>
      <vt:lpstr>Handling Uncurated/Adversarial Nature of Web</vt:lpstr>
      <vt:lpstr>Important points on Trust vs. Relevance</vt:lpstr>
      <vt:lpstr>Connection to Citation Analysis</vt:lpstr>
      <vt:lpstr>Slide 14</vt:lpstr>
      <vt:lpstr>Scholar.google</vt:lpstr>
      <vt:lpstr>Desiderata for Defining Page Importance Measures..</vt:lpstr>
      <vt:lpstr>Dependencies between different importance measures..</vt:lpstr>
      <vt:lpstr>Two (very similar) ideas for assessing page importance</vt:lpstr>
      <vt:lpstr>Moral: Publish or Perish!</vt:lpstr>
      <vt:lpstr>Slide 20</vt:lpstr>
      <vt:lpstr>Slide 21</vt:lpstr>
      <vt:lpstr>Two (very similar) ideas for assessing page importance</vt:lpstr>
      <vt:lpstr>Link-based Importance using “who cites and who is citing” idea</vt:lpstr>
      <vt:lpstr>Authorities and Hubs as mutually reinforcing properties</vt:lpstr>
      <vt:lpstr>Authority and Hub Pages</vt:lpstr>
      <vt:lpstr>Authority and Hub Pages (8)</vt:lpstr>
      <vt:lpstr>Authority and Hub Pages (9)</vt:lpstr>
      <vt:lpstr>Authority and Hub Pages (11)</vt:lpstr>
      <vt:lpstr>Authority and Hub Pages (12)</vt:lpstr>
      <vt:lpstr>Slide 30</vt:lpstr>
      <vt:lpstr>What happens if you multiply a vector by a matrix?</vt:lpstr>
      <vt:lpstr>(why) Does the procedure converge?</vt:lpstr>
      <vt:lpstr>Can we power iterate to get other (secondary) eigen vectors?</vt:lpstr>
      <vt:lpstr>Tyranny of Majority</vt:lpstr>
      <vt:lpstr>Slide 35</vt:lpstr>
      <vt:lpstr>Two (very similar) ideas for assessing page importance</vt:lpstr>
      <vt:lpstr>PageRank  (Importance as Stationary Visit Probability  on a Markov Chain)</vt:lpstr>
      <vt:lpstr>Slide 38</vt:lpstr>
      <vt:lpstr>Slide 39</vt:lpstr>
      <vt:lpstr>Computing PageRank</vt:lpstr>
      <vt:lpstr>Computing PageRank</vt:lpstr>
      <vt:lpstr>Computing PageRank (7)</vt:lpstr>
      <vt:lpstr>Project B – Report (Auth/Hub)</vt:lpstr>
      <vt:lpstr>Project B – Report (PageRank)</vt:lpstr>
      <vt:lpstr>Project B – Coding Tips</vt:lpstr>
      <vt:lpstr>Markov Chains &amp; Random Surfer Model</vt:lpstr>
      <vt:lpstr>Computing PageRank (8)</vt:lpstr>
      <vt:lpstr>The Reset Distribution Matrix..</vt:lpstr>
      <vt:lpstr>Computing PageRank (9)</vt:lpstr>
      <vt:lpstr>9/29</vt:lpstr>
      <vt:lpstr>Computing PageRank (10)</vt:lpstr>
      <vt:lpstr>Computing PageRank (11)</vt:lpstr>
      <vt:lpstr>Slide 53</vt:lpstr>
      <vt:lpstr>Slide 54</vt:lpstr>
      <vt:lpstr>When to do Importance Computation?</vt:lpstr>
      <vt:lpstr>How to Combine Importance and Relevance (Similarity) Metrics?</vt:lpstr>
      <vt:lpstr>Authority and Hub Pages</vt:lpstr>
      <vt:lpstr>Slide 58</vt:lpstr>
      <vt:lpstr>Base set computation</vt:lpstr>
      <vt:lpstr>Combining PR &amp; Content similarity</vt:lpstr>
      <vt:lpstr>PageRank Variants</vt:lpstr>
      <vt:lpstr>We can pick and choose</vt:lpstr>
      <vt:lpstr>Making Link Analysis even more query specific…</vt:lpstr>
      <vt:lpstr>Handling Spam Links (contd)</vt:lpstr>
      <vt:lpstr>Handling Spam Links (contd)</vt:lpstr>
      <vt:lpstr>Considering link “context”</vt:lpstr>
      <vt:lpstr>Computing PageRank (6)</vt:lpstr>
      <vt:lpstr>Slide 68</vt:lpstr>
      <vt:lpstr>Evaluation</vt:lpstr>
      <vt:lpstr>Evaluation</vt:lpstr>
      <vt:lpstr>Authority and Hub Pages (19)</vt:lpstr>
      <vt:lpstr>Slide 72</vt:lpstr>
      <vt:lpstr>Topic Specific Pagerank</vt:lpstr>
      <vt:lpstr>Topic Specific Pagerank</vt:lpstr>
      <vt:lpstr>10/4/2011</vt:lpstr>
      <vt:lpstr>PageRank Variants that play with Reset Distribution..</vt:lpstr>
      <vt:lpstr>Project Part 2</vt:lpstr>
      <vt:lpstr>Project 2: Authorities/Hubs</vt:lpstr>
      <vt:lpstr>Project 2: PageRank</vt:lpstr>
      <vt:lpstr>Stability w.r.t disruptions and attacks </vt:lpstr>
      <vt:lpstr>Stability</vt:lpstr>
      <vt:lpstr>Tyranny of Majority</vt:lpstr>
      <vt:lpstr>Slide 83</vt:lpstr>
      <vt:lpstr>Impact of Bridges..</vt:lpstr>
      <vt:lpstr>Slide 85</vt:lpstr>
      <vt:lpstr>Slide 86</vt:lpstr>
      <vt:lpstr>If you have lemons, make lemonade… Or Finding Communities using Link Analysis</vt:lpstr>
      <vt:lpstr>Multiple Clusters on “House”</vt:lpstr>
      <vt:lpstr>Authority and Hub Pages (26)</vt:lpstr>
      <vt:lpstr>Robustness against adversarial attacks…</vt:lpstr>
      <vt:lpstr>Effect of collusion on PageRank</vt:lpstr>
      <vt:lpstr>Slide 92</vt:lpstr>
      <vt:lpstr>Page Farms &amp; Content Farms</vt:lpstr>
      <vt:lpstr>Content Farms</vt:lpstr>
      <vt:lpstr>Slide 95</vt:lpstr>
      <vt:lpstr>Slide 96</vt:lpstr>
      <vt:lpstr>Slide 97</vt:lpstr>
      <vt:lpstr>Slide 98</vt:lpstr>
      <vt:lpstr>Slide 99</vt:lpstr>
      <vt:lpstr>Slide 100</vt:lpstr>
      <vt:lpstr>Stability (w.r.t. random change) and Robustness (w.r.t. Adversarial Change) of Link Importance measures</vt:lpstr>
      <vt:lpstr>Use of Link Information</vt:lpstr>
      <vt:lpstr>Slide 103</vt:lpstr>
      <vt:lpstr>Query complexity</vt:lpstr>
      <vt:lpstr>What about non-principal eigen vectors?</vt:lpstr>
      <vt:lpstr>Slide 106</vt:lpstr>
      <vt:lpstr>Beyond Google (and Pagerank)</vt:lpstr>
      <vt:lpstr>Challenges in Web Search Engines</vt:lpstr>
    </vt:vector>
  </TitlesOfParts>
  <Company>SUNY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SUNY Learning Network</dc:creator>
  <cp:lastModifiedBy>Rao</cp:lastModifiedBy>
  <cp:revision>1316</cp:revision>
  <dcterms:created xsi:type="dcterms:W3CDTF">1998-05-26T01:10:06Z</dcterms:created>
  <dcterms:modified xsi:type="dcterms:W3CDTF">2011-10-06T22:26:16Z</dcterms:modified>
</cp:coreProperties>
</file>