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handoutMasterIdLst>
    <p:handoutMasterId r:id="rId48"/>
  </p:handoutMasterIdLst>
  <p:sldIdLst>
    <p:sldId id="920" r:id="rId3"/>
    <p:sldId id="944" r:id="rId4"/>
    <p:sldId id="878" r:id="rId5"/>
    <p:sldId id="879" r:id="rId6"/>
    <p:sldId id="880" r:id="rId7"/>
    <p:sldId id="881" r:id="rId8"/>
    <p:sldId id="882" r:id="rId9"/>
    <p:sldId id="883" r:id="rId10"/>
    <p:sldId id="884" r:id="rId11"/>
    <p:sldId id="886" r:id="rId12"/>
    <p:sldId id="887" r:id="rId13"/>
    <p:sldId id="888" r:id="rId14"/>
    <p:sldId id="889" r:id="rId15"/>
    <p:sldId id="890" r:id="rId16"/>
    <p:sldId id="891" r:id="rId17"/>
    <p:sldId id="892" r:id="rId18"/>
    <p:sldId id="940" r:id="rId19"/>
    <p:sldId id="952" r:id="rId20"/>
    <p:sldId id="949" r:id="rId21"/>
    <p:sldId id="950" r:id="rId22"/>
    <p:sldId id="951" r:id="rId23"/>
    <p:sldId id="918" r:id="rId24"/>
    <p:sldId id="893" r:id="rId25"/>
    <p:sldId id="923" r:id="rId26"/>
    <p:sldId id="948" r:id="rId27"/>
    <p:sldId id="922" r:id="rId28"/>
    <p:sldId id="924" r:id="rId29"/>
    <p:sldId id="925" r:id="rId30"/>
    <p:sldId id="941" r:id="rId31"/>
    <p:sldId id="926" r:id="rId32"/>
    <p:sldId id="929" r:id="rId33"/>
    <p:sldId id="921" r:id="rId34"/>
    <p:sldId id="947" r:id="rId35"/>
    <p:sldId id="938" r:id="rId36"/>
    <p:sldId id="937" r:id="rId37"/>
    <p:sldId id="927" r:id="rId38"/>
    <p:sldId id="939" r:id="rId39"/>
    <p:sldId id="928" r:id="rId40"/>
    <p:sldId id="930" r:id="rId41"/>
    <p:sldId id="931" r:id="rId42"/>
    <p:sldId id="932" r:id="rId43"/>
    <p:sldId id="934" r:id="rId44"/>
    <p:sldId id="935" r:id="rId45"/>
    <p:sldId id="936" r:id="rId46"/>
  </p:sldIdLst>
  <p:sldSz cx="9144000" cy="6858000" type="screen4x3"/>
  <p:notesSz cx="7010400" cy="9236075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33CC33"/>
    <a:srgbClr val="0000FF"/>
    <a:srgbClr val="FFCCFF"/>
    <a:srgbClr val="FF0000"/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-107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426" y="-62"/>
      </p:cViewPr>
      <p:guideLst>
        <p:guide orient="horz" pos="2909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69" y="0"/>
            <a:ext cx="303703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957"/>
            <a:ext cx="303864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69" y="8773957"/>
            <a:ext cx="3037031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552C34AD-FB6B-439C-BCE5-579EF22952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69" y="0"/>
            <a:ext cx="303703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340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0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387767"/>
            <a:ext cx="5140960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7"/>
            <a:ext cx="303864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340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69" y="8773957"/>
            <a:ext cx="3037031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FE50B1AD-8DD3-4ADB-8A70-B581266D81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0ACA0-0038-4AF0-AD3A-B993E1301E05}" type="slidenum">
              <a:rPr lang="en-US"/>
              <a:pPr/>
              <a:t>1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40F99-7A6A-4249-9F2B-D56610D1CACF}" type="slidenum">
              <a:rPr lang="en-US"/>
              <a:pPr/>
              <a:t>11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A841B-CA6E-458F-85B3-68ABEFC330C9}" type="slidenum">
              <a:rPr lang="en-US"/>
              <a:pPr/>
              <a:t>12</a:t>
            </a:fld>
            <a:endParaRPr lang="en-US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77733-C217-4CBE-B03B-4E9115611E97}" type="slidenum">
              <a:rPr lang="en-US"/>
              <a:pPr/>
              <a:t>13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B492C-695B-41A1-B4D6-B2CFB647DE7D}" type="slidenum">
              <a:rPr lang="en-US"/>
              <a:pPr/>
              <a:t>14</a:t>
            </a:fld>
            <a:endParaRPr lang="en-US"/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59A71-B089-4FDF-9646-80A4A462C537}" type="slidenum">
              <a:rPr lang="en-US"/>
              <a:pPr/>
              <a:t>15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BAA44-D596-4DD7-B78F-0591151EC3BB}" type="slidenum">
              <a:rPr lang="en-US"/>
              <a:pPr/>
              <a:t>16</a:t>
            </a:fld>
            <a:endParaRPr lang="en-US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5287E-B0E6-4363-9135-D8E44027C5F4}" type="slidenum">
              <a:rPr lang="en-US"/>
              <a:pPr/>
              <a:t>17</a:t>
            </a:fld>
            <a:endParaRPr lang="en-US"/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8E906-AA0F-4829-BC9A-AC0BABCA15E5}" type="slidenum">
              <a:rPr lang="en-US"/>
              <a:pPr/>
              <a:t>19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7F858-A398-4294-B5D7-DE8F2C2385BA}" type="slidenum">
              <a:rPr lang="en-US"/>
              <a:pPr/>
              <a:t>20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6267F-F8F6-49C5-A87E-8A4309015864}" type="slidenum">
              <a:rPr lang="en-US"/>
              <a:pPr/>
              <a:t>22</a:t>
            </a:fld>
            <a:endParaRPr lang="en-US"/>
          </a:p>
        </p:txBody>
      </p:sp>
      <p:sp>
        <p:nvSpPr>
          <p:cNvPr id="110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7856E-05E1-4746-93E7-D8E907B5DB6C}" type="slidenum">
              <a:rPr lang="en-US"/>
              <a:pPr/>
              <a:t>3</a:t>
            </a:fld>
            <a:endParaRPr 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3310F-2788-4915-8908-8E20EC7A22FB}" type="slidenum">
              <a:rPr lang="en-US"/>
              <a:pPr/>
              <a:t>23</a:t>
            </a:fld>
            <a:endParaRPr lang="en-US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B4E27-2A73-436E-82A2-123F579E399C}" type="slidenum">
              <a:rPr lang="en-US"/>
              <a:pPr/>
              <a:t>24</a:t>
            </a:fld>
            <a:endParaRPr lang="en-US"/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B4E27-2A73-436E-82A2-123F579E399C}" type="slidenum">
              <a:rPr lang="en-US"/>
              <a:pPr/>
              <a:t>25</a:t>
            </a:fld>
            <a:endParaRPr lang="en-US"/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E95BE-AFC7-4241-A5D5-D7572CB81580}" type="slidenum">
              <a:rPr lang="en-US"/>
              <a:pPr/>
              <a:t>26</a:t>
            </a:fld>
            <a:endParaRPr lang="en-US"/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2B927-4670-4AA6-863E-7942BCE61241}" type="slidenum">
              <a:rPr lang="en-US"/>
              <a:pPr/>
              <a:t>27</a:t>
            </a:fld>
            <a:endParaRPr lang="en-US"/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3BA7F-F80A-4CB8-AA7A-9EC97C008FC9}" type="slidenum">
              <a:rPr lang="en-US"/>
              <a:pPr/>
              <a:t>28</a:t>
            </a:fld>
            <a:endParaRPr lang="en-US"/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9B8D3-3899-4EEB-B5C5-6B32768DD9BA}" type="slidenum">
              <a:rPr lang="en-US"/>
              <a:pPr/>
              <a:t>29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10E21-4B60-4754-90C3-12980F8ADE60}" type="slidenum">
              <a:rPr lang="en-US"/>
              <a:pPr/>
              <a:t>30</a:t>
            </a:fld>
            <a:endParaRPr lang="en-US"/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9C422-447B-472F-8387-4186E04D885D}" type="slidenum">
              <a:rPr lang="en-US"/>
              <a:pPr/>
              <a:t>31</a:t>
            </a:fld>
            <a:endParaRPr 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553C4-8113-4CFB-97F7-223D2FF89259}" type="slidenum">
              <a:rPr lang="en-US"/>
              <a:pPr/>
              <a:t>32</a:t>
            </a:fld>
            <a:endParaRPr lang="en-US"/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5BA96-6ABF-4F1A-8FDE-F20943ECD513}" type="slidenum">
              <a:rPr lang="en-US"/>
              <a:pPr/>
              <a:t>4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A8EA9-739B-4704-80D9-22D24129D29A}" type="slidenum">
              <a:rPr lang="en-US"/>
              <a:pPr/>
              <a:t>34</a:t>
            </a:fld>
            <a:endParaRPr lang="en-US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2CAD0-9901-4F86-8B26-EE2E7D2AE190}" type="slidenum">
              <a:rPr lang="en-US"/>
              <a:pPr/>
              <a:t>35</a:t>
            </a:fld>
            <a:endParaRPr lang="en-US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E8B05-3D27-4071-A50F-0B63B81F2624}" type="slidenum">
              <a:rPr lang="en-US"/>
              <a:pPr/>
              <a:t>36</a:t>
            </a:fld>
            <a:endParaRPr 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A716A-A7FC-4638-9828-6A63F1E57BA3}" type="slidenum">
              <a:rPr lang="en-US"/>
              <a:pPr/>
              <a:t>37</a:t>
            </a:fld>
            <a:endParaRPr lang="en-US"/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A941F-D703-42C1-B9AA-496DC56569B5}" type="slidenum">
              <a:rPr lang="en-US"/>
              <a:pPr/>
              <a:t>38</a:t>
            </a:fld>
            <a:endParaRPr lang="en-US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A4762-C73C-4EE5-9DE6-C6FDAF4AA14E}" type="slidenum">
              <a:rPr lang="en-US"/>
              <a:pPr/>
              <a:t>39</a:t>
            </a:fld>
            <a:endParaRPr lang="en-US"/>
          </a:p>
        </p:txBody>
      </p:sp>
      <p:sp>
        <p:nvSpPr>
          <p:cNvPr id="113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ED3C2-3006-4432-A1E1-36AA58A0BB1E}" type="slidenum">
              <a:rPr lang="en-US"/>
              <a:pPr/>
              <a:t>40</a:t>
            </a:fld>
            <a:endParaRPr lang="en-US"/>
          </a:p>
        </p:txBody>
      </p:sp>
      <p:sp>
        <p:nvSpPr>
          <p:cNvPr id="113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A1B49-6A7F-4829-A7D8-0F114AA68F9E}" type="slidenum">
              <a:rPr lang="en-US"/>
              <a:pPr/>
              <a:t>41</a:t>
            </a:fld>
            <a:endParaRPr lang="en-US"/>
          </a:p>
        </p:txBody>
      </p:sp>
      <p:sp>
        <p:nvSpPr>
          <p:cNvPr id="114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0927C-0E2C-4625-8927-BF3D471E38B9}" type="slidenum">
              <a:rPr lang="en-US"/>
              <a:pPr/>
              <a:t>42</a:t>
            </a:fld>
            <a:endParaRPr lang="en-US"/>
          </a:p>
        </p:txBody>
      </p:sp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1B2F0-CB49-4332-A0A3-E52D79FFA9C1}" type="slidenum">
              <a:rPr lang="en-US"/>
              <a:pPr/>
              <a:t>43</a:t>
            </a:fld>
            <a:endParaRPr lang="en-US"/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F3D81-52BC-44F8-A64D-0F072D3F5AD9}" type="slidenum">
              <a:rPr lang="en-US"/>
              <a:pPr/>
              <a:t>5</a:t>
            </a:fld>
            <a:endParaRPr lang="en-US"/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53917-9DA8-4E0B-9E1F-74DDDF4C0542}" type="slidenum">
              <a:rPr lang="en-US"/>
              <a:pPr/>
              <a:t>44</a:t>
            </a:fld>
            <a:endParaRPr lang="en-US"/>
          </a:p>
        </p:txBody>
      </p:sp>
      <p:sp>
        <p:nvSpPr>
          <p:cNvPr id="114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D1AA6-A576-4FF5-8F7F-A3EB78FD4A26}" type="slidenum">
              <a:rPr lang="en-US"/>
              <a:pPr/>
              <a:t>6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4F352-66CB-4186-BE6E-5877452B5297}" type="slidenum">
              <a:rPr lang="en-US"/>
              <a:pPr/>
              <a:t>7</a:t>
            </a:fld>
            <a:endParaRPr lang="en-US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44588-02A4-450D-ADBF-743DB742C00D}" type="slidenum">
              <a:rPr lang="en-US"/>
              <a:pPr/>
              <a:t>8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6ACA2-5CEE-4E3E-928E-0FB875F19B72}" type="slidenum">
              <a:rPr lang="en-US"/>
              <a:pPr/>
              <a:t>9</a:t>
            </a:fld>
            <a:endParaRPr lang="en-US"/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D8A48-CE97-47E2-8D0F-D319B87B2F8A}" type="slidenum">
              <a:rPr lang="en-US"/>
              <a:pPr/>
              <a:t>10</a:t>
            </a:fld>
            <a:endParaRPr lang="en-US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D4D7B-66A0-4872-AFE2-FEF2A2000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9B7B4-131C-4831-803A-00AB14003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CF1EA-9341-4BBD-8592-E92A46083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ABE38-13C4-4937-AEF8-C58A18A4E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62AEB-EB12-45BD-B15E-5D65BA307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566F7-9462-4429-BA6C-A0F860D170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E4FFF-EEE5-43C9-B68D-E90311D36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DAA0F-4542-45C2-8F37-442310401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67A29-17AE-4977-8BC8-05DE23D49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26C23-8A85-4CE4-B2F8-605492EC3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AECCF-1401-4380-8854-EBAA665381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04BCE9E-F18F-43C7-863C-64614215B7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sli.stanford.edu/~hinri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Document5.doc"/><Relationship Id="rId13" Type="http://schemas.openxmlformats.org/officeDocument/2006/relationships/oleObject" Target="../embeddings/Microsoft_Office_Word_97_-_2003_Document10.doc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Office_Word_97_-_2003_Document4.doc"/><Relationship Id="rId12" Type="http://schemas.openxmlformats.org/officeDocument/2006/relationships/oleObject" Target="../embeddings/Microsoft_Office_Word_97_-_2003_Document9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3.doc"/><Relationship Id="rId11" Type="http://schemas.openxmlformats.org/officeDocument/2006/relationships/oleObject" Target="../embeddings/Microsoft_Office_Word_97_-_2003_Document8.doc"/><Relationship Id="rId5" Type="http://schemas.openxmlformats.org/officeDocument/2006/relationships/oleObject" Target="../embeddings/Microsoft_Office_Word_97_-_2003_Document2.doc"/><Relationship Id="rId10" Type="http://schemas.openxmlformats.org/officeDocument/2006/relationships/oleObject" Target="../embeddings/Microsoft_Office_Word_97_-_2003_Document7.doc"/><Relationship Id="rId4" Type="http://schemas.openxmlformats.org/officeDocument/2006/relationships/oleObject" Target="../embeddings/Microsoft_Office_Word_97_-_2003_Document1.doc"/><Relationship Id="rId9" Type="http://schemas.openxmlformats.org/officeDocument/2006/relationships/oleObject" Target="../embeddings/Microsoft_Office_Word_97_-_2003_Document6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304800"/>
            <a:ext cx="5029200" cy="1470025"/>
          </a:xfrm>
        </p:spPr>
        <p:txBody>
          <a:bodyPr/>
          <a:lstStyle/>
          <a:p>
            <a:r>
              <a:rPr lang="en-US" dirty="0" smtClean="0"/>
              <a:t>Indexing </a:t>
            </a: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Tolerant Dictionaries</a:t>
            </a:r>
          </a:p>
        </p:txBody>
      </p:sp>
      <p:sp>
        <p:nvSpPr>
          <p:cNvPr id="1110023" name="Text Box 7"/>
          <p:cNvSpPr txBox="1">
            <a:spLocks noChangeArrowheads="1"/>
          </p:cNvSpPr>
          <p:nvPr/>
        </p:nvSpPr>
        <p:spPr bwMode="auto">
          <a:xfrm>
            <a:off x="0" y="6461125"/>
            <a:ext cx="6262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pdf image slides are from  </a:t>
            </a:r>
            <a:r>
              <a:rPr lang="en-US">
                <a:hlinkClick r:id="rId3"/>
              </a:rPr>
              <a:t>Hinrich Schütze</a:t>
            </a:r>
            <a:r>
              <a:rPr lang="en-US"/>
              <a:t>’s slides,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Variations Possible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Address space (flat, hierarchical)</a:t>
            </a:r>
          </a:p>
          <a:p>
            <a:r>
              <a:rPr lang="en-US"/>
              <a:t>Position</a:t>
            </a:r>
          </a:p>
          <a:p>
            <a:r>
              <a:rPr lang="en-US"/>
              <a:t>TF /IDF info precalculated</a:t>
            </a:r>
          </a:p>
          <a:p>
            <a:r>
              <a:rPr lang="en-US"/>
              <a:t>Header, font, tag info stored</a:t>
            </a:r>
          </a:p>
          <a:p>
            <a:r>
              <a:rPr lang="en-US"/>
              <a:t>Compression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b="1"/>
              <a:t>Using Inverted Files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10200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800"/>
              <a:t>Several data structures: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en-US" sz="2800" b="0"/>
              <a:t>For each term t</a:t>
            </a:r>
            <a:r>
              <a:rPr lang="en-US" sz="2800" b="0" baseline="-25000"/>
              <a:t>j</a:t>
            </a:r>
            <a:r>
              <a:rPr lang="en-US" sz="2800" b="0"/>
              <a:t>, create a list (inverted file list) that contains all document ids that have t</a:t>
            </a:r>
            <a:r>
              <a:rPr lang="en-US" sz="2800" b="0" baseline="-25000"/>
              <a:t>j</a:t>
            </a:r>
            <a:r>
              <a:rPr lang="en-US" sz="2800" b="0"/>
              <a:t>.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800" b="0"/>
              <a:t>       I(t</a:t>
            </a:r>
            <a:r>
              <a:rPr lang="en-US" sz="2800" b="0" baseline="-25000"/>
              <a:t>j</a:t>
            </a:r>
            <a:r>
              <a:rPr lang="en-US" sz="2800" b="0"/>
              <a:t>) = { (d</a:t>
            </a:r>
            <a:r>
              <a:rPr lang="en-US" sz="2800" b="0" baseline="-25000"/>
              <a:t>1</a:t>
            </a:r>
            <a:r>
              <a:rPr lang="en-US" sz="2800" b="0"/>
              <a:t>, w</a:t>
            </a:r>
            <a:r>
              <a:rPr lang="en-US" sz="2800" b="0" baseline="-25000"/>
              <a:t>1j</a:t>
            </a:r>
            <a:r>
              <a:rPr lang="en-US" sz="2800" b="0"/>
              <a:t>), (d</a:t>
            </a:r>
            <a:r>
              <a:rPr lang="en-US" sz="2800" b="0" baseline="-25000"/>
              <a:t>2</a:t>
            </a:r>
            <a:r>
              <a:rPr lang="en-US" sz="2800" b="0"/>
              <a:t>, w</a:t>
            </a:r>
            <a:r>
              <a:rPr lang="en-US" sz="2800" b="0" baseline="-25000"/>
              <a:t>2j</a:t>
            </a:r>
            <a:r>
              <a:rPr lang="en-US" sz="2800" b="0"/>
              <a:t>), …, (d</a:t>
            </a:r>
            <a:r>
              <a:rPr lang="en-US" sz="2800" b="0" baseline="-25000"/>
              <a:t>i</a:t>
            </a:r>
            <a:r>
              <a:rPr lang="en-US" sz="2800" b="0"/>
              <a:t>, w</a:t>
            </a:r>
            <a:r>
              <a:rPr lang="en-US" sz="2800" b="0" baseline="-25000"/>
              <a:t>ij</a:t>
            </a:r>
            <a:r>
              <a:rPr lang="en-US" sz="2800" b="0"/>
              <a:t>), …, (d</a:t>
            </a:r>
            <a:r>
              <a:rPr lang="en-US" sz="2800" b="0" baseline="-25000"/>
              <a:t>n</a:t>
            </a:r>
            <a:r>
              <a:rPr lang="en-US" sz="2800" b="0"/>
              <a:t>, w</a:t>
            </a:r>
            <a:r>
              <a:rPr lang="en-US" sz="2800" b="0" baseline="-25000"/>
              <a:t>nj</a:t>
            </a:r>
            <a:r>
              <a:rPr lang="en-US" sz="2800" b="0"/>
              <a:t>) }</a:t>
            </a:r>
          </a:p>
          <a:p>
            <a:pPr marL="990600" lvl="1" indent="-533400">
              <a:lnSpc>
                <a:spcPct val="110000"/>
              </a:lnSpc>
            </a:pPr>
            <a:r>
              <a:rPr lang="en-US" sz="2400" b="1"/>
              <a:t>d</a:t>
            </a:r>
            <a:r>
              <a:rPr lang="en-US" sz="2400" b="1" baseline="-25000"/>
              <a:t>i</a:t>
            </a:r>
            <a:r>
              <a:rPr lang="en-US" sz="2400" b="1"/>
              <a:t> is the document id number of the ith document.</a:t>
            </a:r>
          </a:p>
          <a:p>
            <a:pPr marL="990600" lvl="1" indent="-533400">
              <a:lnSpc>
                <a:spcPct val="110000"/>
              </a:lnSpc>
            </a:pPr>
            <a:r>
              <a:rPr lang="en-US" sz="2400" b="1"/>
              <a:t>Weights come from </a:t>
            </a:r>
            <a:r>
              <a:rPr lang="en-US" sz="2400" b="1">
                <a:solidFill>
                  <a:srgbClr val="CC00CC"/>
                </a:solidFill>
              </a:rPr>
              <a:t>freq</a:t>
            </a:r>
            <a:r>
              <a:rPr lang="en-US" sz="2400" b="1"/>
              <a:t> of term in doc</a:t>
            </a:r>
          </a:p>
          <a:p>
            <a:pPr marL="990600" lvl="1" indent="-533400">
              <a:lnSpc>
                <a:spcPct val="110000"/>
              </a:lnSpc>
            </a:pPr>
            <a:r>
              <a:rPr lang="en-US" sz="2400" b="1"/>
              <a:t>Only entries with non-zero weights should be kept.  </a:t>
            </a:r>
            <a:endParaRPr lang="en-US" sz="24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b="1"/>
              <a:t>Inverted files continued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334000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800">
                <a:latin typeface="Times" pitchFamily="18" charset="0"/>
              </a:rPr>
              <a:t>More data structures:</a:t>
            </a:r>
          </a:p>
          <a:p>
            <a:pPr marL="609600" indent="-609600">
              <a:lnSpc>
                <a:spcPct val="110000"/>
              </a:lnSpc>
              <a:buFontTx/>
              <a:buAutoNum type="arabicPeriod" startAt="2"/>
            </a:pPr>
            <a:r>
              <a:rPr lang="en-US" sz="2800" b="0">
                <a:latin typeface="Times" pitchFamily="18" charset="0"/>
              </a:rPr>
              <a:t>Normalization factors of documents are pre-computed and stored in an array: nf[i] stores 1/|d</a:t>
            </a:r>
            <a:r>
              <a:rPr lang="en-US" sz="2800" b="0" baseline="-25000">
                <a:latin typeface="Times" pitchFamily="18" charset="0"/>
              </a:rPr>
              <a:t>i</a:t>
            </a:r>
            <a:r>
              <a:rPr lang="en-US" sz="2800" b="0">
                <a:latin typeface="Times" pitchFamily="18" charset="0"/>
              </a:rPr>
              <a:t>|.</a:t>
            </a:r>
          </a:p>
          <a:p>
            <a:pPr marL="609600" indent="-609600">
              <a:lnSpc>
                <a:spcPct val="110000"/>
              </a:lnSpc>
              <a:buFontTx/>
              <a:buAutoNum type="arabicPeriod" startAt="2"/>
            </a:pPr>
            <a:r>
              <a:rPr lang="en-US" sz="2800" b="0">
                <a:latin typeface="Times" pitchFamily="18" charset="0"/>
              </a:rPr>
              <a:t>Lexicon: a hash table for all terms in the collection.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800" b="0">
                <a:latin typeface="Times" pitchFamily="18" charset="0"/>
              </a:rPr>
              <a:t>                 . . . . . .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800" b="0">
                <a:latin typeface="Times" pitchFamily="18" charset="0"/>
              </a:rPr>
              <a:t>         t</a:t>
            </a:r>
            <a:r>
              <a:rPr lang="en-US" sz="2800" b="0" baseline="-25000">
                <a:latin typeface="Times" pitchFamily="18" charset="0"/>
              </a:rPr>
              <a:t>j</a:t>
            </a:r>
            <a:r>
              <a:rPr lang="en-US" sz="2800" b="0">
                <a:latin typeface="Times" pitchFamily="18" charset="0"/>
              </a:rPr>
              <a:t>    pointer to I(t</a:t>
            </a:r>
            <a:r>
              <a:rPr lang="en-US" sz="2800" b="0" baseline="-25000">
                <a:latin typeface="Times" pitchFamily="18" charset="0"/>
              </a:rPr>
              <a:t>j</a:t>
            </a:r>
            <a:r>
              <a:rPr lang="en-US" sz="2800" b="0">
                <a:latin typeface="Times" pitchFamily="18" charset="0"/>
              </a:rPr>
              <a:t>)</a:t>
            </a:r>
          </a:p>
          <a:p>
            <a:pPr marL="609600" indent="-609600">
              <a:lnSpc>
                <a:spcPct val="50000"/>
              </a:lnSpc>
              <a:buFontTx/>
              <a:buNone/>
            </a:pPr>
            <a:r>
              <a:rPr lang="en-US" sz="2800" b="0">
                <a:latin typeface="Times" pitchFamily="18" charset="0"/>
              </a:rPr>
              <a:t>                 . . . . . .</a:t>
            </a:r>
          </a:p>
          <a:p>
            <a:pPr marL="609600" indent="-609600">
              <a:lnSpc>
                <a:spcPct val="50000"/>
              </a:lnSpc>
              <a:buFontTx/>
              <a:buNone/>
            </a:pPr>
            <a:endParaRPr lang="en-US" sz="2800" b="0">
              <a:latin typeface="Times" pitchFamily="18" charset="0"/>
            </a:endParaRPr>
          </a:p>
          <a:p>
            <a:pPr marL="990600" lvl="1" indent="-533400">
              <a:lnSpc>
                <a:spcPct val="50000"/>
              </a:lnSpc>
            </a:pPr>
            <a:r>
              <a:rPr lang="en-US" sz="2400" b="1">
                <a:latin typeface="Times" pitchFamily="18" charset="0"/>
                <a:sym typeface="Symbol" pitchFamily="18" charset="2"/>
              </a:rPr>
              <a:t>Inverted file lists are typically stored on disk.</a:t>
            </a:r>
          </a:p>
          <a:p>
            <a:pPr marL="990600" lvl="1" indent="-533400"/>
            <a:r>
              <a:rPr lang="en-US" sz="2400" b="1">
                <a:latin typeface="Times" pitchFamily="18" charset="0"/>
                <a:sym typeface="Symbol" pitchFamily="18" charset="2"/>
              </a:rPr>
              <a:t>The number of distinct terms is usually very large.</a:t>
            </a:r>
          </a:p>
        </p:txBody>
      </p:sp>
      <p:grpSp>
        <p:nvGrpSpPr>
          <p:cNvPr id="1029124" name="Group 4"/>
          <p:cNvGrpSpPr>
            <a:grpSpLocks/>
          </p:cNvGrpSpPr>
          <p:nvPr/>
        </p:nvGrpSpPr>
        <p:grpSpPr bwMode="auto">
          <a:xfrm>
            <a:off x="1066800" y="3657600"/>
            <a:ext cx="3048000" cy="1295400"/>
            <a:chOff x="672" y="2640"/>
            <a:chExt cx="1920" cy="816"/>
          </a:xfrm>
        </p:grpSpPr>
        <p:sp>
          <p:nvSpPr>
            <p:cNvPr id="1029125" name="Rectangle 5"/>
            <p:cNvSpPr>
              <a:spLocks noChangeArrowheads="1"/>
            </p:cNvSpPr>
            <p:nvPr/>
          </p:nvSpPr>
          <p:spPr bwMode="auto">
            <a:xfrm>
              <a:off x="672" y="2640"/>
              <a:ext cx="1920" cy="8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26" name="Line 6"/>
            <p:cNvSpPr>
              <a:spLocks noChangeShapeType="1"/>
            </p:cNvSpPr>
            <p:nvPr/>
          </p:nvSpPr>
          <p:spPr bwMode="auto">
            <a:xfrm>
              <a:off x="672" y="2928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127" name="Line 7"/>
            <p:cNvSpPr>
              <a:spLocks noChangeShapeType="1"/>
            </p:cNvSpPr>
            <p:nvPr/>
          </p:nvSpPr>
          <p:spPr bwMode="auto">
            <a:xfrm>
              <a:off x="672" y="3216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128" name="Line 8"/>
            <p:cNvSpPr>
              <a:spLocks noChangeShapeType="1"/>
            </p:cNvSpPr>
            <p:nvPr/>
          </p:nvSpPr>
          <p:spPr bwMode="auto">
            <a:xfrm>
              <a:off x="1008" y="2640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b="1"/>
              <a:t>Retrieval using Inverted files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None/>
            </a:pPr>
            <a:endParaRPr lang="en-US" sz="2800" b="0" dirty="0">
              <a:solidFill>
                <a:srgbClr val="3333FF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0" dirty="0"/>
              <a:t>Algorithm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0" dirty="0"/>
              <a:t>       </a:t>
            </a:r>
            <a:r>
              <a:rPr lang="en-US" sz="2800" b="0" dirty="0"/>
              <a:t>initialize all </a:t>
            </a:r>
            <a:r>
              <a:rPr lang="en-US" sz="2800" b="0" dirty="0" err="1"/>
              <a:t>sim</a:t>
            </a:r>
            <a:r>
              <a:rPr lang="en-US" sz="2800" b="0" dirty="0"/>
              <a:t>(q, </a:t>
            </a:r>
            <a:r>
              <a:rPr lang="en-US" sz="2800" b="0" dirty="0" err="1"/>
              <a:t>d</a:t>
            </a:r>
            <a:r>
              <a:rPr lang="en-US" sz="2800" b="0" baseline="-25000" dirty="0" err="1"/>
              <a:t>i</a:t>
            </a:r>
            <a:r>
              <a:rPr lang="en-US" sz="2800" b="0" dirty="0"/>
              <a:t>) = 0;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0" dirty="0"/>
              <a:t>      for each term </a:t>
            </a:r>
            <a:r>
              <a:rPr lang="en-US" sz="2800" b="0" dirty="0" err="1"/>
              <a:t>t</a:t>
            </a:r>
            <a:r>
              <a:rPr lang="en-US" sz="2800" b="0" baseline="-25000" dirty="0" err="1"/>
              <a:t>j</a:t>
            </a:r>
            <a:r>
              <a:rPr lang="en-US" sz="2800" b="0" dirty="0"/>
              <a:t> in q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0" dirty="0"/>
              <a:t>            { find I(t) using the hash table;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0" dirty="0"/>
              <a:t>               for each (</a:t>
            </a:r>
            <a:r>
              <a:rPr lang="en-US" sz="2800" b="0" dirty="0" err="1"/>
              <a:t>d</a:t>
            </a:r>
            <a:r>
              <a:rPr lang="en-US" sz="2800" b="0" baseline="-25000" dirty="0" err="1"/>
              <a:t>i</a:t>
            </a:r>
            <a:r>
              <a:rPr lang="en-US" sz="2800" b="0" dirty="0"/>
              <a:t>, </a:t>
            </a:r>
            <a:r>
              <a:rPr lang="en-US" sz="2800" b="0" dirty="0" err="1"/>
              <a:t>w</a:t>
            </a:r>
            <a:r>
              <a:rPr lang="en-US" sz="2800" b="0" baseline="-25000" dirty="0" err="1"/>
              <a:t>ij</a:t>
            </a:r>
            <a:r>
              <a:rPr lang="en-US" sz="2800" b="0" dirty="0"/>
              <a:t>) in I(t)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0" dirty="0"/>
              <a:t>                        </a:t>
            </a:r>
            <a:r>
              <a:rPr lang="en-US" sz="2800" b="0" dirty="0" err="1"/>
              <a:t>sim</a:t>
            </a:r>
            <a:r>
              <a:rPr lang="en-US" sz="2800" b="0" dirty="0"/>
              <a:t>(q, </a:t>
            </a:r>
            <a:r>
              <a:rPr lang="en-US" sz="2800" b="0" dirty="0" err="1"/>
              <a:t>d</a:t>
            </a:r>
            <a:r>
              <a:rPr lang="en-US" sz="2800" b="0" baseline="-25000" dirty="0" err="1"/>
              <a:t>i</a:t>
            </a:r>
            <a:r>
              <a:rPr lang="en-US" sz="2800" b="0" dirty="0"/>
              <a:t>) += </a:t>
            </a:r>
            <a:r>
              <a:rPr lang="en-US" sz="2800" b="0" dirty="0" err="1"/>
              <a:t>q</a:t>
            </a:r>
            <a:r>
              <a:rPr lang="en-US" sz="2800" b="0" baseline="-25000" dirty="0" err="1"/>
              <a:t>j</a:t>
            </a:r>
            <a:r>
              <a:rPr lang="en-US" sz="2800" b="0" dirty="0"/>
              <a:t> </a:t>
            </a:r>
            <a:r>
              <a:rPr lang="en-US" sz="2800" b="0" dirty="0">
                <a:sym typeface="Symbol" pitchFamily="18" charset="2"/>
              </a:rPr>
              <a:t></a:t>
            </a:r>
            <a:r>
              <a:rPr lang="en-US" sz="2800" b="0" dirty="0" err="1"/>
              <a:t>w</a:t>
            </a:r>
            <a:r>
              <a:rPr lang="en-US" sz="2800" b="0" baseline="-25000" dirty="0" err="1"/>
              <a:t>ij</a:t>
            </a:r>
            <a:r>
              <a:rPr lang="en-US" sz="2800" b="0" dirty="0"/>
              <a:t>; }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0" dirty="0"/>
              <a:t>      for each document </a:t>
            </a:r>
            <a:r>
              <a:rPr lang="en-US" sz="2800" b="0" dirty="0" err="1"/>
              <a:t>di</a:t>
            </a:r>
            <a:endParaRPr lang="en-US" sz="2800" b="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0" dirty="0"/>
              <a:t>               </a:t>
            </a:r>
            <a:r>
              <a:rPr lang="en-US" sz="2800" b="0" dirty="0" err="1"/>
              <a:t>sim</a:t>
            </a:r>
            <a:r>
              <a:rPr lang="en-US" sz="2800" b="0" dirty="0"/>
              <a:t>(q, </a:t>
            </a:r>
            <a:r>
              <a:rPr lang="en-US" sz="2800" b="0" dirty="0" err="1"/>
              <a:t>d</a:t>
            </a:r>
            <a:r>
              <a:rPr lang="en-US" sz="2800" b="0" baseline="-25000" dirty="0" err="1"/>
              <a:t>i</a:t>
            </a:r>
            <a:r>
              <a:rPr lang="en-US" sz="2800" b="0" dirty="0"/>
              <a:t>) = </a:t>
            </a:r>
            <a:r>
              <a:rPr lang="en-US" sz="2800" b="0" dirty="0" err="1"/>
              <a:t>sim</a:t>
            </a:r>
            <a:r>
              <a:rPr lang="en-US" sz="2800" b="0" dirty="0"/>
              <a:t>(q, </a:t>
            </a:r>
            <a:r>
              <a:rPr lang="en-US" sz="2800" b="0" dirty="0" err="1"/>
              <a:t>d</a:t>
            </a:r>
            <a:r>
              <a:rPr lang="en-US" sz="2800" b="0" baseline="-25000" dirty="0" err="1"/>
              <a:t>i</a:t>
            </a:r>
            <a:r>
              <a:rPr lang="en-US" sz="2800" b="0" dirty="0"/>
              <a:t>) </a:t>
            </a:r>
            <a:r>
              <a:rPr lang="en-US" sz="2800" b="0" dirty="0">
                <a:sym typeface="Symbol" pitchFamily="18" charset="2"/>
              </a:rPr>
              <a:t> </a:t>
            </a:r>
            <a:r>
              <a:rPr lang="en-US" sz="2800" b="0" dirty="0" err="1">
                <a:sym typeface="Symbol" pitchFamily="18" charset="2"/>
              </a:rPr>
              <a:t>nf</a:t>
            </a:r>
            <a:r>
              <a:rPr lang="en-US" sz="2800" b="0" dirty="0">
                <a:sym typeface="Symbol" pitchFamily="18" charset="2"/>
              </a:rPr>
              <a:t>[</a:t>
            </a:r>
            <a:r>
              <a:rPr lang="en-US" sz="2800" b="0" dirty="0" err="1">
                <a:sym typeface="Symbol" pitchFamily="18" charset="2"/>
              </a:rPr>
              <a:t>i</a:t>
            </a:r>
            <a:r>
              <a:rPr lang="en-US" sz="2800" b="0" dirty="0">
                <a:sym typeface="Symbol" pitchFamily="18" charset="2"/>
              </a:rPr>
              <a:t>];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0" dirty="0">
                <a:sym typeface="Symbol" pitchFamily="18" charset="2"/>
              </a:rPr>
              <a:t>      sort documents in descending similarities and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0" dirty="0">
                <a:sym typeface="Symbol" pitchFamily="18" charset="2"/>
              </a:rPr>
              <a:t>               display the top k to the user;</a:t>
            </a:r>
            <a:endParaRPr lang="en-US" sz="2400" b="0" dirty="0"/>
          </a:p>
        </p:txBody>
      </p:sp>
      <p:sp>
        <p:nvSpPr>
          <p:cNvPr id="1030148" name="Text Box 4"/>
          <p:cNvSpPr txBox="1">
            <a:spLocks noChangeArrowheads="1"/>
          </p:cNvSpPr>
          <p:nvPr/>
        </p:nvSpPr>
        <p:spPr bwMode="auto">
          <a:xfrm rot="20217364">
            <a:off x="5888365" y="1685994"/>
            <a:ext cx="3091808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Term centered rather than</a:t>
            </a:r>
          </a:p>
          <a:p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rgbClr val="33CC33"/>
                </a:solidFill>
              </a:rPr>
              <a:t>document centered…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20217364">
            <a:off x="6415053" y="3225647"/>
            <a:ext cx="2670175" cy="10064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 something like this</a:t>
            </a:r>
          </a:p>
          <a:p>
            <a:r>
              <a:rPr lang="en-US" dirty="0">
                <a:solidFill>
                  <a:schemeClr val="bg1"/>
                </a:solidFill>
              </a:rPr>
              <a:t> as part of your</a:t>
            </a:r>
          </a:p>
          <a:p>
            <a:r>
              <a:rPr lang="en-US" dirty="0">
                <a:solidFill>
                  <a:schemeClr val="bg1"/>
                </a:solidFill>
              </a:rPr>
              <a:t>Project..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/>
              <a:t>Observations about Method 2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534400" cy="5334000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None/>
            </a:pPr>
            <a:endParaRPr lang="en-US" sz="2800" b="0"/>
          </a:p>
          <a:p>
            <a:pPr marL="609600" indent="-609600">
              <a:lnSpc>
                <a:spcPct val="110000"/>
              </a:lnSpc>
            </a:pPr>
            <a:r>
              <a:rPr lang="en-US" sz="2800" b="0"/>
              <a:t>If a document d does not contain any term of a given query q, then d will not be involved in the evaluation of q.</a:t>
            </a:r>
          </a:p>
          <a:p>
            <a:pPr marL="609600" indent="-609600">
              <a:lnSpc>
                <a:spcPct val="110000"/>
              </a:lnSpc>
            </a:pPr>
            <a:r>
              <a:rPr lang="en-US" sz="2800" b="0"/>
              <a:t>Only non-zero entries in the columns in the document-term matrix corresponding to the query terms are used to evaluate the query. </a:t>
            </a:r>
          </a:p>
          <a:p>
            <a:pPr marL="609600" indent="-609600">
              <a:lnSpc>
                <a:spcPct val="110000"/>
              </a:lnSpc>
            </a:pPr>
            <a:r>
              <a:rPr lang="en-US" sz="2800" b="0"/>
              <a:t>Computes the similarities of multiple documents simultaneously (w.r.t. each query word)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b="1"/>
              <a:t>Efficient Retrieval 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b="0"/>
              <a:t>Example (Method 2): Suppose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b="0"/>
              <a:t>   </a:t>
            </a:r>
            <a:r>
              <a:rPr lang="en-US" sz="2000" b="0"/>
              <a:t>q = { (t1, 1), (t3, 1) },  1/|q| = 0.7071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000" b="0"/>
              <a:t>   d1 = { (t1, 2), (t2, 1), (t3, 1) },  nf[1] = 0.4082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000" b="0"/>
              <a:t>   d2 = { (t2, 2), (t3, 1), (t4, 1) },  nf[2] = 0.4082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000" b="0"/>
              <a:t>   d3 = { (t1, 1), (t3, 1), (t4, 1) },  nf[3] = 0.5774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000" b="0"/>
              <a:t>   d4 = { (t1, 2), (t2, 1), (t3, 2), (t4, 2) }, nf[4] = 0.2774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000" b="0"/>
              <a:t>   d5 = { (t2, 2), (t4, 1), (t5, 2) }, nf[5] = 0.3333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000" b="0"/>
              <a:t>   I(t1) = { (d1, 2), (d3, 1), (d4, 2) }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000" b="0"/>
              <a:t>   I(t2) = { (d1, 1), (d2, 2), (d4, 1), (d5, 2) }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000" b="0"/>
              <a:t>   I(t3) = { (d1, 1), (d2, 1), (d3, 1), (d4, 2) }</a:t>
            </a:r>
          </a:p>
          <a:p>
            <a:pPr marL="609600" indent="-609600">
              <a:buFontTx/>
              <a:buNone/>
            </a:pPr>
            <a:r>
              <a:rPr lang="en-US" sz="2000" b="0"/>
              <a:t>   I(t4) = { (d2, 1), (d3, 1), (d4, 1), (d5, 1) }</a:t>
            </a:r>
          </a:p>
          <a:p>
            <a:pPr marL="609600" indent="-609600">
              <a:buFontTx/>
              <a:buNone/>
            </a:pPr>
            <a:r>
              <a:rPr lang="en-US" sz="2000" b="0"/>
              <a:t>   I(t5) = { (d5, 2) }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28600"/>
            <a:ext cx="4267200" cy="533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b="1"/>
              <a:t>Efficient Retrieval 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2362200"/>
            <a:ext cx="4724400" cy="4038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After t1 is processed: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0"/>
              <a:t>   sim(q, d1) = 2,      sim(q, d2) = 0,      sim(q, d3) = 1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0"/>
              <a:t>   sim(q, d4) = 2,      sim(q, d5) = 0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After t3 is processed: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0"/>
              <a:t>   sim(q, d1) = 3,      sim(q, d2) = 1,      sim(q, d3) = 2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0"/>
              <a:t>   sim(q, d4) = 4,      sim(q, d5) = 0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After normalization: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0"/>
              <a:t>   sim(q, d1) = .87,   sim(q, d2) = .29,   sim(q, d3) = .82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0"/>
              <a:t>   sim(q, d4) = .78,   sim(q, d5) = 0</a:t>
            </a:r>
          </a:p>
        </p:txBody>
      </p:sp>
      <p:sp>
        <p:nvSpPr>
          <p:cNvPr id="1033220" name="Text Box 4"/>
          <p:cNvSpPr txBox="1">
            <a:spLocks noChangeArrowheads="1"/>
          </p:cNvSpPr>
          <p:nvPr/>
        </p:nvSpPr>
        <p:spPr bwMode="auto">
          <a:xfrm>
            <a:off x="0" y="152400"/>
            <a:ext cx="5729288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/>
              <a:t>   </a:t>
            </a:r>
            <a:r>
              <a:rPr lang="en-US" b="0">
                <a:solidFill>
                  <a:schemeClr val="accent2"/>
                </a:solidFill>
              </a:rPr>
              <a:t>q = { (t1, 1), (t3, 1) },  1/|q| = 0.7071</a:t>
            </a:r>
          </a:p>
          <a:p>
            <a:pPr>
              <a:lnSpc>
                <a:spcPct val="90000"/>
              </a:lnSpc>
            </a:pPr>
            <a:endParaRPr lang="en-US" b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b="0">
                <a:solidFill>
                  <a:schemeClr val="accent2"/>
                </a:solidFill>
              </a:rPr>
              <a:t>   d1 = { (t1, 2), (t2, 1), (t3, 1) },  nf[1] = 0.4082</a:t>
            </a:r>
          </a:p>
          <a:p>
            <a:pPr>
              <a:lnSpc>
                <a:spcPct val="90000"/>
              </a:lnSpc>
            </a:pPr>
            <a:r>
              <a:rPr lang="en-US" b="0">
                <a:solidFill>
                  <a:schemeClr val="accent2"/>
                </a:solidFill>
              </a:rPr>
              <a:t>   d2 = { (t2, 2), (t3, 1), (t4, 1) },  nf[2] = 0.4082</a:t>
            </a:r>
          </a:p>
          <a:p>
            <a:pPr>
              <a:lnSpc>
                <a:spcPct val="90000"/>
              </a:lnSpc>
            </a:pPr>
            <a:r>
              <a:rPr lang="en-US" b="0">
                <a:solidFill>
                  <a:schemeClr val="accent2"/>
                </a:solidFill>
              </a:rPr>
              <a:t>   d3 = { (t1, 1), (t3, 1), (t4, 1) },  nf[3] = 0.5774</a:t>
            </a:r>
          </a:p>
          <a:p>
            <a:pPr>
              <a:lnSpc>
                <a:spcPct val="90000"/>
              </a:lnSpc>
            </a:pPr>
            <a:r>
              <a:rPr lang="en-US" b="0">
                <a:solidFill>
                  <a:schemeClr val="accent2"/>
                </a:solidFill>
              </a:rPr>
              <a:t>   d4 = { (t1, 2), (t2, 1), (t3, 2), (t4, 2) }, nf[4] = 0.2774</a:t>
            </a:r>
          </a:p>
          <a:p>
            <a:pPr>
              <a:lnSpc>
                <a:spcPct val="90000"/>
              </a:lnSpc>
            </a:pPr>
            <a:r>
              <a:rPr lang="en-US" b="0">
                <a:solidFill>
                  <a:schemeClr val="accent2"/>
                </a:solidFill>
              </a:rPr>
              <a:t>   d5 = { (t2, 2), (t4, 1), (t5, 2) }, nf[5] = 0.3333</a:t>
            </a:r>
          </a:p>
          <a:p>
            <a:pPr>
              <a:lnSpc>
                <a:spcPct val="90000"/>
              </a:lnSpc>
            </a:pPr>
            <a:endParaRPr lang="en-US" b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b="0">
                <a:solidFill>
                  <a:schemeClr val="accent2"/>
                </a:solidFill>
              </a:rPr>
              <a:t>   I(t1) = { (d1, 2), (d3, 1), (d4, 2) }</a:t>
            </a:r>
          </a:p>
          <a:p>
            <a:pPr>
              <a:lnSpc>
                <a:spcPct val="90000"/>
              </a:lnSpc>
            </a:pPr>
            <a:r>
              <a:rPr lang="en-US" b="0">
                <a:solidFill>
                  <a:schemeClr val="accent2"/>
                </a:solidFill>
              </a:rPr>
              <a:t>   I(t2) = { (d1, 1), (d2, 2), (d4, 1), (d5, 2) }</a:t>
            </a:r>
          </a:p>
          <a:p>
            <a:pPr>
              <a:lnSpc>
                <a:spcPct val="90000"/>
              </a:lnSpc>
            </a:pPr>
            <a:r>
              <a:rPr lang="en-US" b="0">
                <a:solidFill>
                  <a:schemeClr val="accent2"/>
                </a:solidFill>
              </a:rPr>
              <a:t>   I(t3) = { (d1, 1), (d2, 1), (d3, 1), (d4, 2) }</a:t>
            </a:r>
          </a:p>
          <a:p>
            <a:pPr>
              <a:lnSpc>
                <a:spcPct val="90000"/>
              </a:lnSpc>
            </a:pPr>
            <a:r>
              <a:rPr lang="en-US" b="0">
                <a:solidFill>
                  <a:schemeClr val="accent2"/>
                </a:solidFill>
              </a:rPr>
              <a:t>   I(t4) = { (d2, 1), (d3, 1), (d4, 1), (d5, 1) }</a:t>
            </a:r>
          </a:p>
          <a:p>
            <a:pPr>
              <a:lnSpc>
                <a:spcPct val="90000"/>
              </a:lnSpc>
            </a:pPr>
            <a:r>
              <a:rPr lang="en-US" b="0">
                <a:solidFill>
                  <a:schemeClr val="accent2"/>
                </a:solidFill>
              </a:rPr>
              <a:t>   I(t5) = { (d5, 2) }</a:t>
            </a:r>
          </a:p>
          <a:p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dirty="0"/>
              <a:t>Approximate ranking</a:t>
            </a:r>
          </a:p>
        </p:txBody>
      </p:sp>
      <p:sp>
        <p:nvSpPr>
          <p:cNvPr id="1156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43200"/>
            <a:ext cx="449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Query based ideas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Idea 1: Don’t consider documents that have less than k of the query words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Idea 2: Don’t consider documents that don’t have query words with IDF above a threshold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Idea 2 generalizes Idea 1</a:t>
            </a:r>
          </a:p>
        </p:txBody>
      </p:sp>
      <p:sp>
        <p:nvSpPr>
          <p:cNvPr id="11561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43200"/>
            <a:ext cx="449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Document corpus-based ideas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Split documents into different (at least two) barrels of decreasing importance but increasing size (</a:t>
            </a:r>
            <a:r>
              <a:rPr lang="en-US" sz="2000" dirty="0" err="1"/>
              <a:t>e.g</a:t>
            </a:r>
            <a:r>
              <a:rPr lang="en-US" sz="2000" dirty="0"/>
              <a:t> 20% top docs in the short barrel and 80% remaining docs in the long barrel). Focus on the short barrel first in looking for top 10 matches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How to split into barrels?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Based on some intrinsic measure of importance of the </a:t>
            </a:r>
            <a:r>
              <a:rPr lang="en-US" sz="1800" dirty="0" smtClean="0"/>
              <a:t>document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400" dirty="0"/>
              <a:t>E.g. short barrel </a:t>
            </a:r>
            <a:r>
              <a:rPr lang="en-US" sz="1400" dirty="0" smtClean="0"/>
              <a:t>contains </a:t>
            </a:r>
            <a:r>
              <a:rPr lang="en-US" sz="1400" dirty="0"/>
              <a:t>articles published in prestigious journals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E.g. short barrel contains pages with high page rank</a:t>
            </a:r>
          </a:p>
        </p:txBody>
      </p:sp>
      <p:sp>
        <p:nvSpPr>
          <p:cNvPr id="1156102" name="Text Box 6"/>
          <p:cNvSpPr txBox="1">
            <a:spLocks noChangeArrowheads="1"/>
          </p:cNvSpPr>
          <p:nvPr/>
        </p:nvSpPr>
        <p:spPr bwMode="auto">
          <a:xfrm>
            <a:off x="0" y="762000"/>
            <a:ext cx="8786060" cy="2031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Motivation: We want to further reduce the documents for which we compute the</a:t>
            </a:r>
          </a:p>
          <a:p>
            <a:r>
              <a:rPr lang="en-US" sz="1800" dirty="0"/>
              <a:t>   query distance, without affecting the top-10 results too </a:t>
            </a:r>
            <a:r>
              <a:rPr lang="en-US" sz="1800" dirty="0" smtClean="0"/>
              <a:t>much (even at the expense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of ranking a 2014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document as 2019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!)</a:t>
            </a:r>
          </a:p>
          <a:p>
            <a:r>
              <a:rPr lang="en-US" sz="1800" dirty="0"/>
              <a:t>	</a:t>
            </a:r>
            <a:r>
              <a:rPr lang="en-US" sz="1800" dirty="0" smtClean="0">
                <a:sym typeface="Wingdings" pitchFamily="2" charset="2"/>
              </a:rPr>
              <a:t>We are willing to do this because (a) most users want high precisions</a:t>
            </a:r>
            <a:endParaRPr lang="en-US" sz="1800" dirty="0">
              <a:sym typeface="Wingdings" pitchFamily="2" charset="2"/>
            </a:endParaRPr>
          </a:p>
          <a:p>
            <a:r>
              <a:rPr lang="en-US" sz="1800" dirty="0" smtClean="0">
                <a:sym typeface="Wingdings" pitchFamily="2" charset="2"/>
              </a:rPr>
              <a:t>                     at low recalls (except of course the guy who wrote the 2014</a:t>
            </a:r>
            <a:r>
              <a:rPr lang="en-US" sz="1800" baseline="30000" dirty="0" smtClean="0">
                <a:sym typeface="Wingdings" pitchFamily="2" charset="2"/>
              </a:rPr>
              <a:t>th</a:t>
            </a:r>
            <a:r>
              <a:rPr lang="en-US" sz="1800" dirty="0" smtClean="0">
                <a:sym typeface="Wingdings" pitchFamily="2" charset="2"/>
              </a:rPr>
              <a:t> ranked doc )</a:t>
            </a:r>
          </a:p>
          <a:p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                    (b) the ranking process—based as it is on vector similarity is not all that</a:t>
            </a:r>
          </a:p>
          <a:p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                          sacrosanct anyway…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5943600"/>
            <a:ext cx="219322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Can combine both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6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6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6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5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56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56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56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56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0" grpId="0" build="p"/>
      <p:bldP spid="1156101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indexed?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Traditional IR only indexed “keywords”</a:t>
            </a:r>
          </a:p>
          <a:p>
            <a:r>
              <a:rPr lang="en-US" dirty="0" smtClean="0"/>
              <a:t>Which are either manually given</a:t>
            </a:r>
          </a:p>
          <a:p>
            <a:r>
              <a:rPr lang="en-US" dirty="0" smtClean="0"/>
              <a:t>Or automatically generated through text operations </a:t>
            </a:r>
          </a:p>
          <a:p>
            <a:pPr lvl="1"/>
            <a:r>
              <a:rPr lang="en-US" dirty="0" smtClean="0"/>
              <a:t>Stemming, </a:t>
            </a:r>
            <a:r>
              <a:rPr lang="en-US" dirty="0" err="1" smtClean="0"/>
              <a:t>stopword</a:t>
            </a:r>
            <a:r>
              <a:rPr lang="en-US" dirty="0" smtClean="0"/>
              <a:t> elimination etc.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Modern search engines index the full text.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14400" y="2286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</a:pPr>
            <a:r>
              <a:rPr kumimoji="1" lang="pt-BR" sz="3600" b="1">
                <a:solidFill>
                  <a:schemeClr val="tx2"/>
                </a:solidFill>
                <a:latin typeface="Arial Narrow" pitchFamily="34" charset="0"/>
              </a:rPr>
              <a:t>Generating keywords (index terms) in traditional IR</a:t>
            </a:r>
            <a:endParaRPr kumimoji="1" lang="pt-BR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38200" y="6096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endParaRPr kumimoji="1" lang="pt-BR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endParaRPr kumimoji="1" lang="pt-BR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endParaRPr kumimoji="1" lang="pt-BR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endParaRPr kumimoji="1" lang="pt-BR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endParaRPr kumimoji="1" lang="pt-BR" sz="2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endParaRPr kumimoji="1" lang="pt-BR" sz="2800">
              <a:latin typeface="Arial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295400" y="2057400"/>
            <a:ext cx="908050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/>
              <a:t>structure</a:t>
            </a:r>
            <a:endParaRPr lang="pt-BR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362200" y="1066800"/>
            <a:ext cx="849313" cy="59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/>
              <a:t>Accents</a:t>
            </a:r>
          </a:p>
          <a:p>
            <a:r>
              <a:rPr lang="pt-BR" sz="1600"/>
              <a:t>spacing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581400" y="1219200"/>
            <a:ext cx="1030288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/>
              <a:t>stopwords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953000" y="1066800"/>
            <a:ext cx="747713" cy="59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/>
              <a:t>Noun</a:t>
            </a:r>
          </a:p>
          <a:p>
            <a:r>
              <a:rPr lang="pt-BR" sz="1600"/>
              <a:t>groups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096000" y="1219200"/>
            <a:ext cx="998538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/>
              <a:t>stemming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467600" y="1066800"/>
            <a:ext cx="906463" cy="59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/>
              <a:t>Manual </a:t>
            </a:r>
          </a:p>
          <a:p>
            <a:r>
              <a:rPr lang="pt-BR" sz="1600"/>
              <a:t>indexing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81000" y="1219200"/>
            <a:ext cx="611188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/>
              <a:t>Docs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990600" y="137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3200400" y="137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4572000" y="137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5715000" y="137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7086600" y="137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762000" y="1600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2209800" y="1676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352800" y="1371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4724400" y="1371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5867400" y="1371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7239000" y="1371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8686800" y="1371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8382000" y="137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7526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295400" y="2743200"/>
            <a:ext cx="7848600" cy="336550"/>
            <a:chOff x="816" y="2208"/>
            <a:chExt cx="4944" cy="212"/>
          </a:xfrm>
        </p:grpSpPr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816" y="2208"/>
              <a:ext cx="6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600" b="1"/>
                <a:t>structure</a:t>
              </a:r>
              <a:endParaRPr lang="pt-BR" sz="1600"/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1824" y="2208"/>
              <a:ext cx="6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sz="1600" b="1"/>
                <a:t>Full  text</a:t>
              </a:r>
              <a:endParaRPr lang="pt-BR" sz="1600"/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4985" y="2208"/>
              <a:ext cx="7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600" b="1"/>
                <a:t>Index terms</a:t>
              </a:r>
              <a:endParaRPr lang="pt-BR"/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>
              <a:off x="2496" y="2304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228600" y="3429000"/>
            <a:ext cx="54864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pt-BR" sz="1800">
                <a:solidFill>
                  <a:srgbClr val="FF3300"/>
                </a:solidFill>
                <a:latin typeface="Arial" charset="0"/>
              </a:rPr>
              <a:t>Stop-word elimination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pt-BR" sz="1800">
                <a:solidFill>
                  <a:srgbClr val="FF3300"/>
                </a:solidFill>
                <a:latin typeface="Arial" charset="0"/>
              </a:rPr>
              <a:t>Noun phrase detection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pt-BR" sz="1800">
                <a:solidFill>
                  <a:srgbClr val="FF3300"/>
                </a:solidFill>
                <a:latin typeface="Arial" charset="0"/>
              </a:rPr>
              <a:t>“</a:t>
            </a:r>
            <a:r>
              <a:rPr kumimoji="1" lang="pt-BR" sz="1800">
                <a:solidFill>
                  <a:srgbClr val="006600"/>
                </a:solidFill>
                <a:latin typeface="Arial" charset="0"/>
              </a:rPr>
              <a:t>data structure” “computer architecture”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pt-BR" sz="1800">
                <a:solidFill>
                  <a:srgbClr val="FF3300"/>
                </a:solidFill>
                <a:latin typeface="Arial" charset="0"/>
              </a:rPr>
              <a:t>Stemming (Porter Stemmer for English)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pt-BR" sz="1800">
                <a:solidFill>
                  <a:srgbClr val="006600"/>
                </a:solidFill>
                <a:latin typeface="Arial" charset="0"/>
              </a:rPr>
              <a:t>If suffix of a word is “IZATION” and prefix contains at least one vowel followed by a consonant, then replace suffix with “IZE”     (e.g. Binarization</a:t>
            </a:r>
            <a:r>
              <a:rPr kumimoji="1" lang="pt-BR" sz="180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Binarize)</a:t>
            </a:r>
            <a:endParaRPr kumimoji="1" lang="pt-BR" sz="18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5181600" y="4648200"/>
            <a:ext cx="3962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pt-BR" sz="2000" dirty="0">
                <a:solidFill>
                  <a:srgbClr val="FF3300"/>
                </a:solidFill>
              </a:rPr>
              <a:t>Generating index terms</a:t>
            </a:r>
          </a:p>
          <a:p>
            <a:pPr>
              <a:buFontTx/>
              <a:buChar char="•"/>
            </a:pPr>
            <a:r>
              <a:rPr kumimoji="1" lang="pt-BR" sz="2000" dirty="0">
                <a:solidFill>
                  <a:srgbClr val="FF3300"/>
                </a:solidFill>
              </a:rPr>
              <a:t>Improving quality of terms.</a:t>
            </a:r>
          </a:p>
          <a:p>
            <a:pPr lvl="4"/>
            <a:r>
              <a:rPr kumimoji="1" lang="pt-BR" sz="2000" dirty="0">
                <a:solidFill>
                  <a:srgbClr val="FF3300"/>
                </a:solidFill>
              </a:rPr>
              <a:t>   (e.g. Synonyms, co-occurence   </a:t>
            </a:r>
          </a:p>
          <a:p>
            <a:pPr lvl="4"/>
            <a:r>
              <a:rPr kumimoji="1" lang="pt-BR" sz="2000" dirty="0">
                <a:solidFill>
                  <a:srgbClr val="FF3300"/>
                </a:solidFill>
              </a:rPr>
              <a:t>      detection, latent semantic indexing..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6781800" cy="681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533400" y="2057400"/>
            <a:ext cx="82629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The number of Web pages on the World Wide Web was </a:t>
            </a:r>
          </a:p>
          <a:p>
            <a:endParaRPr lang="en-US" sz="2800"/>
          </a:p>
          <a:p>
            <a:r>
              <a:rPr lang="en-US" sz="2800"/>
              <a:t>estimated to be over 800 million in 1999.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2362200"/>
            <a:ext cx="8077200" cy="2403475"/>
            <a:chOff x="384" y="1488"/>
            <a:chExt cx="5088" cy="1514"/>
          </a:xfrm>
        </p:grpSpPr>
        <p:sp>
          <p:nvSpPr>
            <p:cNvPr id="146435" name="Line 3"/>
            <p:cNvSpPr>
              <a:spLocks noChangeShapeType="1"/>
            </p:cNvSpPr>
            <p:nvPr/>
          </p:nvSpPr>
          <p:spPr bwMode="auto">
            <a:xfrm>
              <a:off x="384" y="1488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36" name="Line 4"/>
            <p:cNvSpPr>
              <a:spLocks noChangeShapeType="1"/>
            </p:cNvSpPr>
            <p:nvPr/>
          </p:nvSpPr>
          <p:spPr bwMode="auto">
            <a:xfrm>
              <a:off x="1536" y="1488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38" name="Line 6"/>
            <p:cNvSpPr>
              <a:spLocks noChangeShapeType="1"/>
            </p:cNvSpPr>
            <p:nvPr/>
          </p:nvSpPr>
          <p:spPr bwMode="auto">
            <a:xfrm>
              <a:off x="1584" y="2016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39" name="Line 7"/>
            <p:cNvSpPr>
              <a:spLocks noChangeShapeType="1"/>
            </p:cNvSpPr>
            <p:nvPr/>
          </p:nvSpPr>
          <p:spPr bwMode="auto">
            <a:xfrm>
              <a:off x="2832" y="1488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40" name="Line 8"/>
            <p:cNvSpPr>
              <a:spLocks noChangeShapeType="1"/>
            </p:cNvSpPr>
            <p:nvPr/>
          </p:nvSpPr>
          <p:spPr bwMode="auto">
            <a:xfrm>
              <a:off x="3120" y="1488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41" name="Line 9"/>
            <p:cNvSpPr>
              <a:spLocks noChangeShapeType="1"/>
            </p:cNvSpPr>
            <p:nvPr/>
          </p:nvSpPr>
          <p:spPr bwMode="auto">
            <a:xfrm>
              <a:off x="5088" y="1488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42" name="Line 10"/>
            <p:cNvSpPr>
              <a:spLocks noChangeShapeType="1"/>
            </p:cNvSpPr>
            <p:nvPr/>
          </p:nvSpPr>
          <p:spPr bwMode="auto">
            <a:xfrm>
              <a:off x="1344" y="2016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43" name="Line 11"/>
            <p:cNvSpPr>
              <a:spLocks noChangeShapeType="1"/>
            </p:cNvSpPr>
            <p:nvPr/>
          </p:nvSpPr>
          <p:spPr bwMode="auto">
            <a:xfrm>
              <a:off x="1872" y="2016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44" name="Line 12"/>
            <p:cNvSpPr>
              <a:spLocks noChangeShapeType="1"/>
            </p:cNvSpPr>
            <p:nvPr/>
          </p:nvSpPr>
          <p:spPr bwMode="auto">
            <a:xfrm>
              <a:off x="3360" y="2016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45" name="Line 13"/>
            <p:cNvSpPr>
              <a:spLocks noChangeShapeType="1"/>
            </p:cNvSpPr>
            <p:nvPr/>
          </p:nvSpPr>
          <p:spPr bwMode="auto">
            <a:xfrm>
              <a:off x="2832" y="2928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46" name="Text Box 14"/>
            <p:cNvSpPr txBox="1">
              <a:spLocks noChangeArrowheads="1"/>
            </p:cNvSpPr>
            <p:nvPr/>
          </p:nvSpPr>
          <p:spPr bwMode="auto">
            <a:xfrm>
              <a:off x="3254" y="2714"/>
              <a:ext cx="18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Stop word elimination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676400" y="3200400"/>
            <a:ext cx="4940300" cy="1981200"/>
            <a:chOff x="1056" y="2016"/>
            <a:chExt cx="3112" cy="1248"/>
          </a:xfrm>
        </p:grpSpPr>
        <p:sp>
          <p:nvSpPr>
            <p:cNvPr id="146447" name="Line 15"/>
            <p:cNvSpPr>
              <a:spLocks noChangeShapeType="1"/>
            </p:cNvSpPr>
            <p:nvPr/>
          </p:nvSpPr>
          <p:spPr bwMode="auto">
            <a:xfrm>
              <a:off x="1056" y="2016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48" name="Line 16"/>
            <p:cNvSpPr>
              <a:spLocks noChangeShapeType="1"/>
            </p:cNvSpPr>
            <p:nvPr/>
          </p:nvSpPr>
          <p:spPr bwMode="auto">
            <a:xfrm>
              <a:off x="2880" y="3216"/>
              <a:ext cx="3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49" name="Text Box 17"/>
            <p:cNvSpPr txBox="1">
              <a:spLocks noChangeArrowheads="1"/>
            </p:cNvSpPr>
            <p:nvPr/>
          </p:nvSpPr>
          <p:spPr bwMode="auto">
            <a:xfrm>
              <a:off x="3264" y="2976"/>
              <a:ext cx="9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66FF"/>
                  </a:solidFill>
                </a:rPr>
                <a:t>Stemming</a:t>
              </a:r>
            </a:p>
          </p:txBody>
        </p:sp>
      </p:grp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2286000" y="457200"/>
            <a:ext cx="621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Example of Stemming and Stopword Elimination</a:t>
            </a:r>
          </a:p>
        </p:txBody>
      </p:sp>
      <p:sp>
        <p:nvSpPr>
          <p:cNvPr id="146453" name="Rectangle 21"/>
          <p:cNvSpPr>
            <a:spLocks noChangeArrowheads="1"/>
          </p:cNvSpPr>
          <p:nvPr/>
        </p:nvSpPr>
        <p:spPr bwMode="auto">
          <a:xfrm>
            <a:off x="152400" y="5181600"/>
            <a:ext cx="5257800" cy="15525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kumimoji="1" lang="en-US" dirty="0"/>
              <a:t>So does Google use stemming?</a:t>
            </a:r>
          </a:p>
          <a:p>
            <a:pPr lvl="2"/>
            <a:r>
              <a:rPr kumimoji="1" lang="en-US" dirty="0"/>
              <a:t>        All kinds of stemming?</a:t>
            </a:r>
          </a:p>
          <a:p>
            <a:pPr lvl="1"/>
            <a:r>
              <a:rPr kumimoji="1" lang="en-US" dirty="0" err="1"/>
              <a:t>Stopword</a:t>
            </a:r>
            <a:r>
              <a:rPr kumimoji="1" lang="en-US" dirty="0"/>
              <a:t> elimination?</a:t>
            </a:r>
          </a:p>
          <a:p>
            <a:pPr lvl="2"/>
            <a:r>
              <a:rPr kumimoji="1" lang="en-US" dirty="0"/>
              <a:t>Any non-obvious stop-words?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666" name="Picture 2"/>
          <p:cNvPicPr>
            <a:picLocks noChangeAspect="1" noChangeArrowheads="1"/>
          </p:cNvPicPr>
          <p:nvPr/>
        </p:nvPicPr>
        <p:blipFill>
          <a:blip r:embed="rId2" cstate="print"/>
          <a:srcRect l="15824" t="10500" r="36044" b="31000"/>
          <a:stretch>
            <a:fillRect/>
          </a:stretch>
        </p:blipFill>
        <p:spPr bwMode="auto">
          <a:xfrm>
            <a:off x="304800" y="152400"/>
            <a:ext cx="5562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0" y="762000"/>
            <a:ext cx="36681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 stop word</a:t>
            </a:r>
          </a:p>
          <a:p>
            <a:r>
              <a:rPr lang="en-US" dirty="0" smtClean="0"/>
              <a:t> </a:t>
            </a:r>
            <a:r>
              <a:rPr lang="en-US" dirty="0" smtClean="0"/>
              <a:t> elimination?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Reduces the index size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Improves answer relevance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“the rose” is converted to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“rose”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3505200"/>
            <a:ext cx="3362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Modern search engines don’t</a:t>
            </a:r>
          </a:p>
          <a:p>
            <a:r>
              <a:rPr lang="en-US" dirty="0" smtClean="0"/>
              <a:t> </a:t>
            </a:r>
            <a:r>
              <a:rPr lang="en-US" dirty="0" smtClean="0"/>
              <a:t>care about size of the index</a:t>
            </a:r>
          </a:p>
          <a:p>
            <a:endParaRPr lang="en-US" dirty="0" smtClean="0"/>
          </a:p>
          <a:p>
            <a:r>
              <a:rPr lang="en-US" dirty="0" smtClean="0"/>
              <a:t>But how about the relevance</a:t>
            </a:r>
          </a:p>
          <a:p>
            <a:r>
              <a:rPr lang="en-US" dirty="0" smtClean="0"/>
              <a:t> </a:t>
            </a:r>
            <a:r>
              <a:rPr lang="en-US" dirty="0" smtClean="0"/>
              <a:t> part?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867400" y="5410200"/>
            <a:ext cx="2961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Idf</a:t>
            </a:r>
            <a:r>
              <a:rPr lang="en-US" dirty="0" smtClean="0"/>
              <a:t> weight takes care of it</a:t>
            </a:r>
          </a:p>
          <a:p>
            <a:r>
              <a:rPr lang="en-US" dirty="0" smtClean="0"/>
              <a:t> </a:t>
            </a:r>
            <a:r>
              <a:rPr lang="en-US" dirty="0" smtClean="0"/>
              <a:t> to a certain extent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Barrels vs. Collections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We talked about distributing a central index onto multiple machines by splitting it into barrels</a:t>
            </a:r>
          </a:p>
          <a:p>
            <a:pPr>
              <a:lnSpc>
                <a:spcPct val="80000"/>
              </a:lnSpc>
            </a:pPr>
            <a:r>
              <a:rPr lang="en-US" sz="2000"/>
              <a:t>A related scenario is one where instead of a single central document base, we have a set of separate document collections, each with their own index. You can think of each collection as a “barrel”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Examples include querying multiple news source (NYT, LA Times etc), or “meta search engines” like dogpile and metacrawler that outsource the query to other search engines.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And we need to again do result retrieval from each collection followed by result merging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One additional issue in such cases is the “collection selection”— If you can call only k collections, which k collections would you choose? 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A simple idea is to get a sample of documents from each collection, consider the sample as a super document representing the collection. We now have n super-documents. We can do tf/idf weights and vector similarity ranking on top of the n super docs to pick the top k superdocs nearest to the query, and then call those collections.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b="1"/>
              <a:t>Efficiency versus Flexibility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marL="609600" indent="-609600"/>
            <a:r>
              <a:rPr lang="en-US" b="0"/>
              <a:t>Storing computed document weights is good for efficiency but bad for flexibility.</a:t>
            </a:r>
          </a:p>
          <a:p>
            <a:pPr marL="990600" lvl="1" indent="-533400"/>
            <a:r>
              <a:rPr lang="en-US" b="1"/>
              <a:t>Recomputation needed if tf and idf formulas change and/or tf and df information change.</a:t>
            </a:r>
          </a:p>
          <a:p>
            <a:pPr marL="609600" indent="-609600"/>
            <a:r>
              <a:rPr lang="en-US" b="0"/>
              <a:t>Flexibility is improved by storing raw tf and df information but efficiency suffers.</a:t>
            </a:r>
          </a:p>
          <a:p>
            <a:pPr marL="609600" indent="-609600"/>
            <a:r>
              <a:rPr lang="en-US" b="0"/>
              <a:t>A compromise</a:t>
            </a:r>
          </a:p>
          <a:p>
            <a:pPr marL="990600" lvl="1" indent="-533400"/>
            <a:r>
              <a:rPr lang="en-US" b="1"/>
              <a:t>Store pre-computed tf weights of documents.</a:t>
            </a:r>
          </a:p>
          <a:p>
            <a:pPr marL="990600" lvl="1" indent="-533400"/>
            <a:r>
              <a:rPr lang="en-US" b="1"/>
              <a:t>Use idf weights with query term tf weights instead of document term tf weights.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Tolerant Dictionaries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Ability to retrieve vocabulary terms with </a:t>
            </a:r>
            <a:r>
              <a:rPr lang="en-US" dirty="0" smtClean="0"/>
              <a:t>misspellings and </a:t>
            </a:r>
            <a:r>
              <a:rPr lang="en-US" dirty="0" err="1" smtClean="0"/>
              <a:t>mistypings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Ideally, the correction depends on our model of how errors/</a:t>
            </a:r>
            <a:r>
              <a:rPr lang="en-US" dirty="0" err="1" smtClean="0"/>
              <a:t>mistypings</a:t>
            </a:r>
            <a:r>
              <a:rPr lang="en-US" dirty="0" smtClean="0"/>
              <a:t> are made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If we think errors are made because no one can quite remember the spelling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Use k-gram methods</a:t>
            </a:r>
          </a:p>
          <a:p>
            <a:pPr lvl="4">
              <a:lnSpc>
                <a:spcPct val="90000"/>
              </a:lnSpc>
            </a:pPr>
            <a:r>
              <a:rPr lang="en-US" dirty="0" smtClean="0"/>
              <a:t>K-grams are to words what k-shingles are to documents—a contiguous sequence of k letters in the word</a:t>
            </a:r>
          </a:p>
          <a:p>
            <a:pPr lvl="4">
              <a:lnSpc>
                <a:spcPct val="90000"/>
              </a:lnSpc>
              <a:buNone/>
            </a:pPr>
            <a:endParaRPr lang="en-US" dirty="0" smtClean="0"/>
          </a:p>
          <a:p>
            <a:pPr lvl="3">
              <a:lnSpc>
                <a:spcPct val="90000"/>
              </a:lnSpc>
            </a:pPr>
            <a:r>
              <a:rPr lang="en-US" dirty="0" smtClean="0"/>
              <a:t>Or Use phonetic correction methods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If we think errors are made because of the specific way words are input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Consider edit distances between words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Need a way to compute distances between words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idea is to use “k-gram” distance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K-grams are to words what k-shingles are to documents—a contiguous sequence of k letters in the word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Another idea is to use “edit distances”—i.e., how many small typing errors (e.g. addition, deletion, swapping etc) are needed to convert a word into another word</a:t>
            </a:r>
          </a:p>
        </p:txBody>
      </p:sp>
      <p:sp>
        <p:nvSpPr>
          <p:cNvPr id="1120260" name="Text Box 4"/>
          <p:cNvSpPr txBox="1">
            <a:spLocks noChangeArrowheads="1"/>
          </p:cNvSpPr>
          <p:nvPr/>
        </p:nvSpPr>
        <p:spPr bwMode="auto">
          <a:xfrm>
            <a:off x="1905000" y="5410200"/>
            <a:ext cx="403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See connection to query expansion?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Tolerant Dictionaries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Ability to retrieve vocabulary terms with </a:t>
            </a:r>
            <a:r>
              <a:rPr lang="en-US" dirty="0" smtClean="0"/>
              <a:t>misspellings and </a:t>
            </a:r>
            <a:r>
              <a:rPr lang="en-US" dirty="0" err="1" smtClean="0"/>
              <a:t>mistypings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Ideally, the correction depends on our model of how errors/</a:t>
            </a:r>
            <a:r>
              <a:rPr lang="en-US" dirty="0" err="1" smtClean="0"/>
              <a:t>mistypings</a:t>
            </a:r>
            <a:r>
              <a:rPr lang="en-US" dirty="0" smtClean="0"/>
              <a:t> are made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If we think errors are made because no one can quite remember the spelling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Use k-gram methods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Or Use phonetic correction methods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If we think errors are made because of the specific way words are input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Consider edit distances between words</a:t>
            </a:r>
          </a:p>
          <a:p>
            <a:pPr lvl="4">
              <a:lnSpc>
                <a:spcPct val="90000"/>
              </a:lnSpc>
            </a:pPr>
            <a:r>
              <a:rPr lang="en-US" dirty="0" smtClean="0"/>
              <a:t>i.e., how many small typing errors (e.g. addition, deletion, swapping etc) are needed to convert a word into another word</a:t>
            </a:r>
          </a:p>
          <a:p>
            <a:pPr lvl="4">
              <a:lnSpc>
                <a:spcPct val="90000"/>
              </a:lnSpc>
            </a:pPr>
            <a:endParaRPr lang="en-US" dirty="0" smtClean="0"/>
          </a:p>
          <a:p>
            <a:pPr lvl="4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1120260" name="Text Box 4"/>
          <p:cNvSpPr txBox="1">
            <a:spLocks noChangeArrowheads="1"/>
          </p:cNvSpPr>
          <p:nvPr/>
        </p:nvSpPr>
        <p:spPr bwMode="auto">
          <a:xfrm>
            <a:off x="2286000" y="6324600"/>
            <a:ext cx="403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See connection to query expansion?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914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8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85800"/>
            <a:ext cx="4495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8214" name="Text Box 6"/>
          <p:cNvSpPr txBox="1">
            <a:spLocks noChangeArrowheads="1"/>
          </p:cNvSpPr>
          <p:nvPr/>
        </p:nvSpPr>
        <p:spPr bwMode="auto">
          <a:xfrm>
            <a:off x="4953000" y="1066800"/>
            <a:ext cx="3179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Will work even if the words</a:t>
            </a:r>
          </a:p>
          <a:p>
            <a:r>
              <a:rPr lang="en-US" dirty="0"/>
              <a:t> are of differing lengths</a:t>
            </a:r>
          </a:p>
        </p:txBody>
      </p:sp>
      <p:sp>
        <p:nvSpPr>
          <p:cNvPr id="1118215" name="Text Box 7"/>
          <p:cNvSpPr txBox="1">
            <a:spLocks noChangeArrowheads="1"/>
          </p:cNvSpPr>
          <p:nvPr/>
        </p:nvSpPr>
        <p:spPr bwMode="auto">
          <a:xfrm>
            <a:off x="0" y="4076700"/>
            <a:ext cx="3962400" cy="2781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How do we decide what is a correct word?</a:t>
            </a:r>
          </a:p>
          <a:p>
            <a:endParaRPr lang="en-US" sz="1600" dirty="0"/>
          </a:p>
          <a:p>
            <a:r>
              <a:rPr lang="en-US" sz="1600" dirty="0">
                <a:sym typeface="Wingdings" pitchFamily="2" charset="2"/>
              </a:rPr>
              <a:t>Webster dictionary: Would be good but it may not have all the special-purpose words</a:t>
            </a:r>
          </a:p>
          <a:p>
            <a:endParaRPr lang="en-US" sz="1600" dirty="0">
              <a:sym typeface="Wingdings" pitchFamily="2" charset="2"/>
            </a:endParaRPr>
          </a:p>
          <a:p>
            <a:r>
              <a:rPr lang="en-US" sz="1600" dirty="0">
                <a:sym typeface="Wingdings" pitchFamily="2" charset="2"/>
              </a:rPr>
              <a:t>So, use lexicon of the inverted index itself</a:t>
            </a:r>
          </a:p>
          <a:p>
            <a:r>
              <a:rPr lang="en-US" sz="1600" dirty="0">
                <a:sym typeface="Wingdings" pitchFamily="2" charset="2"/>
              </a:rPr>
              <a:t>   The postings list contains the number </a:t>
            </a:r>
          </a:p>
          <a:p>
            <a:r>
              <a:rPr lang="en-US" sz="1600" dirty="0">
                <a:sym typeface="Wingdings" pitchFamily="2" charset="2"/>
              </a:rPr>
              <a:t>        of times a word appears in the corpus.</a:t>
            </a:r>
          </a:p>
          <a:p>
            <a:r>
              <a:rPr lang="en-US" sz="1600" dirty="0">
                <a:sym typeface="Wingdings" pitchFamily="2" charset="2"/>
              </a:rPr>
              <a:t>    If it is “high” you can assume it is a correct word.. </a:t>
            </a:r>
            <a:endParaRPr lang="en-US" sz="1600" dirty="0"/>
          </a:p>
        </p:txBody>
      </p:sp>
      <p:sp>
        <p:nvSpPr>
          <p:cNvPr id="1118216" name="Text Box 8"/>
          <p:cNvSpPr txBox="1">
            <a:spLocks noChangeArrowheads="1"/>
          </p:cNvSpPr>
          <p:nvPr/>
        </p:nvSpPr>
        <p:spPr bwMode="auto">
          <a:xfrm>
            <a:off x="6400800" y="5546725"/>
            <a:ext cx="2693988" cy="13112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Correction can also be</a:t>
            </a:r>
          </a:p>
          <a:p>
            <a:r>
              <a:rPr lang="en-US" dirty="0"/>
              <a:t> done </a:t>
            </a:r>
            <a:r>
              <a:rPr lang="en-US" dirty="0" err="1"/>
              <a:t>w.r.t</a:t>
            </a:r>
            <a:r>
              <a:rPr lang="en-US" dirty="0"/>
              <a:t>. query logs</a:t>
            </a:r>
          </a:p>
          <a:p>
            <a:r>
              <a:rPr lang="en-US" dirty="0"/>
              <a:t>  rather than document</a:t>
            </a:r>
          </a:p>
          <a:p>
            <a:r>
              <a:rPr lang="en-US" dirty="0"/>
              <a:t>  corpus..</a:t>
            </a:r>
          </a:p>
        </p:txBody>
      </p:sp>
      <p:sp>
        <p:nvSpPr>
          <p:cNvPr id="1118218" name="Text Box 10"/>
          <p:cNvSpPr txBox="1">
            <a:spLocks noChangeArrowheads="1"/>
          </p:cNvSpPr>
          <p:nvPr/>
        </p:nvSpPr>
        <p:spPr bwMode="auto">
          <a:xfrm>
            <a:off x="5334000" y="2514600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(Or use Jaccard distance)</a:t>
            </a:r>
          </a:p>
        </p:txBody>
      </p:sp>
      <p:pic>
        <p:nvPicPr>
          <p:cNvPr id="11182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86200"/>
            <a:ext cx="3646487" cy="104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1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1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1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4" grpId="0"/>
      <p:bldP spid="1118215" grpId="0" animBg="1"/>
      <p:bldP spid="11182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8915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4357" name="Text Box 5"/>
          <p:cNvSpPr txBox="1">
            <a:spLocks noChangeArrowheads="1"/>
          </p:cNvSpPr>
          <p:nvPr/>
        </p:nvSpPr>
        <p:spPr bwMode="auto">
          <a:xfrm>
            <a:off x="2651125" y="5881688"/>
            <a:ext cx="356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Where do you get the weights? </a:t>
            </a:r>
          </a:p>
          <a:p>
            <a:r>
              <a:rPr lang="en-US"/>
              <a:t>       --Learn…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 distance and Optimal Alignment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Finding the </a:t>
            </a:r>
            <a:r>
              <a:rPr lang="en-US" sz="2400" dirty="0" err="1"/>
              <a:t>levenshtein</a:t>
            </a:r>
            <a:r>
              <a:rPr lang="en-US" sz="2400" dirty="0"/>
              <a:t> distance between two strings is non-trivial, as we need to find the </a:t>
            </a:r>
            <a:r>
              <a:rPr lang="en-US" sz="2400" i="1" dirty="0"/>
              <a:t>minimum </a:t>
            </a:r>
            <a:r>
              <a:rPr lang="en-US" sz="2400" dirty="0"/>
              <a:t> number of changes needed. For this you need to align the strings correctly first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E.g. Consider umbrella and </a:t>
            </a:r>
            <a:r>
              <a:rPr lang="en-US" sz="2400" dirty="0" err="1"/>
              <a:t>mbkrella</a:t>
            </a:r>
            <a:r>
              <a:rPr lang="en-US" sz="2400" dirty="0"/>
              <a:t>.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If you start with the first alignment, then it looks like every character is wrong (u replaced by m; m by b etc), giving a distance of 7—since one of the </a:t>
            </a:r>
            <a:r>
              <a:rPr lang="en-US" sz="2000" dirty="0" err="1"/>
              <a:t>ls</a:t>
            </a:r>
            <a:r>
              <a:rPr lang="en-US" sz="2000" dirty="0"/>
              <a:t> does align).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If you shift the second word one position to the right and compare, then you will see that you have a distance of 2 (</a:t>
            </a:r>
            <a:r>
              <a:rPr lang="en-US" sz="2000" dirty="0">
                <a:solidFill>
                  <a:srgbClr val="0000FF"/>
                </a:solidFill>
              </a:rPr>
              <a:t>u</a:t>
            </a:r>
            <a:r>
              <a:rPr lang="en-US" sz="2000" dirty="0"/>
              <a:t> deleted and </a:t>
            </a:r>
            <a:r>
              <a:rPr lang="en-US" sz="2000" dirty="0" smtClean="0">
                <a:solidFill>
                  <a:schemeClr val="accent2"/>
                </a:solidFill>
              </a:rPr>
              <a:t>k </a:t>
            </a:r>
            <a:r>
              <a:rPr lang="en-US" sz="2000" dirty="0" smtClean="0"/>
              <a:t>added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Conceptually you want to first find the best alignment and compute distance </a:t>
            </a:r>
            <a:r>
              <a:rPr lang="en-US" sz="2400" dirty="0" err="1"/>
              <a:t>wrt</a:t>
            </a:r>
            <a:r>
              <a:rPr lang="en-US" sz="2400" dirty="0"/>
              <a:t> it. Turns out that these two phases can be done together using dynamic programming algorithms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See Manning et. al. chapter on tolerant retrieval.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1158148" name="Text Box 4"/>
          <p:cNvSpPr txBox="1">
            <a:spLocks noChangeArrowheads="1"/>
          </p:cNvSpPr>
          <p:nvPr/>
        </p:nvSpPr>
        <p:spPr bwMode="auto">
          <a:xfrm>
            <a:off x="7777163" y="5334000"/>
            <a:ext cx="1366837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Umbrella</a:t>
            </a:r>
          </a:p>
          <a:p>
            <a:r>
              <a:rPr lang="en-US"/>
              <a:t>Mbrellat</a:t>
            </a:r>
          </a:p>
          <a:p>
            <a:r>
              <a:rPr lang="en-US"/>
              <a:t>    mbrellat</a:t>
            </a:r>
          </a:p>
        </p:txBody>
      </p:sp>
      <p:sp>
        <p:nvSpPr>
          <p:cNvPr id="1158149" name="Text Box 5"/>
          <p:cNvSpPr txBox="1">
            <a:spLocks noChangeArrowheads="1"/>
          </p:cNvSpPr>
          <p:nvPr/>
        </p:nvSpPr>
        <p:spPr bwMode="auto">
          <a:xfrm>
            <a:off x="365125" y="6110288"/>
            <a:ext cx="772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Similar to sequence alignment task in genetics, dynamic time warping</a:t>
            </a:r>
          </a:p>
          <a:p>
            <a:r>
              <a:rPr lang="en-US"/>
              <a:t>   in speech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b="1"/>
              <a:t>Efficient Retrieval 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>
              <a:lnSpc>
                <a:spcPct val="110000"/>
              </a:lnSpc>
            </a:pPr>
            <a:r>
              <a:rPr lang="en-US" b="0"/>
              <a:t>Document-term matrix  </a:t>
            </a:r>
          </a:p>
          <a:p>
            <a:pPr marL="609600" indent="-609600">
              <a:buFontTx/>
              <a:buNone/>
            </a:pPr>
            <a:r>
              <a:rPr lang="en-US" b="0"/>
              <a:t>            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t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1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  t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2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. . .    t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j 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. . .    t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m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       nf</a:t>
            </a:r>
          </a:p>
          <a:p>
            <a:pPr marL="609600" indent="-609600">
              <a:buFontTx/>
              <a:buNone/>
            </a:pP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 d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1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 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11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12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. . .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1j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. . .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1m          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1/|d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1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|</a:t>
            </a:r>
            <a:endParaRPr lang="en-US" sz="2400" b="0" baseline="-25000">
              <a:solidFill>
                <a:srgbClr val="FF0000"/>
              </a:solidFill>
              <a:latin typeface="Times" pitchFamily="18" charset="0"/>
            </a:endParaRP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 d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2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 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21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22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. . .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2j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. . . 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2m          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1/|d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2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|</a:t>
            </a:r>
            <a:endParaRPr lang="en-US" sz="2400" b="0" baseline="-25000">
              <a:solidFill>
                <a:srgbClr val="FF0000"/>
              </a:solidFill>
              <a:latin typeface="Times" pitchFamily="18" charset="0"/>
            </a:endParaRP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                             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.  .  .  .  .  .  .  .  .  .  .  .  .  .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                           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  d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i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 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i1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i2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. . .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ij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. . .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im          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1/|d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i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|</a:t>
            </a:r>
            <a:endParaRPr lang="en-US" sz="2400" b="0" baseline="-25000">
              <a:solidFill>
                <a:srgbClr val="FF0000"/>
              </a:solidFill>
              <a:latin typeface="Times" pitchFamily="18" charset="0"/>
            </a:endParaRP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                             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.  .  .  .  .  .  .  .  .  .  .  .  .  .</a:t>
            </a:r>
            <a:endParaRPr lang="en-US" sz="2400" b="0" baseline="-25000">
              <a:solidFill>
                <a:srgbClr val="FF0000"/>
              </a:solidFill>
              <a:latin typeface="Times" pitchFamily="18" charset="0"/>
            </a:endParaRP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  d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 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n1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n2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. . .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nj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   . . .   w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nm         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1/|d</a:t>
            </a:r>
            <a:r>
              <a:rPr lang="en-US" sz="2400" b="0" baseline="-25000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en-US" sz="2400" b="0">
                <a:solidFill>
                  <a:srgbClr val="FF0000"/>
                </a:solidFill>
                <a:latin typeface="Times" pitchFamily="18" charset="0"/>
              </a:rPr>
              <a:t>|</a:t>
            </a:r>
            <a:endParaRPr lang="en-US" sz="2400" b="0" baseline="-25000">
              <a:solidFill>
                <a:srgbClr val="FF0000"/>
              </a:solidFill>
              <a:latin typeface="Times" pitchFamily="18" charset="0"/>
            </a:endParaRPr>
          </a:p>
          <a:p>
            <a:pPr marL="609600" indent="-609600">
              <a:lnSpc>
                <a:spcPct val="140000"/>
              </a:lnSpc>
            </a:pPr>
            <a:endParaRPr lang="en-US" sz="2400" b="0"/>
          </a:p>
          <a:p>
            <a:pPr marL="609600" indent="-609600">
              <a:lnSpc>
                <a:spcPct val="140000"/>
              </a:lnSpc>
            </a:pPr>
            <a:r>
              <a:rPr lang="en-US" sz="2400" b="0"/>
              <a:t>w</a:t>
            </a:r>
            <a:r>
              <a:rPr lang="en-US" sz="2400" b="0" baseline="-25000"/>
              <a:t>ij</a:t>
            </a:r>
            <a:r>
              <a:rPr lang="en-US" sz="2400" b="0"/>
              <a:t> is the weight of term t</a:t>
            </a:r>
            <a:r>
              <a:rPr lang="en-US" sz="2400" b="0" baseline="-25000"/>
              <a:t>j</a:t>
            </a:r>
            <a:r>
              <a:rPr lang="en-US" sz="2400" b="0"/>
              <a:t> in document d</a:t>
            </a:r>
            <a:r>
              <a:rPr lang="en-US" sz="2400" b="0" baseline="-25000"/>
              <a:t>i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b="0"/>
              <a:t>Most w</a:t>
            </a:r>
            <a:r>
              <a:rPr lang="en-US" sz="2400" b="0" baseline="-25000"/>
              <a:t>ij</a:t>
            </a:r>
            <a:r>
              <a:rPr lang="en-US" sz="2400" b="0"/>
              <a:t>’s will be zero</a:t>
            </a:r>
            <a:r>
              <a:rPr lang="en-US" b="0"/>
              <a:t>.</a:t>
            </a:r>
          </a:p>
        </p:txBody>
      </p:sp>
      <p:sp>
        <p:nvSpPr>
          <p:cNvPr id="1018884" name="Line 4"/>
          <p:cNvSpPr>
            <a:spLocks noChangeShapeType="1"/>
          </p:cNvSpPr>
          <p:nvPr/>
        </p:nvSpPr>
        <p:spPr bwMode="auto">
          <a:xfrm>
            <a:off x="838200" y="2438400"/>
            <a:ext cx="624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8885" name="Line 5"/>
          <p:cNvSpPr>
            <a:spLocks noChangeShapeType="1"/>
          </p:cNvSpPr>
          <p:nvPr/>
        </p:nvSpPr>
        <p:spPr bwMode="auto">
          <a:xfrm>
            <a:off x="1524000" y="1905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8886" name="Line 6"/>
          <p:cNvSpPr>
            <a:spLocks noChangeShapeType="1"/>
          </p:cNvSpPr>
          <p:nvPr/>
        </p:nvSpPr>
        <p:spPr bwMode="auto">
          <a:xfrm>
            <a:off x="7467600" y="24384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86868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429" name="Text Box 5"/>
          <p:cNvSpPr txBox="1">
            <a:spLocks noChangeArrowheads="1"/>
          </p:cNvSpPr>
          <p:nvPr/>
        </p:nvSpPr>
        <p:spPr bwMode="auto">
          <a:xfrm>
            <a:off x="2574925" y="61864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430" name="Text Box 6"/>
          <p:cNvSpPr txBox="1">
            <a:spLocks noChangeArrowheads="1"/>
          </p:cNvSpPr>
          <p:nvPr/>
        </p:nvSpPr>
        <p:spPr bwMode="auto">
          <a:xfrm>
            <a:off x="304800" y="1676400"/>
            <a:ext cx="8586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Motivation: To reduce computation, we  want to focus not on all words in the </a:t>
            </a:r>
          </a:p>
          <a:p>
            <a:r>
              <a:rPr lang="en-US"/>
              <a:t>    dictionary but a subset of them</a:t>
            </a:r>
          </a:p>
        </p:txBody>
      </p:sp>
      <p:sp>
        <p:nvSpPr>
          <p:cNvPr id="1127431" name="Text Box 7"/>
          <p:cNvSpPr txBox="1">
            <a:spLocks noChangeArrowheads="1"/>
          </p:cNvSpPr>
          <p:nvPr/>
        </p:nvSpPr>
        <p:spPr bwMode="auto">
          <a:xfrm>
            <a:off x="6080125" y="3062288"/>
            <a:ext cx="302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e.g. all words with at most</a:t>
            </a:r>
          </a:p>
          <a:p>
            <a:r>
              <a:rPr lang="en-US"/>
              <a:t>       one Levenshtein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8392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3574" name="Text Box 6"/>
          <p:cNvSpPr txBox="1">
            <a:spLocks noChangeArrowheads="1"/>
          </p:cNvSpPr>
          <p:nvPr/>
        </p:nvSpPr>
        <p:spPr bwMode="auto">
          <a:xfrm>
            <a:off x="365125" y="6361113"/>
            <a:ext cx="367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Arial" pitchFamily="34" charset="0"/>
              </a:rPr>
              <a:t>http://norvig.com/spell-correct.html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Bayesian account of Spelling Correction 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487863" cy="4114800"/>
          </a:xfrm>
        </p:spPr>
        <p:txBody>
          <a:bodyPr/>
          <a:lstStyle/>
          <a:p>
            <a:r>
              <a:rPr lang="en-US"/>
              <a:t>Given a </a:t>
            </a:r>
            <a:r>
              <a:rPr lang="en-US" i="1"/>
              <a:t>dictionary </a:t>
            </a:r>
            <a:r>
              <a:rPr lang="en-US"/>
              <a:t>of words</a:t>
            </a:r>
          </a:p>
          <a:p>
            <a:r>
              <a:rPr lang="en-US"/>
              <a:t>A partial or complete typing of a “word” </a:t>
            </a:r>
          </a:p>
          <a:p>
            <a:r>
              <a:rPr lang="en-US"/>
              <a:t>Complete/Correct the word</a:t>
            </a:r>
          </a:p>
          <a:p>
            <a:endParaRPr lang="en-US"/>
          </a:p>
        </p:txBody>
      </p:sp>
      <p:sp>
        <p:nvSpPr>
          <p:cNvPr id="1115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6138" y="1143000"/>
            <a:ext cx="4487862" cy="4114800"/>
          </a:xfrm>
        </p:spPr>
        <p:txBody>
          <a:bodyPr/>
          <a:lstStyle/>
          <a:p>
            <a:r>
              <a:rPr lang="en-US" sz="1800" dirty="0" err="1"/>
              <a:t>argmax</a:t>
            </a:r>
            <a:r>
              <a:rPr lang="en-US" sz="1800" baseline="-25000" dirty="0" err="1"/>
              <a:t>c</a:t>
            </a:r>
            <a:r>
              <a:rPr lang="en-US" sz="1800" dirty="0"/>
              <a:t>  P(</a:t>
            </a:r>
            <a:r>
              <a:rPr lang="en-US" sz="1800" i="1" dirty="0" err="1"/>
              <a:t>c</a:t>
            </a:r>
            <a:r>
              <a:rPr lang="en-US" sz="1800" dirty="0" err="1"/>
              <a:t>|</a:t>
            </a:r>
            <a:r>
              <a:rPr lang="en-US" sz="1800" i="1" dirty="0" err="1"/>
              <a:t>w</a:t>
            </a:r>
            <a:r>
              <a:rPr lang="en-US" sz="1800" dirty="0"/>
              <a:t>) </a:t>
            </a:r>
          </a:p>
          <a:p>
            <a:r>
              <a:rPr lang="en-US" sz="1800" dirty="0" err="1"/>
              <a:t>argmax</a:t>
            </a:r>
            <a:r>
              <a:rPr lang="en-US" sz="1800" i="1" baseline="-25000" dirty="0" err="1"/>
              <a:t>c</a:t>
            </a:r>
            <a:r>
              <a:rPr lang="en-US" sz="1800" dirty="0"/>
              <a:t> P(</a:t>
            </a:r>
            <a:r>
              <a:rPr lang="en-US" sz="1800" i="1" dirty="0" err="1"/>
              <a:t>w</a:t>
            </a:r>
            <a:r>
              <a:rPr lang="en-US" sz="1800" dirty="0" err="1"/>
              <a:t>|</a:t>
            </a:r>
            <a:r>
              <a:rPr lang="en-US" sz="1800" i="1" dirty="0" err="1"/>
              <a:t>c</a:t>
            </a:r>
            <a:r>
              <a:rPr lang="en-US" sz="1800" dirty="0"/>
              <a:t>) P(</a:t>
            </a:r>
            <a:r>
              <a:rPr lang="en-US" sz="1800" i="1" dirty="0"/>
              <a:t>c</a:t>
            </a:r>
            <a:r>
              <a:rPr lang="en-US" sz="1800" dirty="0"/>
              <a:t>) / P(</a:t>
            </a:r>
            <a:r>
              <a:rPr lang="en-US" sz="1800" i="1" dirty="0"/>
              <a:t>w</a:t>
            </a:r>
            <a:r>
              <a:rPr lang="en-US" sz="1800" dirty="0"/>
              <a:t>)</a:t>
            </a:r>
            <a:r>
              <a:rPr lang="en-US" dirty="0"/>
              <a:t> </a:t>
            </a:r>
          </a:p>
          <a:p>
            <a:r>
              <a:rPr lang="en-US" sz="1800" dirty="0"/>
              <a:t>P(</a:t>
            </a:r>
            <a:r>
              <a:rPr lang="en-US" sz="1800" dirty="0" err="1"/>
              <a:t>w|c</a:t>
            </a:r>
            <a:r>
              <a:rPr lang="en-US" sz="1800" dirty="0"/>
              <a:t>) </a:t>
            </a:r>
            <a:r>
              <a:rPr lang="en-US" sz="1800" dirty="0">
                <a:sym typeface="Wingdings" pitchFamily="2" charset="2"/>
              </a:rPr>
              <a:t>Error model</a:t>
            </a:r>
          </a:p>
          <a:p>
            <a:pPr lvl="1"/>
            <a:r>
              <a:rPr lang="en-US" sz="1600" dirty="0">
                <a:sym typeface="Wingdings" pitchFamily="2" charset="2"/>
              </a:rPr>
              <a:t>What is the probability that you will type w when you meant c?</a:t>
            </a:r>
          </a:p>
          <a:p>
            <a:pPr lvl="1"/>
            <a:r>
              <a:rPr lang="en-US" sz="1600" dirty="0">
                <a:sym typeface="Wingdings" pitchFamily="2" charset="2"/>
              </a:rPr>
              <a:t>Different kinds of errors (e.g. letter swapping) have different </a:t>
            </a:r>
            <a:r>
              <a:rPr lang="en-US" sz="1600" dirty="0" err="1">
                <a:sym typeface="Wingdings" pitchFamily="2" charset="2"/>
              </a:rPr>
              <a:t>prob</a:t>
            </a:r>
            <a:endParaRPr lang="en-US" sz="1600" dirty="0">
              <a:sym typeface="Wingdings" pitchFamily="2" charset="2"/>
            </a:endParaRPr>
          </a:p>
          <a:p>
            <a:pPr lvl="1"/>
            <a:r>
              <a:rPr lang="en-US" sz="1600" dirty="0">
                <a:sym typeface="Wingdings" pitchFamily="2" charset="2"/>
              </a:rPr>
              <a:t>Consider edit distance</a:t>
            </a:r>
          </a:p>
          <a:p>
            <a:endParaRPr lang="en-US" sz="1800" dirty="0">
              <a:sym typeface="Wingdings" pitchFamily="2" charset="2"/>
            </a:endParaRPr>
          </a:p>
          <a:p>
            <a:r>
              <a:rPr lang="en-US" sz="1800" dirty="0">
                <a:sym typeface="Wingdings" pitchFamily="2" charset="2"/>
              </a:rPr>
              <a:t>P(c)  “language model”</a:t>
            </a:r>
          </a:p>
          <a:p>
            <a:pPr lvl="1">
              <a:buFontTx/>
              <a:buChar char="-"/>
            </a:pPr>
            <a:r>
              <a:rPr lang="en-US" sz="1800" dirty="0"/>
              <a:t>How frequent is c in the language that is </a:t>
            </a:r>
            <a:r>
              <a:rPr lang="en-US" sz="1800" i="1" dirty="0"/>
              <a:t>used</a:t>
            </a:r>
            <a:r>
              <a:rPr lang="en-US" sz="1800" dirty="0"/>
              <a:t>? </a:t>
            </a:r>
            <a:endParaRPr lang="en-US" sz="1800" dirty="0" smtClean="0"/>
          </a:p>
          <a:p>
            <a:pPr lvl="2">
              <a:buFontTx/>
              <a:buChar char="-"/>
            </a:pPr>
            <a:r>
              <a:rPr lang="en-US" sz="1400" dirty="0" smtClean="0"/>
              <a:t>“fallacy of the prior” or how people get all hypochondriac because they think they have symptoms of a fatal disease (which turns out to be extremely rare)</a:t>
            </a:r>
            <a:endParaRPr lang="en-US" sz="1400" dirty="0"/>
          </a:p>
        </p:txBody>
      </p:sp>
      <p:sp>
        <p:nvSpPr>
          <p:cNvPr id="1115141" name="Text Box 5"/>
          <p:cNvSpPr txBox="1">
            <a:spLocks noChangeArrowheads="1"/>
          </p:cNvSpPr>
          <p:nvPr/>
        </p:nvSpPr>
        <p:spPr bwMode="auto">
          <a:xfrm>
            <a:off x="365125" y="6361113"/>
            <a:ext cx="367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Arial" pitchFamily="34" charset="0"/>
              </a:rPr>
              <a:t>http://norvig.com/spell-correct.html</a:t>
            </a:r>
          </a:p>
        </p:txBody>
      </p:sp>
      <p:sp>
        <p:nvSpPr>
          <p:cNvPr id="1115142" name="Text Box 6"/>
          <p:cNvSpPr txBox="1">
            <a:spLocks noChangeArrowheads="1"/>
          </p:cNvSpPr>
          <p:nvPr/>
        </p:nvSpPr>
        <p:spPr bwMode="auto">
          <a:xfrm>
            <a:off x="5029200" y="5903893"/>
            <a:ext cx="32480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 dirty="0">
                <a:latin typeface="Arial" pitchFamily="34" charset="0"/>
              </a:rPr>
              <a:t>In Auto-completion, you are trying to</a:t>
            </a:r>
          </a:p>
          <a:p>
            <a:pPr eaLnBrk="1" hangingPunct="1"/>
            <a:r>
              <a:rPr lang="en-US" sz="1400" b="0" dirty="0">
                <a:latin typeface="Arial" pitchFamily="34" charset="0"/>
              </a:rPr>
              <a:t> suggest </a:t>
            </a:r>
            <a:r>
              <a:rPr lang="en-US" sz="1400" b="0" i="1" dirty="0">
                <a:latin typeface="Arial" pitchFamily="34" charset="0"/>
              </a:rPr>
              <a:t>most likely</a:t>
            </a:r>
            <a:r>
              <a:rPr lang="en-US" sz="1400" b="0" dirty="0">
                <a:latin typeface="Arial" pitchFamily="34" charset="0"/>
              </a:rPr>
              <a:t> completion of the</a:t>
            </a:r>
          </a:p>
          <a:p>
            <a:pPr eaLnBrk="1" hangingPunct="1"/>
            <a:r>
              <a:rPr lang="en-US" sz="1400" b="0" dirty="0">
                <a:latin typeface="Arial" pitchFamily="34" charset="0"/>
              </a:rPr>
              <a:t>  word you are typing…(even in face of</a:t>
            </a:r>
          </a:p>
          <a:p>
            <a:pPr eaLnBrk="1" hangingPunct="1"/>
            <a:r>
              <a:rPr lang="en-US" sz="1400" b="0" dirty="0">
                <a:latin typeface="Arial" pitchFamily="34" charset="0"/>
              </a:rPr>
              <a:t>   typing errors—a la </a:t>
            </a:r>
            <a:r>
              <a:rPr lang="en-US" sz="1400" b="0" dirty="0" err="1">
                <a:latin typeface="Arial" pitchFamily="34" charset="0"/>
              </a:rPr>
              <a:t>Ipod</a:t>
            </a:r>
            <a:r>
              <a:rPr lang="en-US" sz="1400" b="0" dirty="0">
                <a:latin typeface="Arial" pitchFamily="34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Rest of the slides not covered </a:t>
            </a:r>
            <a:br>
              <a:rPr lang="en-US" dirty="0" smtClean="0"/>
            </a:br>
            <a:r>
              <a:rPr lang="en-US" dirty="0" smtClean="0"/>
              <a:t>will return to them in connection with web search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Distributing indexes over hosts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4831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At web scale, the entire inverted index can’t be held on a single host.</a:t>
            </a:r>
          </a:p>
          <a:p>
            <a:pPr>
              <a:lnSpc>
                <a:spcPct val="80000"/>
              </a:lnSpc>
            </a:pPr>
            <a:r>
              <a:rPr lang="en-US" sz="1600"/>
              <a:t>How to distribute?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Split the index by terms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Split the index by documents</a:t>
            </a:r>
          </a:p>
          <a:p>
            <a:pPr>
              <a:lnSpc>
                <a:spcPct val="80000"/>
              </a:lnSpc>
            </a:pPr>
            <a:r>
              <a:rPr lang="en-US" sz="1600"/>
              <a:t>Preferred method is to split it by docs (!)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Each index only points to docs in a specific barrel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Different strategies for assigning docs to barrels</a:t>
            </a:r>
          </a:p>
          <a:p>
            <a:pPr lvl="1">
              <a:lnSpc>
                <a:spcPct val="80000"/>
              </a:lnSpc>
            </a:pPr>
            <a:endParaRPr lang="en-US" sz="1400"/>
          </a:p>
        </p:txBody>
      </p:sp>
      <p:sp>
        <p:nvSpPr>
          <p:cNvPr id="1152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At retrieval time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Compute top-k docs from each barrel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Merge the top-k lists to generate the final top-k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Result merging can be tricky..so try to punt it </a:t>
            </a:r>
          </a:p>
          <a:p>
            <a:pPr>
              <a:lnSpc>
                <a:spcPct val="80000"/>
              </a:lnSpc>
            </a:pPr>
            <a:r>
              <a:rPr lang="en-US" sz="1600"/>
              <a:t>Idea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Consider putting most “important” docs in top few barrels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This way, we can ignore worrying about other barrels unless the top barrels don’t return enough results</a:t>
            </a:r>
          </a:p>
          <a:p>
            <a:pPr>
              <a:lnSpc>
                <a:spcPct val="80000"/>
              </a:lnSpc>
            </a:pPr>
            <a:r>
              <a:rPr lang="en-US" sz="1600"/>
              <a:t>Another idea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Split the top 20 and bottom 80% of the doc occurrences into different indexes.. 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Short vs. long barrels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Do search on short ones first and then go to long ones as needed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8" name="AutoShap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Indexing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00400"/>
            <a:ext cx="8039100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7910" name="Text Box 6"/>
          <p:cNvSpPr txBox="1">
            <a:spLocks noChangeArrowheads="1"/>
          </p:cNvSpPr>
          <p:nvPr/>
        </p:nvSpPr>
        <p:spPr bwMode="auto">
          <a:xfrm>
            <a:off x="6156325" y="3214688"/>
            <a:ext cx="2417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“simplest” approach</a:t>
            </a:r>
          </a:p>
        </p:txBody>
      </p:sp>
      <p:pic>
        <p:nvPicPr>
          <p:cNvPr id="11479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83248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73152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4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95800"/>
            <a:ext cx="81534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454" name="WordArt 6"/>
          <p:cNvSpPr>
            <a:spLocks noChangeArrowheads="1" noChangeShapeType="1" noTextEdit="1"/>
          </p:cNvSpPr>
          <p:nvPr/>
        </p:nvSpPr>
        <p:spPr bwMode="auto">
          <a:xfrm>
            <a:off x="5562600" y="0"/>
            <a:ext cx="33528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Large Scale Indexing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4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89916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8915400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 bwMode="auto">
          <a:xfrm>
            <a:off x="228600" y="4038600"/>
            <a:ext cx="685800" cy="1219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8915400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5621" name="Text Box 5"/>
          <p:cNvSpPr txBox="1">
            <a:spLocks noChangeArrowheads="1"/>
          </p:cNvSpPr>
          <p:nvPr/>
        </p:nvSpPr>
        <p:spPr bwMode="auto">
          <a:xfrm>
            <a:off x="990600" y="1143000"/>
            <a:ext cx="4991100" cy="1016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Partition the set of documents into “blocks” </a:t>
            </a:r>
          </a:p>
          <a:p>
            <a:r>
              <a:rPr lang="en-US"/>
              <a:t>    construct index for each block separately</a:t>
            </a:r>
          </a:p>
          <a:p>
            <a:r>
              <a:rPr lang="en-US"/>
              <a:t>     merge the indexes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b="1"/>
              <a:t>Naïve retrieval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400" b="0"/>
              <a:t>Consider query q = (q</a:t>
            </a:r>
            <a:r>
              <a:rPr lang="en-US" sz="2400" b="0" baseline="-25000"/>
              <a:t>1</a:t>
            </a:r>
            <a:r>
              <a:rPr lang="en-US" sz="2400" b="0"/>
              <a:t>, q</a:t>
            </a:r>
            <a:r>
              <a:rPr lang="en-US" sz="2400" b="0" baseline="-25000"/>
              <a:t>2</a:t>
            </a:r>
            <a:r>
              <a:rPr lang="en-US" sz="2400" b="0"/>
              <a:t>, …, q</a:t>
            </a:r>
            <a:r>
              <a:rPr lang="en-US" sz="2400" b="0" baseline="-25000"/>
              <a:t>j</a:t>
            </a:r>
            <a:r>
              <a:rPr lang="en-US" sz="2400" b="0"/>
              <a:t>, …, q</a:t>
            </a:r>
            <a:r>
              <a:rPr lang="en-US" sz="2400" b="0" baseline="-25000"/>
              <a:t>n</a:t>
            </a:r>
            <a:r>
              <a:rPr lang="en-US" sz="2400" b="0"/>
              <a:t>), nf = 1/|q|.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400" b="0"/>
              <a:t>How to evaluate q (i.e., compute the similarity between q and every document)?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400" b="0">
                <a:solidFill>
                  <a:srgbClr val="3333FF"/>
                </a:solidFill>
              </a:rPr>
              <a:t>Method 1: Compare q with every document directly.</a:t>
            </a:r>
          </a:p>
          <a:p>
            <a:pPr marL="609600" indent="-609600">
              <a:lnSpc>
                <a:spcPct val="110000"/>
              </a:lnSpc>
            </a:pPr>
            <a:r>
              <a:rPr lang="en-US" sz="2400" b="0"/>
              <a:t>document data structure: 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400" b="0"/>
              <a:t>  d</a:t>
            </a:r>
            <a:r>
              <a:rPr lang="en-US" sz="2400" b="0" baseline="-25000"/>
              <a:t>i</a:t>
            </a:r>
            <a:r>
              <a:rPr lang="en-US" sz="2400" b="0"/>
              <a:t> : ((t</a:t>
            </a:r>
            <a:r>
              <a:rPr lang="en-US" sz="2400" b="0" baseline="-25000"/>
              <a:t>1</a:t>
            </a:r>
            <a:r>
              <a:rPr lang="en-US" sz="2400" b="0"/>
              <a:t>, w</a:t>
            </a:r>
            <a:r>
              <a:rPr lang="en-US" sz="2400" b="0" baseline="-25000"/>
              <a:t>i1</a:t>
            </a:r>
            <a:r>
              <a:rPr lang="en-US" sz="2400" b="0"/>
              <a:t>), (t</a:t>
            </a:r>
            <a:r>
              <a:rPr lang="en-US" sz="2400" b="0" baseline="-25000"/>
              <a:t>2</a:t>
            </a:r>
            <a:r>
              <a:rPr lang="en-US" sz="2400" b="0"/>
              <a:t>, w</a:t>
            </a:r>
            <a:r>
              <a:rPr lang="en-US" sz="2400" b="0" baseline="-25000"/>
              <a:t>i2</a:t>
            </a:r>
            <a:r>
              <a:rPr lang="en-US" sz="2400" b="0"/>
              <a:t>), . . ., (t</a:t>
            </a:r>
            <a:r>
              <a:rPr lang="en-US" sz="2400" b="0" baseline="-25000"/>
              <a:t>j</a:t>
            </a:r>
            <a:r>
              <a:rPr lang="en-US" sz="2400" b="0"/>
              <a:t>, w</a:t>
            </a:r>
            <a:r>
              <a:rPr lang="en-US" sz="2400" b="0" baseline="-25000"/>
              <a:t>ij</a:t>
            </a:r>
            <a:r>
              <a:rPr lang="en-US" sz="2400" b="0"/>
              <a:t>), . . ., (t</a:t>
            </a:r>
            <a:r>
              <a:rPr lang="en-US" sz="2400" b="0" baseline="-25000"/>
              <a:t>m</a:t>
            </a:r>
            <a:r>
              <a:rPr lang="en-US" sz="2400" b="0"/>
              <a:t>, w</a:t>
            </a:r>
            <a:r>
              <a:rPr lang="en-US" sz="2400" b="0" baseline="-25000"/>
              <a:t>im </a:t>
            </a:r>
            <a:r>
              <a:rPr lang="en-US" sz="2400" b="0"/>
              <a:t>), 1/|d</a:t>
            </a:r>
            <a:r>
              <a:rPr lang="en-US" sz="2400" b="0" baseline="-25000"/>
              <a:t>i</a:t>
            </a:r>
            <a:r>
              <a:rPr lang="en-US" sz="2400" b="0"/>
              <a:t>|)</a:t>
            </a:r>
          </a:p>
          <a:p>
            <a:pPr marL="990600" lvl="1" indent="-533400">
              <a:lnSpc>
                <a:spcPct val="110000"/>
              </a:lnSpc>
            </a:pPr>
            <a:r>
              <a:rPr lang="en-US" sz="2400" b="1"/>
              <a:t>Only terms with positive weights are kept.</a:t>
            </a:r>
          </a:p>
          <a:p>
            <a:pPr marL="990600" lvl="1" indent="-533400">
              <a:lnSpc>
                <a:spcPct val="110000"/>
              </a:lnSpc>
            </a:pPr>
            <a:r>
              <a:rPr lang="en-US" sz="2400" b="1"/>
              <a:t>Terms are in alphabetic order.</a:t>
            </a:r>
          </a:p>
          <a:p>
            <a:pPr marL="609600" indent="-609600">
              <a:lnSpc>
                <a:spcPct val="110000"/>
              </a:lnSpc>
            </a:pPr>
            <a:r>
              <a:rPr lang="en-US" sz="2800" b="0"/>
              <a:t>query data structure: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800" b="0"/>
              <a:t>  q : ((t</a:t>
            </a:r>
            <a:r>
              <a:rPr lang="en-US" sz="2800" b="0" baseline="-25000"/>
              <a:t>1</a:t>
            </a:r>
            <a:r>
              <a:rPr lang="en-US" sz="2800" b="0"/>
              <a:t>, q</a:t>
            </a:r>
            <a:r>
              <a:rPr lang="en-US" sz="2800" b="0" baseline="-25000"/>
              <a:t>1</a:t>
            </a:r>
            <a:r>
              <a:rPr lang="en-US" sz="2800" b="0"/>
              <a:t>), (t</a:t>
            </a:r>
            <a:r>
              <a:rPr lang="en-US" sz="2800" b="0" baseline="-25000"/>
              <a:t>2</a:t>
            </a:r>
            <a:r>
              <a:rPr lang="en-US" sz="2800" b="0"/>
              <a:t>, q</a:t>
            </a:r>
            <a:r>
              <a:rPr lang="en-US" sz="2800" b="0" baseline="-25000"/>
              <a:t>2</a:t>
            </a:r>
            <a:r>
              <a:rPr lang="en-US" sz="2800" b="0"/>
              <a:t>), . . ., (t</a:t>
            </a:r>
            <a:r>
              <a:rPr lang="en-US" sz="2800" b="0" baseline="-25000"/>
              <a:t>j</a:t>
            </a:r>
            <a:r>
              <a:rPr lang="en-US" sz="2800" b="0"/>
              <a:t>, q</a:t>
            </a:r>
            <a:r>
              <a:rPr lang="en-US" sz="2800" b="0" baseline="-25000"/>
              <a:t>j</a:t>
            </a:r>
            <a:r>
              <a:rPr lang="en-US" sz="2800" b="0"/>
              <a:t>), . . ., (t</a:t>
            </a:r>
            <a:r>
              <a:rPr lang="en-US" sz="2800" b="0" baseline="-25000"/>
              <a:t>m</a:t>
            </a:r>
            <a:r>
              <a:rPr lang="en-US" sz="2800" b="0"/>
              <a:t>, q</a:t>
            </a:r>
            <a:r>
              <a:rPr lang="en-US" sz="2800" b="0" baseline="-25000"/>
              <a:t>m </a:t>
            </a:r>
            <a:r>
              <a:rPr lang="en-US" sz="2800" b="0"/>
              <a:t>),  1/|q|)</a:t>
            </a:r>
            <a:endParaRPr lang="en-US" sz="2800" b="0" baseline="-25000"/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US" sz="2800" b="0" baseline="-25000"/>
              <a:t>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"/>
            <a:ext cx="89916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390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97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662363"/>
            <a:ext cx="66294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7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8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83820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534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b="1"/>
              <a:t>Naïve retrieval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638800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b="0">
                <a:solidFill>
                  <a:srgbClr val="3333FF"/>
                </a:solidFill>
              </a:rPr>
              <a:t>Method 1: Compare q with documents directly (cont.)</a:t>
            </a:r>
          </a:p>
          <a:p>
            <a:pPr marL="609600" indent="-609600">
              <a:lnSpc>
                <a:spcPct val="110000"/>
              </a:lnSpc>
            </a:pPr>
            <a:r>
              <a:rPr lang="en-US" sz="2400" b="0"/>
              <a:t>Algorithm </a:t>
            </a:r>
          </a:p>
          <a:p>
            <a:pPr marL="609600" indent="-609600">
              <a:buFontTx/>
              <a:buNone/>
            </a:pPr>
            <a:r>
              <a:rPr lang="en-US" sz="2400" b="0"/>
              <a:t>      initialize all sim(q, d</a:t>
            </a:r>
            <a:r>
              <a:rPr lang="en-US" sz="2400" b="0" baseline="-25000"/>
              <a:t>i</a:t>
            </a:r>
            <a:r>
              <a:rPr lang="en-US" sz="2400" b="0"/>
              <a:t>) = 0;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400" b="0"/>
              <a:t>      for each document di (i = 1, …, n)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400" b="0"/>
              <a:t>            { for each term t</a:t>
            </a:r>
            <a:r>
              <a:rPr lang="en-US" sz="2400" b="0" baseline="-25000"/>
              <a:t>j</a:t>
            </a:r>
            <a:r>
              <a:rPr lang="en-US" sz="2400" b="0"/>
              <a:t> (j = 1, …, m)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400" b="0"/>
              <a:t>                   if t</a:t>
            </a:r>
            <a:r>
              <a:rPr lang="en-US" sz="2400" b="0" baseline="-25000"/>
              <a:t>j</a:t>
            </a:r>
            <a:r>
              <a:rPr lang="en-US" sz="2400" b="0"/>
              <a:t> appears in both q and d</a:t>
            </a:r>
            <a:r>
              <a:rPr lang="en-US" sz="2400" b="0" baseline="-25000"/>
              <a:t>i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400" b="0"/>
              <a:t>                        </a:t>
            </a:r>
            <a:r>
              <a:rPr lang="en-US" sz="2400" b="0">
                <a:solidFill>
                  <a:schemeClr val="hlink"/>
                </a:solidFill>
              </a:rPr>
              <a:t>sim(q, d</a:t>
            </a:r>
            <a:r>
              <a:rPr lang="en-US" sz="2400" b="0" baseline="-25000">
                <a:solidFill>
                  <a:schemeClr val="hlink"/>
                </a:solidFill>
              </a:rPr>
              <a:t>i</a:t>
            </a:r>
            <a:r>
              <a:rPr lang="en-US" sz="2400" b="0">
                <a:solidFill>
                  <a:schemeClr val="hlink"/>
                </a:solidFill>
              </a:rPr>
              <a:t>) += q</a:t>
            </a:r>
            <a:r>
              <a:rPr lang="en-US" sz="2400" b="0" baseline="-25000">
                <a:solidFill>
                  <a:schemeClr val="hlink"/>
                </a:solidFill>
              </a:rPr>
              <a:t>j</a:t>
            </a:r>
            <a:r>
              <a:rPr lang="en-US" sz="2400" b="0">
                <a:solidFill>
                  <a:schemeClr val="hlink"/>
                </a:solidFill>
              </a:rPr>
              <a:t> </a:t>
            </a:r>
            <a:r>
              <a:rPr lang="en-US" sz="2400" b="0">
                <a:solidFill>
                  <a:schemeClr val="hlink"/>
                </a:solidFill>
                <a:sym typeface="Symbol" pitchFamily="18" charset="2"/>
              </a:rPr>
              <a:t></a:t>
            </a:r>
            <a:r>
              <a:rPr lang="en-US" sz="2400" b="0">
                <a:solidFill>
                  <a:schemeClr val="hlink"/>
                </a:solidFill>
              </a:rPr>
              <a:t>w</a:t>
            </a:r>
            <a:r>
              <a:rPr lang="en-US" sz="2400" b="0" baseline="-25000">
                <a:solidFill>
                  <a:schemeClr val="hlink"/>
                </a:solidFill>
              </a:rPr>
              <a:t>ij</a:t>
            </a:r>
            <a:r>
              <a:rPr lang="en-US" sz="2400" b="0">
                <a:solidFill>
                  <a:schemeClr val="hlink"/>
                </a:solidFill>
              </a:rPr>
              <a:t>;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400" b="0"/>
              <a:t>               sim(q, d</a:t>
            </a:r>
            <a:r>
              <a:rPr lang="en-US" sz="2400" b="0" baseline="-25000"/>
              <a:t>i</a:t>
            </a:r>
            <a:r>
              <a:rPr lang="en-US" sz="2400" b="0"/>
              <a:t>) = sim(q, d</a:t>
            </a:r>
            <a:r>
              <a:rPr lang="en-US" sz="2400" b="0" baseline="-25000"/>
              <a:t>i</a:t>
            </a:r>
            <a:r>
              <a:rPr lang="en-US" sz="2400" b="0"/>
              <a:t>) </a:t>
            </a:r>
            <a:r>
              <a:rPr lang="en-US" sz="2400" b="0">
                <a:sym typeface="Symbol" pitchFamily="18" charset="2"/>
              </a:rPr>
              <a:t>(1/|q|) (1/|d</a:t>
            </a:r>
            <a:r>
              <a:rPr lang="en-US" sz="2400" b="0" baseline="-25000">
                <a:sym typeface="Symbol" pitchFamily="18" charset="2"/>
              </a:rPr>
              <a:t>i</a:t>
            </a:r>
            <a:r>
              <a:rPr lang="en-US" sz="2400" b="0">
                <a:sym typeface="Symbol" pitchFamily="18" charset="2"/>
              </a:rPr>
              <a:t>|); }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400" b="0">
                <a:sym typeface="Symbol" pitchFamily="18" charset="2"/>
              </a:rPr>
              <a:t>       sort documents in descending similarities and   </a:t>
            </a:r>
          </a:p>
          <a:p>
            <a:pPr marL="609600" indent="-609600">
              <a:buFontTx/>
              <a:buNone/>
            </a:pPr>
            <a:r>
              <a:rPr lang="en-US" sz="2400" b="0">
                <a:sym typeface="Symbol" pitchFamily="18" charset="2"/>
              </a:rPr>
              <a:t>               display the top k to the user;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b="1"/>
              <a:t>Observation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839200" cy="5410200"/>
          </a:xfrm>
        </p:spPr>
        <p:txBody>
          <a:bodyPr/>
          <a:lstStyle/>
          <a:p>
            <a:pPr marL="609600" indent="-609600">
              <a:lnSpc>
                <a:spcPct val="110000"/>
              </a:lnSpc>
            </a:pPr>
            <a:r>
              <a:rPr lang="en-US" sz="2800">
                <a:latin typeface="Arial Narrow" pitchFamily="34" charset="0"/>
              </a:rPr>
              <a:t>Method 1 is not efficient</a:t>
            </a:r>
          </a:p>
          <a:p>
            <a:pPr marL="990600" lvl="1" indent="-533400">
              <a:lnSpc>
                <a:spcPct val="110000"/>
              </a:lnSpc>
            </a:pPr>
            <a:r>
              <a:rPr lang="en-US" sz="2400" b="1">
                <a:latin typeface="Arial Narrow" pitchFamily="34" charset="0"/>
              </a:rPr>
              <a:t>Needs to access most non-zero entries in doc-term matrix.</a:t>
            </a:r>
          </a:p>
          <a:p>
            <a:pPr marL="609600" indent="-609600">
              <a:lnSpc>
                <a:spcPct val="110000"/>
              </a:lnSpc>
            </a:pPr>
            <a:r>
              <a:rPr lang="en-US" sz="2800">
                <a:latin typeface="Arial Narrow" pitchFamily="34" charset="0"/>
              </a:rPr>
              <a:t>Solution:  Inverted Index</a:t>
            </a:r>
          </a:p>
          <a:p>
            <a:pPr marL="990600" lvl="1" indent="-533400"/>
            <a:r>
              <a:rPr lang="en-US" sz="2400">
                <a:latin typeface="Arial Narrow" pitchFamily="34" charset="0"/>
              </a:rPr>
              <a:t>Data structure to permit fast searching.</a:t>
            </a:r>
          </a:p>
          <a:p>
            <a:pPr marL="609600" indent="-609600"/>
            <a:r>
              <a:rPr lang="en-US" sz="2800">
                <a:latin typeface="Arial Narrow" pitchFamily="34" charset="0"/>
              </a:rPr>
              <a:t>Like an Index in the back of a text book.</a:t>
            </a:r>
          </a:p>
          <a:p>
            <a:pPr marL="990600" lvl="1" indent="-533400"/>
            <a:r>
              <a:rPr lang="en-US" sz="2400">
                <a:latin typeface="Arial Narrow" pitchFamily="34" charset="0"/>
              </a:rPr>
              <a:t>Key words --- page numbers.</a:t>
            </a:r>
          </a:p>
          <a:p>
            <a:pPr marL="990600" lvl="1" indent="-533400"/>
            <a:r>
              <a:rPr lang="en-US" sz="2400">
                <a:latin typeface="Arial Narrow" pitchFamily="34" charset="0"/>
              </a:rPr>
              <a:t>E.g, </a:t>
            </a:r>
            <a:r>
              <a:rPr lang="en-US" sz="2400" b="1">
                <a:solidFill>
                  <a:srgbClr val="990099"/>
                </a:solidFill>
                <a:latin typeface="Arial Narrow" pitchFamily="34" charset="0"/>
              </a:rPr>
              <a:t>precision</a:t>
            </a:r>
            <a:r>
              <a:rPr lang="en-US" sz="2400">
                <a:latin typeface="Arial Narrow" pitchFamily="34" charset="0"/>
              </a:rPr>
              <a:t>, </a:t>
            </a:r>
            <a:r>
              <a:rPr lang="en-US" sz="2400">
                <a:solidFill>
                  <a:srgbClr val="009900"/>
                </a:solidFill>
                <a:latin typeface="Arial Narrow" pitchFamily="34" charset="0"/>
              </a:rPr>
              <a:t>40, 55, 60-63, 89, 220</a:t>
            </a:r>
          </a:p>
          <a:p>
            <a:pPr marL="990600" lvl="1" indent="-533400"/>
            <a:r>
              <a:rPr lang="en-US" sz="2400" b="1">
                <a:solidFill>
                  <a:srgbClr val="990099"/>
                </a:solidFill>
                <a:latin typeface="Arial Narrow" pitchFamily="34" charset="0"/>
              </a:rPr>
              <a:t>Lexicon</a:t>
            </a:r>
          </a:p>
          <a:p>
            <a:pPr marL="990600" lvl="1" indent="-533400"/>
            <a:r>
              <a:rPr lang="en-US" sz="2400" b="1">
                <a:solidFill>
                  <a:srgbClr val="009900"/>
                </a:solidFill>
                <a:latin typeface="Arial Narrow" pitchFamily="34" charset="0"/>
              </a:rPr>
              <a:t>Occurrences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Processing (Overview)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Lexicon search</a:t>
            </a:r>
          </a:p>
          <a:p>
            <a:pPr lvl="1"/>
            <a:r>
              <a:rPr lang="en-US"/>
              <a:t>E.g. looking in index to find entry</a:t>
            </a:r>
          </a:p>
          <a:p>
            <a:r>
              <a:rPr lang="en-US"/>
              <a:t>Retrieval of occurrences</a:t>
            </a:r>
          </a:p>
          <a:p>
            <a:pPr lvl="1"/>
            <a:r>
              <a:rPr lang="en-US"/>
              <a:t>Seeing where term occurs</a:t>
            </a:r>
          </a:p>
          <a:p>
            <a:r>
              <a:rPr lang="en-US"/>
              <a:t>Manipulation of occurrences</a:t>
            </a:r>
          </a:p>
          <a:p>
            <a:pPr lvl="1"/>
            <a:r>
              <a:rPr lang="en-US"/>
              <a:t>Going to the right page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ChangeArrowheads="1"/>
          </p:cNvSpPr>
          <p:nvPr/>
        </p:nvSpPr>
        <p:spPr bwMode="auto">
          <a:xfrm>
            <a:off x="468313" y="1138238"/>
            <a:ext cx="8294687" cy="2054225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Inverted Files</a:t>
            </a:r>
            <a:endParaRPr lang="en-US" sz="4000"/>
          </a:p>
        </p:txBody>
      </p:sp>
      <p:sp>
        <p:nvSpPr>
          <p:cNvPr id="1024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7924800" cy="1943100"/>
          </a:xfrm>
          <a:noFill/>
          <a:ln/>
        </p:spPr>
        <p:txBody>
          <a:bodyPr lIns="90488" tIns="44450" rIns="90488" bIns="44450"/>
          <a:lstStyle/>
          <a:p>
            <a:pPr marL="346075" indent="-346075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990099"/>
                </a:solidFill>
              </a:rPr>
              <a:t>A file is a list of words by position</a:t>
            </a:r>
          </a:p>
          <a:p>
            <a:pPr marL="346075" indent="-346075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990099"/>
                </a:solidFill>
              </a:rPr>
              <a:t>First entry is the word in position 1 (first word)</a:t>
            </a:r>
          </a:p>
          <a:p>
            <a:pPr marL="346075" indent="-346075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990099"/>
                </a:solidFill>
              </a:rPr>
              <a:t>Entry 4562 is the word in position 4562 (4562</a:t>
            </a:r>
            <a:r>
              <a:rPr lang="en-US" sz="2400" b="0" baseline="40000">
                <a:solidFill>
                  <a:srgbClr val="990099"/>
                </a:solidFill>
              </a:rPr>
              <a:t>nd</a:t>
            </a:r>
            <a:r>
              <a:rPr lang="en-US" sz="2400">
                <a:solidFill>
                  <a:srgbClr val="990099"/>
                </a:solidFill>
              </a:rPr>
              <a:t> word)</a:t>
            </a:r>
          </a:p>
          <a:p>
            <a:pPr marL="346075" indent="-346075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990099"/>
                </a:solidFill>
              </a:rPr>
              <a:t>Last entry is the last word</a:t>
            </a:r>
          </a:p>
          <a:p>
            <a:pPr marL="346075" indent="-346075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990099"/>
                </a:solidFill>
              </a:rPr>
              <a:t>An inverted file is a list of positions by word!</a:t>
            </a:r>
          </a:p>
        </p:txBody>
      </p:sp>
      <p:sp>
        <p:nvSpPr>
          <p:cNvPr id="1024005" name="Text Box 5"/>
          <p:cNvSpPr txBox="1">
            <a:spLocks noChangeArrowheads="1"/>
          </p:cNvSpPr>
          <p:nvPr/>
        </p:nvSpPr>
        <p:spPr bwMode="auto">
          <a:xfrm>
            <a:off x="527050" y="1174750"/>
            <a:ext cx="5064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>
              <a:spcAft>
                <a:spcPts val="100"/>
              </a:spcAft>
            </a:pPr>
            <a:r>
              <a:rPr lang="en-US" sz="1200">
                <a:latin typeface="Arial" pitchFamily="34" charset="0"/>
              </a:rPr>
              <a:t>POS</a:t>
            </a:r>
          </a:p>
          <a:p>
            <a:pPr algn="r">
              <a:spcAft>
                <a:spcPts val="100"/>
              </a:spcAft>
            </a:pPr>
            <a:r>
              <a:rPr lang="en-US" sz="1200">
                <a:latin typeface="Arial" pitchFamily="34" charset="0"/>
              </a:rPr>
              <a:t>1</a:t>
            </a:r>
          </a:p>
          <a:p>
            <a:pPr algn="r">
              <a:spcAft>
                <a:spcPts val="100"/>
              </a:spcAft>
            </a:pPr>
            <a:endParaRPr lang="en-US" sz="1000">
              <a:latin typeface="Arial" pitchFamily="34" charset="0"/>
            </a:endParaRPr>
          </a:p>
          <a:p>
            <a:pPr algn="r">
              <a:spcAft>
                <a:spcPts val="100"/>
              </a:spcAft>
            </a:pPr>
            <a:r>
              <a:rPr lang="en-US" sz="1200">
                <a:latin typeface="Arial" pitchFamily="34" charset="0"/>
              </a:rPr>
              <a:t>10</a:t>
            </a:r>
          </a:p>
          <a:p>
            <a:pPr algn="r">
              <a:spcAft>
                <a:spcPts val="100"/>
              </a:spcAft>
            </a:pPr>
            <a:endParaRPr lang="en-US" sz="1000">
              <a:latin typeface="Arial" pitchFamily="34" charset="0"/>
            </a:endParaRPr>
          </a:p>
          <a:p>
            <a:pPr algn="r">
              <a:spcAft>
                <a:spcPts val="100"/>
              </a:spcAft>
            </a:pPr>
            <a:r>
              <a:rPr lang="en-US" sz="1200">
                <a:latin typeface="Arial" pitchFamily="34" charset="0"/>
              </a:rPr>
              <a:t>20</a:t>
            </a:r>
          </a:p>
          <a:p>
            <a:pPr algn="r">
              <a:spcAft>
                <a:spcPts val="100"/>
              </a:spcAft>
            </a:pPr>
            <a:endParaRPr lang="en-US" sz="1200">
              <a:latin typeface="Arial" pitchFamily="34" charset="0"/>
            </a:endParaRPr>
          </a:p>
          <a:p>
            <a:pPr algn="r">
              <a:spcAft>
                <a:spcPts val="100"/>
              </a:spcAft>
            </a:pPr>
            <a:r>
              <a:rPr lang="en-US" sz="1200">
                <a:latin typeface="Arial" pitchFamily="34" charset="0"/>
              </a:rPr>
              <a:t>30</a:t>
            </a:r>
          </a:p>
          <a:p>
            <a:pPr algn="r">
              <a:spcAft>
                <a:spcPts val="100"/>
              </a:spcAft>
            </a:pPr>
            <a:endParaRPr lang="en-US" sz="1200">
              <a:latin typeface="Arial" pitchFamily="34" charset="0"/>
            </a:endParaRPr>
          </a:p>
          <a:p>
            <a:pPr algn="r">
              <a:spcAft>
                <a:spcPts val="100"/>
              </a:spcAft>
            </a:pPr>
            <a:r>
              <a:rPr lang="en-US" sz="1200">
                <a:latin typeface="Arial" pitchFamily="34" charset="0"/>
              </a:rPr>
              <a:t>36</a:t>
            </a:r>
          </a:p>
        </p:txBody>
      </p:sp>
      <p:sp>
        <p:nvSpPr>
          <p:cNvPr id="1024006" name="Text Box 6"/>
          <p:cNvSpPr txBox="1">
            <a:spLocks noChangeArrowheads="1"/>
          </p:cNvSpPr>
          <p:nvPr/>
        </p:nvSpPr>
        <p:spPr bwMode="auto">
          <a:xfrm>
            <a:off x="8189913" y="109378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sz="1600">
                <a:solidFill>
                  <a:schemeClr val="hlink"/>
                </a:solidFill>
                <a:latin typeface="Arial" pitchFamily="34" charset="0"/>
              </a:rPr>
              <a:t>FILE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1024007" name="Line 7"/>
          <p:cNvSpPr>
            <a:spLocks noChangeShapeType="1"/>
          </p:cNvSpPr>
          <p:nvPr/>
        </p:nvSpPr>
        <p:spPr bwMode="auto">
          <a:xfrm flipH="1">
            <a:off x="7408863" y="1312863"/>
            <a:ext cx="815975" cy="6175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24008" name="Group 8"/>
          <p:cNvGrpSpPr>
            <a:grpSpLocks/>
          </p:cNvGrpSpPr>
          <p:nvPr/>
        </p:nvGrpSpPr>
        <p:grpSpPr bwMode="auto">
          <a:xfrm>
            <a:off x="381000" y="3581400"/>
            <a:ext cx="6029325" cy="2678113"/>
            <a:chOff x="297" y="2065"/>
            <a:chExt cx="3798" cy="1687"/>
          </a:xfrm>
        </p:grpSpPr>
        <p:sp>
          <p:nvSpPr>
            <p:cNvPr id="1024009" name="Rectangle 9"/>
            <p:cNvSpPr>
              <a:spLocks noChangeArrowheads="1"/>
            </p:cNvSpPr>
            <p:nvPr/>
          </p:nvSpPr>
          <p:spPr bwMode="auto">
            <a:xfrm>
              <a:off x="297" y="2065"/>
              <a:ext cx="2220" cy="1687"/>
            </a:xfrm>
            <a:prstGeom prst="rect">
              <a:avLst/>
            </a:prstGeom>
            <a:noFill/>
            <a:ln w="127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lvl="1">
                <a:spcBef>
                  <a:spcPts val="100"/>
                </a:spcBef>
              </a:pPr>
              <a:r>
                <a:rPr lang="en-US" sz="1800" b="0">
                  <a:solidFill>
                    <a:srgbClr val="990099"/>
                  </a:solidFill>
                  <a:latin typeface="Arial" pitchFamily="34" charset="0"/>
                </a:rPr>
                <a:t>a (1, 4, 40)</a:t>
              </a:r>
            </a:p>
            <a:p>
              <a:pPr lvl="1">
                <a:spcBef>
                  <a:spcPts val="100"/>
                </a:spcBef>
              </a:pPr>
              <a:r>
                <a:rPr lang="en-US" sz="1800" b="0">
                  <a:solidFill>
                    <a:srgbClr val="990099"/>
                  </a:solidFill>
                  <a:latin typeface="Arial" pitchFamily="34" charset="0"/>
                </a:rPr>
                <a:t>entry (11, 20, 31)</a:t>
              </a:r>
            </a:p>
            <a:p>
              <a:pPr lvl="1">
                <a:spcBef>
                  <a:spcPts val="100"/>
                </a:spcBef>
              </a:pPr>
              <a:r>
                <a:rPr lang="en-US" sz="1800" b="0">
                  <a:solidFill>
                    <a:srgbClr val="990099"/>
                  </a:solidFill>
                  <a:latin typeface="Arial" pitchFamily="34" charset="0"/>
                </a:rPr>
                <a:t>file (2, 38)</a:t>
              </a:r>
            </a:p>
            <a:p>
              <a:pPr lvl="1">
                <a:spcBef>
                  <a:spcPts val="100"/>
                </a:spcBef>
              </a:pPr>
              <a:r>
                <a:rPr lang="en-US" sz="1800" b="0">
                  <a:solidFill>
                    <a:srgbClr val="990099"/>
                  </a:solidFill>
                  <a:latin typeface="Arial" pitchFamily="34" charset="0"/>
                </a:rPr>
                <a:t>list (5, 41)</a:t>
              </a:r>
            </a:p>
            <a:p>
              <a:pPr lvl="1">
                <a:spcBef>
                  <a:spcPts val="100"/>
                </a:spcBef>
              </a:pPr>
              <a:r>
                <a:rPr lang="en-US" sz="1800" b="0">
                  <a:solidFill>
                    <a:srgbClr val="990099"/>
                  </a:solidFill>
                  <a:latin typeface="Arial" pitchFamily="34" charset="0"/>
                </a:rPr>
                <a:t>position (9, 16, 26)</a:t>
              </a:r>
            </a:p>
            <a:p>
              <a:pPr lvl="1">
                <a:spcBef>
                  <a:spcPts val="100"/>
                </a:spcBef>
              </a:pPr>
              <a:r>
                <a:rPr lang="en-US" sz="1800" b="0">
                  <a:solidFill>
                    <a:srgbClr val="990099"/>
                  </a:solidFill>
                  <a:latin typeface="Arial" pitchFamily="34" charset="0"/>
                </a:rPr>
                <a:t>positions (44)</a:t>
              </a:r>
            </a:p>
            <a:p>
              <a:pPr lvl="1">
                <a:spcBef>
                  <a:spcPts val="100"/>
                </a:spcBef>
              </a:pPr>
              <a:r>
                <a:rPr lang="en-US" sz="1800" b="0">
                  <a:solidFill>
                    <a:srgbClr val="990099"/>
                  </a:solidFill>
                  <a:latin typeface="Arial" pitchFamily="34" charset="0"/>
                </a:rPr>
                <a:t>word (14, 19, 24, 29, 35, 45)</a:t>
              </a:r>
            </a:p>
            <a:p>
              <a:pPr lvl="1">
                <a:spcBef>
                  <a:spcPts val="100"/>
                </a:spcBef>
              </a:pPr>
              <a:r>
                <a:rPr lang="en-US" sz="1800" b="0">
                  <a:solidFill>
                    <a:srgbClr val="990099"/>
                  </a:solidFill>
                  <a:latin typeface="Arial" pitchFamily="34" charset="0"/>
                </a:rPr>
                <a:t>words (7)</a:t>
              </a:r>
            </a:p>
            <a:p>
              <a:pPr lvl="1">
                <a:spcBef>
                  <a:spcPts val="100"/>
                </a:spcBef>
              </a:pPr>
              <a:r>
                <a:rPr lang="en-US" sz="1800" b="0">
                  <a:solidFill>
                    <a:srgbClr val="990099"/>
                  </a:solidFill>
                  <a:latin typeface="Arial" pitchFamily="34" charset="0"/>
                </a:rPr>
                <a:t>4562 (21, 27)</a:t>
              </a:r>
            </a:p>
          </p:txBody>
        </p:sp>
        <p:sp>
          <p:nvSpPr>
            <p:cNvPr id="1024010" name="Text Box 10"/>
            <p:cNvSpPr txBox="1">
              <a:spLocks noChangeArrowheads="1"/>
            </p:cNvSpPr>
            <p:nvPr/>
          </p:nvSpPr>
          <p:spPr bwMode="auto">
            <a:xfrm>
              <a:off x="3015" y="2512"/>
              <a:ext cx="1080" cy="218"/>
            </a:xfrm>
            <a:prstGeom prst="rect">
              <a:avLst/>
            </a:prstGeom>
            <a:noFill/>
            <a:ln w="9525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solidFill>
                    <a:srgbClr val="990099"/>
                  </a:solidFill>
                  <a:latin typeface="Arial" pitchFamily="34" charset="0"/>
                </a:rPr>
                <a:t>INVERTED FILE</a:t>
              </a:r>
              <a:endParaRPr lang="en-US" sz="1000">
                <a:solidFill>
                  <a:srgbClr val="990099"/>
                </a:solidFill>
                <a:latin typeface="Arial" pitchFamily="34" charset="0"/>
              </a:endParaRPr>
            </a:p>
          </p:txBody>
        </p:sp>
        <p:sp>
          <p:nvSpPr>
            <p:cNvPr id="1024011" name="Line 11"/>
            <p:cNvSpPr>
              <a:spLocks noChangeShapeType="1"/>
            </p:cNvSpPr>
            <p:nvPr/>
          </p:nvSpPr>
          <p:spPr bwMode="auto">
            <a:xfrm flipH="1">
              <a:off x="2120" y="2635"/>
              <a:ext cx="888" cy="374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4000" dirty="0"/>
              <a:t>Inverted Files for Multiple Documents</a:t>
            </a:r>
          </a:p>
        </p:txBody>
      </p:sp>
      <p:grpSp>
        <p:nvGrpSpPr>
          <p:cNvPr id="1025027" name="Group 3"/>
          <p:cNvGrpSpPr>
            <a:grpSpLocks/>
          </p:cNvGrpSpPr>
          <p:nvPr/>
        </p:nvGrpSpPr>
        <p:grpSpPr bwMode="auto">
          <a:xfrm>
            <a:off x="3352800" y="4495800"/>
            <a:ext cx="5429250" cy="1131888"/>
            <a:chOff x="2112" y="2400"/>
            <a:chExt cx="3420" cy="713"/>
          </a:xfrm>
        </p:grpSpPr>
        <p:graphicFrame>
          <p:nvGraphicFramePr>
            <p:cNvPr id="1025028" name="Object 4"/>
            <p:cNvGraphicFramePr>
              <a:graphicFrameLocks noChangeAspect="1"/>
            </p:cNvGraphicFramePr>
            <p:nvPr/>
          </p:nvGraphicFramePr>
          <p:xfrm>
            <a:off x="2112" y="2400"/>
            <a:ext cx="3413" cy="281"/>
          </p:xfrm>
          <a:graphic>
            <a:graphicData uri="http://schemas.openxmlformats.org/presentationml/2006/ole">
              <p:oleObj spid="_x0000_s1025028" name="Document" r:id="rId4" imgW="5419800" imgH="447840" progId="Word.Document.8">
                <p:embed/>
              </p:oleObj>
            </a:graphicData>
          </a:graphic>
        </p:graphicFrame>
        <p:graphicFrame>
          <p:nvGraphicFramePr>
            <p:cNvPr id="1025029" name="Object 5"/>
            <p:cNvGraphicFramePr>
              <a:graphicFrameLocks noChangeAspect="1"/>
            </p:cNvGraphicFramePr>
            <p:nvPr/>
          </p:nvGraphicFramePr>
          <p:xfrm>
            <a:off x="2112" y="2544"/>
            <a:ext cx="3413" cy="280"/>
          </p:xfrm>
          <a:graphic>
            <a:graphicData uri="http://schemas.openxmlformats.org/presentationml/2006/ole">
              <p:oleObj spid="_x0000_s1025029" name="Document" r:id="rId5" imgW="5419800" imgH="447840" progId="Word.Document.8">
                <p:embed/>
              </p:oleObj>
            </a:graphicData>
          </a:graphic>
        </p:graphicFrame>
        <p:graphicFrame>
          <p:nvGraphicFramePr>
            <p:cNvPr id="1025030" name="Object 6"/>
            <p:cNvGraphicFramePr>
              <a:graphicFrameLocks noChangeAspect="1"/>
            </p:cNvGraphicFramePr>
            <p:nvPr/>
          </p:nvGraphicFramePr>
          <p:xfrm>
            <a:off x="2112" y="2688"/>
            <a:ext cx="3420" cy="288"/>
          </p:xfrm>
          <a:graphic>
            <a:graphicData uri="http://schemas.openxmlformats.org/presentationml/2006/ole">
              <p:oleObj spid="_x0000_s1025030" name="Document" r:id="rId6" imgW="5438880" imgH="466560" progId="Word.Document.8">
                <p:embed/>
              </p:oleObj>
            </a:graphicData>
          </a:graphic>
        </p:graphicFrame>
        <p:graphicFrame>
          <p:nvGraphicFramePr>
            <p:cNvPr id="1025031" name="Object 7"/>
            <p:cNvGraphicFramePr>
              <a:graphicFrameLocks noChangeAspect="1"/>
            </p:cNvGraphicFramePr>
            <p:nvPr/>
          </p:nvGraphicFramePr>
          <p:xfrm>
            <a:off x="2112" y="2832"/>
            <a:ext cx="3413" cy="281"/>
          </p:xfrm>
          <a:graphic>
            <a:graphicData uri="http://schemas.openxmlformats.org/presentationml/2006/ole">
              <p:oleObj spid="_x0000_s1025031" name="Document" r:id="rId7" imgW="5419800" imgH="447840" progId="Word.Document.8">
                <p:embed/>
              </p:oleObj>
            </a:graphicData>
          </a:graphic>
        </p:graphicFrame>
      </p:grpSp>
      <p:grpSp>
        <p:nvGrpSpPr>
          <p:cNvPr id="1025032" name="Group 8"/>
          <p:cNvGrpSpPr>
            <a:grpSpLocks/>
          </p:cNvGrpSpPr>
          <p:nvPr/>
        </p:nvGrpSpPr>
        <p:grpSpPr bwMode="auto">
          <a:xfrm>
            <a:off x="457200" y="1371600"/>
            <a:ext cx="8355013" cy="3686175"/>
            <a:chOff x="288" y="1056"/>
            <a:chExt cx="5263" cy="2322"/>
          </a:xfrm>
        </p:grpSpPr>
        <p:graphicFrame>
          <p:nvGraphicFramePr>
            <p:cNvPr id="1025033" name="Object 9"/>
            <p:cNvGraphicFramePr>
              <a:graphicFrameLocks noChangeAspect="1"/>
            </p:cNvGraphicFramePr>
            <p:nvPr/>
          </p:nvGraphicFramePr>
          <p:xfrm>
            <a:off x="288" y="1344"/>
            <a:ext cx="1652" cy="2034"/>
          </p:xfrm>
          <a:graphic>
            <a:graphicData uri="http://schemas.openxmlformats.org/presentationml/2006/ole">
              <p:oleObj spid="_x0000_s1025033" name="Document" r:id="rId8" imgW="2623680" imgH="3228120" progId="Word.Document.8">
                <p:embed/>
              </p:oleObj>
            </a:graphicData>
          </a:graphic>
        </p:graphicFrame>
        <p:graphicFrame>
          <p:nvGraphicFramePr>
            <p:cNvPr id="1025034" name="Object 10"/>
            <p:cNvGraphicFramePr>
              <a:graphicFrameLocks noChangeAspect="1"/>
            </p:cNvGraphicFramePr>
            <p:nvPr/>
          </p:nvGraphicFramePr>
          <p:xfrm>
            <a:off x="2112" y="1488"/>
            <a:ext cx="3439" cy="303"/>
          </p:xfrm>
          <a:graphic>
            <a:graphicData uri="http://schemas.openxmlformats.org/presentationml/2006/ole">
              <p:oleObj spid="_x0000_s1025034" name="Document" r:id="rId9" imgW="5458320" imgH="481680" progId="Word.Document.8">
                <p:embed/>
              </p:oleObj>
            </a:graphicData>
          </a:graphic>
        </p:graphicFrame>
        <p:graphicFrame>
          <p:nvGraphicFramePr>
            <p:cNvPr id="1025035" name="Object 11"/>
            <p:cNvGraphicFramePr>
              <a:graphicFrameLocks noChangeAspect="1"/>
            </p:cNvGraphicFramePr>
            <p:nvPr/>
          </p:nvGraphicFramePr>
          <p:xfrm>
            <a:off x="2112" y="1632"/>
            <a:ext cx="3335" cy="281"/>
          </p:xfrm>
          <a:graphic>
            <a:graphicData uri="http://schemas.openxmlformats.org/presentationml/2006/ole">
              <p:oleObj spid="_x0000_s1025035" name="Document" r:id="rId10" imgW="5296680" imgH="447840" progId="Word.Document.8">
                <p:embed/>
              </p:oleObj>
            </a:graphicData>
          </a:graphic>
        </p:graphicFrame>
        <p:graphicFrame>
          <p:nvGraphicFramePr>
            <p:cNvPr id="1025036" name="Object 12"/>
            <p:cNvGraphicFramePr>
              <a:graphicFrameLocks noChangeAspect="1"/>
            </p:cNvGraphicFramePr>
            <p:nvPr/>
          </p:nvGraphicFramePr>
          <p:xfrm>
            <a:off x="2112" y="1776"/>
            <a:ext cx="3421" cy="288"/>
          </p:xfrm>
          <a:graphic>
            <a:graphicData uri="http://schemas.openxmlformats.org/presentationml/2006/ole">
              <p:oleObj spid="_x0000_s1025036" name="Document" r:id="rId11" imgW="5419800" imgH="457200" progId="Word.Document.8">
                <p:embed/>
              </p:oleObj>
            </a:graphicData>
          </a:graphic>
        </p:graphicFrame>
        <p:sp>
          <p:nvSpPr>
            <p:cNvPr id="1025037" name="Text Box 13"/>
            <p:cNvSpPr txBox="1">
              <a:spLocks noChangeArrowheads="1"/>
            </p:cNvSpPr>
            <p:nvPr/>
          </p:nvSpPr>
          <p:spPr bwMode="auto">
            <a:xfrm>
              <a:off x="2160" y="1056"/>
              <a:ext cx="19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dirty="0">
                  <a:latin typeface="Arial" pitchFamily="34" charset="0"/>
                </a:rPr>
                <a:t>DOCID    OCCUR    POS 1     POS 2     . . .</a:t>
              </a:r>
              <a:endParaRPr lang="en-US" sz="1000" dirty="0">
                <a:latin typeface="Arial" pitchFamily="34" charset="0"/>
              </a:endParaRPr>
            </a:p>
          </p:txBody>
        </p:sp>
        <p:grpSp>
          <p:nvGrpSpPr>
            <p:cNvPr id="1025038" name="Group 14"/>
            <p:cNvGrpSpPr>
              <a:grpSpLocks/>
            </p:cNvGrpSpPr>
            <p:nvPr/>
          </p:nvGrpSpPr>
          <p:grpSpPr bwMode="auto">
            <a:xfrm>
              <a:off x="2112" y="1200"/>
              <a:ext cx="3413" cy="1144"/>
              <a:chOff x="2112" y="1200"/>
              <a:chExt cx="3413" cy="1144"/>
            </a:xfrm>
          </p:grpSpPr>
          <p:graphicFrame>
            <p:nvGraphicFramePr>
              <p:cNvPr id="1025039" name="Object 15"/>
              <p:cNvGraphicFramePr>
                <a:graphicFrameLocks noChangeAspect="1"/>
              </p:cNvGraphicFramePr>
              <p:nvPr/>
            </p:nvGraphicFramePr>
            <p:xfrm>
              <a:off x="2112" y="2064"/>
              <a:ext cx="3413" cy="280"/>
            </p:xfrm>
            <a:graphic>
              <a:graphicData uri="http://schemas.openxmlformats.org/presentationml/2006/ole">
                <p:oleObj spid="_x0000_s1025039" name="Document" r:id="rId12" imgW="5419800" imgH="447840" progId="Word.Document.8">
                  <p:embed/>
                </p:oleObj>
              </a:graphicData>
            </a:graphic>
          </p:graphicFrame>
          <p:sp>
            <p:nvSpPr>
              <p:cNvPr id="1025040" name="Line 16"/>
              <p:cNvSpPr>
                <a:spLocks noChangeShapeType="1"/>
              </p:cNvSpPr>
              <p:nvPr/>
            </p:nvSpPr>
            <p:spPr bwMode="auto">
              <a:xfrm flipH="1">
                <a:off x="2352" y="1200"/>
                <a:ext cx="96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5041" name="Line 17"/>
              <p:cNvSpPr>
                <a:spLocks noChangeShapeType="1"/>
              </p:cNvSpPr>
              <p:nvPr/>
            </p:nvSpPr>
            <p:spPr bwMode="auto">
              <a:xfrm flipH="1">
                <a:off x="2688" y="1200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5042" name="Line 18"/>
              <p:cNvSpPr>
                <a:spLocks noChangeShapeType="1"/>
              </p:cNvSpPr>
              <p:nvPr/>
            </p:nvSpPr>
            <p:spPr bwMode="auto">
              <a:xfrm flipH="1">
                <a:off x="3072" y="1200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5043" name="Line 19"/>
              <p:cNvSpPr>
                <a:spLocks noChangeShapeType="1"/>
              </p:cNvSpPr>
              <p:nvPr/>
            </p:nvSpPr>
            <p:spPr bwMode="auto">
              <a:xfrm flipH="1">
                <a:off x="3504" y="1200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25044" name="Line 20"/>
            <p:cNvSpPr>
              <a:spLocks noChangeShapeType="1"/>
            </p:cNvSpPr>
            <p:nvPr/>
          </p:nvSpPr>
          <p:spPr bwMode="auto">
            <a:xfrm flipV="1">
              <a:off x="1680" y="1536"/>
              <a:ext cx="43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25045" name="Line 21"/>
            <p:cNvSpPr>
              <a:spLocks noChangeShapeType="1"/>
            </p:cNvSpPr>
            <p:nvPr/>
          </p:nvSpPr>
          <p:spPr bwMode="auto">
            <a:xfrm>
              <a:off x="1680" y="1776"/>
              <a:ext cx="43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25046" name="Line 22"/>
            <p:cNvSpPr>
              <a:spLocks noChangeShapeType="1"/>
            </p:cNvSpPr>
            <p:nvPr/>
          </p:nvSpPr>
          <p:spPr bwMode="auto">
            <a:xfrm flipV="1">
              <a:off x="1632" y="307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025047" name="Object 23"/>
            <p:cNvGraphicFramePr>
              <a:graphicFrameLocks noChangeAspect="1"/>
            </p:cNvGraphicFramePr>
            <p:nvPr/>
          </p:nvGraphicFramePr>
          <p:xfrm>
            <a:off x="2112" y="2400"/>
            <a:ext cx="3358" cy="265"/>
          </p:xfrm>
          <a:graphic>
            <a:graphicData uri="http://schemas.openxmlformats.org/presentationml/2006/ole">
              <p:oleObj spid="_x0000_s1025047" name="Document" r:id="rId13" imgW="5334120" imgH="419040" progId="Word.Document.8">
                <p:embed/>
              </p:oleObj>
            </a:graphicData>
          </a:graphic>
        </p:graphicFrame>
        <p:sp>
          <p:nvSpPr>
            <p:cNvPr id="1025048" name="Line 24"/>
            <p:cNvSpPr>
              <a:spLocks noChangeShapeType="1"/>
            </p:cNvSpPr>
            <p:nvPr/>
          </p:nvSpPr>
          <p:spPr bwMode="auto">
            <a:xfrm>
              <a:off x="1680" y="1968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25049" name="Text Box 25"/>
            <p:cNvSpPr txBox="1">
              <a:spLocks noChangeArrowheads="1"/>
            </p:cNvSpPr>
            <p:nvPr/>
          </p:nvSpPr>
          <p:spPr bwMode="auto">
            <a:xfrm>
              <a:off x="2448" y="2544"/>
              <a:ext cx="4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/>
              <a:r>
                <a:rPr lang="en-US" sz="2800">
                  <a:latin typeface="Arial" pitchFamily="34" charset="0"/>
                </a:rPr>
                <a:t>. . .</a:t>
              </a:r>
              <a:endParaRPr lang="en-US" sz="1000">
                <a:latin typeface="Arial" pitchFamily="34" charset="0"/>
              </a:endParaRPr>
            </a:p>
          </p:txBody>
        </p:sp>
      </p:grpSp>
      <p:sp>
        <p:nvSpPr>
          <p:cNvPr id="1025050" name="Text Box 26"/>
          <p:cNvSpPr txBox="1">
            <a:spLocks noChangeArrowheads="1"/>
          </p:cNvSpPr>
          <p:nvPr/>
        </p:nvSpPr>
        <p:spPr bwMode="auto">
          <a:xfrm>
            <a:off x="6629400" y="1143000"/>
            <a:ext cx="2127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>
                <a:latin typeface="Arial" pitchFamily="34" charset="0"/>
              </a:rPr>
              <a:t>“jezebel” occurs</a:t>
            </a:r>
          </a:p>
          <a:p>
            <a:r>
              <a:rPr lang="en-US" sz="1200">
                <a:latin typeface="Arial" pitchFamily="34" charset="0"/>
              </a:rPr>
              <a:t>6 times in document 34,</a:t>
            </a:r>
          </a:p>
          <a:p>
            <a:r>
              <a:rPr lang="en-US" sz="1200">
                <a:latin typeface="Arial" pitchFamily="34" charset="0"/>
              </a:rPr>
              <a:t>3 times in document 44,</a:t>
            </a:r>
          </a:p>
          <a:p>
            <a:r>
              <a:rPr lang="en-US" sz="1200">
                <a:latin typeface="Arial" pitchFamily="34" charset="0"/>
              </a:rPr>
              <a:t>4 times in document 56 . . .</a:t>
            </a:r>
          </a:p>
        </p:txBody>
      </p:sp>
      <p:sp>
        <p:nvSpPr>
          <p:cNvPr id="1025051" name="Text Box 27"/>
          <p:cNvSpPr txBox="1">
            <a:spLocks noChangeArrowheads="1"/>
          </p:cNvSpPr>
          <p:nvPr/>
        </p:nvSpPr>
        <p:spPr bwMode="auto">
          <a:xfrm>
            <a:off x="838200" y="1143000"/>
            <a:ext cx="1763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sz="2800">
                <a:solidFill>
                  <a:srgbClr val="990099"/>
                </a:solidFill>
                <a:latin typeface="Arial" pitchFamily="34" charset="0"/>
              </a:rPr>
              <a:t>LEXICON</a:t>
            </a:r>
            <a:endParaRPr lang="en-US" sz="1800">
              <a:solidFill>
                <a:srgbClr val="990099"/>
              </a:solidFill>
              <a:latin typeface="Arial" pitchFamily="34" charset="0"/>
            </a:endParaRPr>
          </a:p>
        </p:txBody>
      </p:sp>
      <p:sp>
        <p:nvSpPr>
          <p:cNvPr id="1025052" name="Rectangle 28"/>
          <p:cNvSpPr>
            <a:spLocks noChangeArrowheads="1"/>
          </p:cNvSpPr>
          <p:nvPr/>
        </p:nvSpPr>
        <p:spPr bwMode="auto">
          <a:xfrm>
            <a:off x="6172200" y="327660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2800">
                <a:solidFill>
                  <a:srgbClr val="990099"/>
                </a:solidFill>
                <a:latin typeface="Arial" pitchFamily="34" charset="0"/>
              </a:rPr>
              <a:t>OCCURENCE INDEX</a:t>
            </a:r>
          </a:p>
        </p:txBody>
      </p:sp>
      <p:sp>
        <p:nvSpPr>
          <p:cNvPr id="1025053" name="Line 29"/>
          <p:cNvSpPr>
            <a:spLocks noChangeShapeType="1"/>
          </p:cNvSpPr>
          <p:nvPr/>
        </p:nvSpPr>
        <p:spPr bwMode="auto">
          <a:xfrm>
            <a:off x="3124200" y="1295400"/>
            <a:ext cx="0" cy="4038600"/>
          </a:xfrm>
          <a:prstGeom prst="line">
            <a:avLst/>
          </a:prstGeom>
          <a:noFill/>
          <a:ln w="38100">
            <a:solidFill>
              <a:srgbClr val="990099"/>
            </a:solidFill>
            <a:prstDash val="lgDash"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25055" name="Text Box 31"/>
          <p:cNvSpPr txBox="1">
            <a:spLocks noChangeArrowheads="1"/>
          </p:cNvSpPr>
          <p:nvPr/>
        </p:nvSpPr>
        <p:spPr bwMode="auto">
          <a:xfrm>
            <a:off x="7391400" y="2438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2400" y="762000"/>
            <a:ext cx="154074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Can also store </a:t>
            </a:r>
          </a:p>
          <a:p>
            <a:r>
              <a:rPr lang="en-US" sz="1400" dirty="0" err="1" smtClean="0"/>
              <a:t>precomputed</a:t>
            </a:r>
            <a:r>
              <a:rPr lang="en-US" sz="1400" dirty="0" smtClean="0"/>
              <a:t> “</a:t>
            </a:r>
            <a:r>
              <a:rPr lang="en-US" sz="1400" dirty="0" err="1" smtClean="0"/>
              <a:t>tf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cxnSp>
        <p:nvCxnSpPr>
          <p:cNvPr id="37" name="Straight Arrow Connector 36"/>
          <p:cNvCxnSpPr>
            <a:stCxn id="35" idx="2"/>
          </p:cNvCxnSpPr>
          <p:nvPr/>
        </p:nvCxnSpPr>
        <p:spPr bwMode="auto">
          <a:xfrm rot="5400000">
            <a:off x="4418696" y="1514724"/>
            <a:ext cx="543580" cy="845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914400" y="5867400"/>
            <a:ext cx="6880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Positional information is useful for (a) proximity queries and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(b) snippet construction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UBBARAO@7HPAOHNFUVWYY57I" val="417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AEFF6"/>
      </a:lt1>
      <a:dk2>
        <a:srgbClr val="CC0099"/>
      </a:dk2>
      <a:lt2>
        <a:srgbClr val="000000"/>
      </a:lt2>
      <a:accent1>
        <a:srgbClr val="FF9900"/>
      </a:accent1>
      <a:accent2>
        <a:srgbClr val="00FFFF"/>
      </a:accent2>
      <a:accent3>
        <a:srgbClr val="E1F6FA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EBE0FC"/>
        </a:lt1>
        <a:dk2>
          <a:srgbClr val="0000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F3EDFD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E1FBF8"/>
        </a:lt1>
        <a:dk2>
          <a:srgbClr val="0000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EEFDFB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0000FF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51452</TotalTime>
  <Words>3313</Words>
  <Application>Microsoft Office PowerPoint</Application>
  <PresentationFormat>On-screen Show (4:3)</PresentationFormat>
  <Paragraphs>409</Paragraphs>
  <Slides>44</Slides>
  <Notes>40</Notes>
  <HiddenSlides>16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Default Design</vt:lpstr>
      <vt:lpstr>1_Default Design</vt:lpstr>
      <vt:lpstr>Document</vt:lpstr>
      <vt:lpstr>Indexing &amp;  Tolerant Dictionaries</vt:lpstr>
      <vt:lpstr>Slide 2</vt:lpstr>
      <vt:lpstr>Efficient Retrieval </vt:lpstr>
      <vt:lpstr>Naïve retrieval</vt:lpstr>
      <vt:lpstr>Naïve retrieval</vt:lpstr>
      <vt:lpstr>Observation</vt:lpstr>
      <vt:lpstr>Search Processing (Overview)</vt:lpstr>
      <vt:lpstr>Inverted Files</vt:lpstr>
      <vt:lpstr>Inverted Files for Multiple Documents</vt:lpstr>
      <vt:lpstr>Many Variations Possible</vt:lpstr>
      <vt:lpstr>Using Inverted Files</vt:lpstr>
      <vt:lpstr>Inverted files continued</vt:lpstr>
      <vt:lpstr>Retrieval using Inverted files</vt:lpstr>
      <vt:lpstr>Observations about Method 2</vt:lpstr>
      <vt:lpstr>Efficient Retrieval </vt:lpstr>
      <vt:lpstr>Efficient Retrieval </vt:lpstr>
      <vt:lpstr>Approximate ranking</vt:lpstr>
      <vt:lpstr>What is indexed?</vt:lpstr>
      <vt:lpstr>Slide 19</vt:lpstr>
      <vt:lpstr>Slide 20</vt:lpstr>
      <vt:lpstr>Slide 21</vt:lpstr>
      <vt:lpstr>Barrels vs. Collections</vt:lpstr>
      <vt:lpstr>Efficiency versus Flexibility</vt:lpstr>
      <vt:lpstr>Tolerant Dictionaries</vt:lpstr>
      <vt:lpstr>Tolerant Dictionaries</vt:lpstr>
      <vt:lpstr>Slide 26</vt:lpstr>
      <vt:lpstr>Slide 27</vt:lpstr>
      <vt:lpstr>Slide 28</vt:lpstr>
      <vt:lpstr>Edit distance and Optimal Alignment</vt:lpstr>
      <vt:lpstr>Slide 30</vt:lpstr>
      <vt:lpstr>Slide 31</vt:lpstr>
      <vt:lpstr>Bayesian account of Spelling Correction </vt:lpstr>
      <vt:lpstr>Rest of the slides not covered  will return to them in connection with web search</vt:lpstr>
      <vt:lpstr>Distributing indexes over hosts</vt:lpstr>
      <vt:lpstr>Dynamic Indexing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SUNY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INTRODUCTION</dc:title>
  <dc:creator>SUNY Learning Network</dc:creator>
  <cp:lastModifiedBy>Rao</cp:lastModifiedBy>
  <cp:revision>624</cp:revision>
  <dcterms:created xsi:type="dcterms:W3CDTF">1998-05-26T01:10:06Z</dcterms:created>
  <dcterms:modified xsi:type="dcterms:W3CDTF">2011-09-08T22:40:48Z</dcterms:modified>
</cp:coreProperties>
</file>