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015" r:id="rId2"/>
    <p:sldId id="928" r:id="rId3"/>
    <p:sldId id="1014" r:id="rId4"/>
    <p:sldId id="887" r:id="rId5"/>
    <p:sldId id="942" r:id="rId6"/>
    <p:sldId id="1067" r:id="rId7"/>
    <p:sldId id="1009" r:id="rId8"/>
    <p:sldId id="1005" r:id="rId9"/>
    <p:sldId id="941" r:id="rId10"/>
    <p:sldId id="944" r:id="rId11"/>
    <p:sldId id="1064" r:id="rId12"/>
    <p:sldId id="1016" r:id="rId13"/>
    <p:sldId id="1017" r:id="rId14"/>
    <p:sldId id="1069" r:id="rId15"/>
    <p:sldId id="1011" r:id="rId16"/>
    <p:sldId id="943" r:id="rId17"/>
    <p:sldId id="929" r:id="rId18"/>
    <p:sldId id="1007" r:id="rId19"/>
    <p:sldId id="945" r:id="rId20"/>
    <p:sldId id="994" r:id="rId21"/>
    <p:sldId id="1022" r:id="rId22"/>
    <p:sldId id="930" r:id="rId23"/>
    <p:sldId id="952" r:id="rId24"/>
    <p:sldId id="1008" r:id="rId25"/>
    <p:sldId id="1070" r:id="rId26"/>
    <p:sldId id="946" r:id="rId27"/>
    <p:sldId id="949" r:id="rId28"/>
    <p:sldId id="1020" r:id="rId29"/>
    <p:sldId id="1019" r:id="rId30"/>
    <p:sldId id="1071" r:id="rId31"/>
    <p:sldId id="1000" r:id="rId32"/>
    <p:sldId id="948" r:id="rId33"/>
    <p:sldId id="1001" r:id="rId34"/>
    <p:sldId id="1073" r:id="rId35"/>
    <p:sldId id="931" r:id="rId36"/>
    <p:sldId id="997" r:id="rId37"/>
    <p:sldId id="998" r:id="rId38"/>
    <p:sldId id="999" r:id="rId39"/>
    <p:sldId id="1018" r:id="rId40"/>
    <p:sldId id="1023" r:id="rId41"/>
    <p:sldId id="951" r:id="rId42"/>
    <p:sldId id="947" r:id="rId43"/>
    <p:sldId id="995" r:id="rId44"/>
    <p:sldId id="996" r:id="rId45"/>
    <p:sldId id="1066" r:id="rId46"/>
    <p:sldId id="1072" r:id="rId47"/>
    <p:sldId id="954" r:id="rId48"/>
    <p:sldId id="1012" r:id="rId49"/>
    <p:sldId id="1025" r:id="rId50"/>
    <p:sldId id="1013" r:id="rId51"/>
    <p:sldId id="950" r:id="rId52"/>
    <p:sldId id="933" r:id="rId53"/>
    <p:sldId id="955" r:id="rId54"/>
  </p:sldIdLst>
  <p:sldSz cx="9144000" cy="6858000" type="screen4x3"/>
  <p:notesSz cx="7010400" cy="9236075"/>
  <p:custDataLst>
    <p:tags r:id="rId5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CC33"/>
    <a:srgbClr val="0000CC"/>
    <a:srgbClr val="FF0000"/>
    <a:srgbClr val="FFFFFF"/>
    <a:srgbClr val="FFFF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-859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5"/>
    </p:cViewPr>
  </p:sorterViewPr>
  <p:notesViewPr>
    <p:cSldViewPr>
      <p:cViewPr varScale="1">
        <p:scale>
          <a:sx n="46" d="100"/>
          <a:sy n="46" d="100"/>
        </p:scale>
        <p:origin x="-1426" y="-62"/>
      </p:cViewPr>
      <p:guideLst>
        <p:guide orient="horz" pos="2909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5" y="1"/>
            <a:ext cx="303762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5701"/>
            <a:ext cx="303762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5" y="8775701"/>
            <a:ext cx="303762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C360509C-01B2-4E1B-90A1-F229DC54F4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62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5" y="1"/>
            <a:ext cx="303762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en-US"/>
          </a:p>
        </p:txBody>
      </p:sp>
      <p:sp>
        <p:nvSpPr>
          <p:cNvPr id="340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0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8" y="4387850"/>
            <a:ext cx="5140106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1"/>
            <a:ext cx="303762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/>
          </a:p>
        </p:txBody>
      </p:sp>
      <p:sp>
        <p:nvSpPr>
          <p:cNvPr id="340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5" y="8775701"/>
            <a:ext cx="3037626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4" rIns="91027" bIns="45514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038A2923-BA74-46AE-8A68-CBE5B015E5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0740E-EBFA-4FDD-97EA-5606A2E31A6B}" type="slidenum">
              <a:rPr lang="en-US"/>
              <a:pPr/>
              <a:t>1</a:t>
            </a:fld>
            <a:endParaRPr lang="en-US"/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19B2B-74E9-4516-A63E-B3207FC597C4}" type="slidenum">
              <a:rPr lang="en-US"/>
              <a:pPr/>
              <a:t>11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4D0A3-7379-4736-A24A-E72AE66C234A}" type="slidenum">
              <a:rPr lang="en-US"/>
              <a:pPr/>
              <a:t>12</a:t>
            </a:fld>
            <a:endParaRPr lang="en-US"/>
          </a:p>
        </p:txBody>
      </p:sp>
      <p:sp>
        <p:nvSpPr>
          <p:cNvPr id="139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CBA23-512E-431D-9542-9B76A8BFA14E}" type="slidenum">
              <a:rPr lang="en-US"/>
              <a:pPr/>
              <a:t>13</a:t>
            </a:fld>
            <a:endParaRPr lang="en-US"/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8C5FE-3CB1-41E2-8267-CE979753EF67}" type="slidenum">
              <a:rPr lang="en-US"/>
              <a:pPr/>
              <a:t>15</a:t>
            </a:fld>
            <a:endParaRPr lang="en-US"/>
          </a:p>
        </p:txBody>
      </p:sp>
      <p:sp>
        <p:nvSpPr>
          <p:cNvPr id="135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FFF48-6692-4A81-BB99-2959149771CB}" type="slidenum">
              <a:rPr lang="en-US"/>
              <a:pPr/>
              <a:t>16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8CD0C-7A10-4BDE-9B95-A60122AB59D7}" type="slidenum">
              <a:rPr lang="en-US"/>
              <a:pPr/>
              <a:t>17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FE662-71DB-43CC-9073-310B84235966}" type="slidenum">
              <a:rPr lang="en-US"/>
              <a:pPr/>
              <a:t>18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B1090-4F01-45CE-B371-D97FD5130051}" type="slidenum">
              <a:rPr lang="en-US"/>
              <a:pPr/>
              <a:t>19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9CE7F-DFFC-46B9-8EC3-A6E946FE9474}" type="slidenum">
              <a:rPr lang="en-US"/>
              <a:pPr/>
              <a:t>20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B0CA0-3B91-4D62-A738-06258C97956F}" type="slidenum">
              <a:rPr lang="en-US"/>
              <a:pPr/>
              <a:t>21</a:t>
            </a:fld>
            <a:endParaRPr 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C903E-E384-460A-8C78-14FDC1BA7AC7}" type="slidenum">
              <a:rPr lang="en-US"/>
              <a:pPr/>
              <a:t>2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AF3F4-8002-4F89-A4FC-F84E3DC1F39B}" type="slidenum">
              <a:rPr lang="en-US"/>
              <a:pPr/>
              <a:t>22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85CE1-D2B5-4BF5-A37D-79EDF6AA720C}" type="slidenum">
              <a:rPr lang="en-US"/>
              <a:pPr/>
              <a:t>23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959C-35F1-4721-8262-6E87D71F19E2}" type="slidenum">
              <a:rPr lang="en-US"/>
              <a:pPr/>
              <a:t>24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C3815-431D-4F6F-8CE1-15BB831318F6}" type="slidenum">
              <a:rPr lang="en-US"/>
              <a:pPr/>
              <a:t>26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19B4B-92F3-47B0-B927-FD219E61503D}" type="slidenum">
              <a:rPr lang="en-US"/>
              <a:pPr/>
              <a:t>27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34341-0F23-4994-85CB-9201C6804FDD}" type="slidenum">
              <a:rPr lang="en-US"/>
              <a:pPr/>
              <a:t>28</a:t>
            </a:fld>
            <a:endParaRPr lang="en-US"/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B145A-D8FB-41ED-8116-CFDF7DAA654D}" type="slidenum">
              <a:rPr lang="en-US"/>
              <a:pPr/>
              <a:t>29</a:t>
            </a:fld>
            <a:endParaRPr lang="en-US"/>
          </a:p>
        </p:txBody>
      </p:sp>
      <p:sp>
        <p:nvSpPr>
          <p:cNvPr id="140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B19B4B-92F3-47B0-B927-FD219E61503D}" type="slidenum">
              <a:rPr lang="en-US"/>
              <a:pPr/>
              <a:t>30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2D2FA-4741-45AC-B5F5-0AC4A0042D05}" type="slidenum">
              <a:rPr lang="en-US"/>
              <a:pPr/>
              <a:t>31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81B73-4EA3-4340-B466-B6CCE55BF38E}" type="slidenum">
              <a:rPr lang="en-US"/>
              <a:pPr/>
              <a:t>32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272277-A446-4FEC-9AEA-06188D22B3A6}" type="slidenum">
              <a:rPr lang="en-US"/>
              <a:pPr/>
              <a:t>3</a:t>
            </a:fld>
            <a:endParaRPr lang="en-US"/>
          </a:p>
        </p:txBody>
      </p:sp>
      <p:sp>
        <p:nvSpPr>
          <p:cNvPr id="139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28B94-182D-4563-9D15-27475875853E}" type="slidenum">
              <a:rPr lang="en-US"/>
              <a:pPr/>
              <a:t>33</a:t>
            </a:fld>
            <a:endParaRPr lang="en-US"/>
          </a:p>
        </p:txBody>
      </p:sp>
      <p:sp>
        <p:nvSpPr>
          <p:cNvPr id="137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281B73-4EA3-4340-B466-B6CCE55BF38E}" type="slidenum">
              <a:rPr lang="en-US"/>
              <a:pPr/>
              <a:t>34</a:t>
            </a:fld>
            <a:endParaRPr lang="en-US"/>
          </a:p>
        </p:txBody>
      </p:sp>
      <p:sp>
        <p:nvSpPr>
          <p:cNvPr id="137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50E0BB-E525-43F0-9B82-E08AEF208B3A}" type="slidenum">
              <a:rPr lang="en-US"/>
              <a:pPr/>
              <a:t>35</a:t>
            </a:fld>
            <a:endParaRPr lang="en-US"/>
          </a:p>
        </p:txBody>
      </p:sp>
      <p:sp>
        <p:nvSpPr>
          <p:cNvPr id="137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F54AD-BACE-41E3-B3C8-40A8DD53A3BE}" type="slidenum">
              <a:rPr lang="en-US"/>
              <a:pPr/>
              <a:t>36</a:t>
            </a:fld>
            <a:endParaRPr lang="en-US"/>
          </a:p>
        </p:txBody>
      </p:sp>
      <p:sp>
        <p:nvSpPr>
          <p:cNvPr id="138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402C8-05A5-4E65-B5C6-91889AD743B1}" type="slidenum">
              <a:rPr lang="en-US"/>
              <a:pPr/>
              <a:t>37</a:t>
            </a:fld>
            <a:endParaRPr lang="en-US"/>
          </a:p>
        </p:txBody>
      </p:sp>
      <p:sp>
        <p:nvSpPr>
          <p:cNvPr id="138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419F3-93D5-4404-A2B1-4B3312B1BB9F}" type="slidenum">
              <a:rPr lang="en-US"/>
              <a:pPr/>
              <a:t>38</a:t>
            </a:fld>
            <a:endParaRPr lang="en-US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89BA5-88C1-4FA2-B2FB-F8B16D782A30}" type="slidenum">
              <a:rPr lang="en-US"/>
              <a:pPr/>
              <a:t>39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40BCA-E4D5-4E41-8F29-86754B56EE78}" type="slidenum">
              <a:rPr lang="en-US"/>
              <a:pPr/>
              <a:t>40</a:t>
            </a:fld>
            <a:endParaRPr 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4FB6F-0F51-4AFE-B549-7606D0557879}" type="slidenum">
              <a:rPr lang="en-US"/>
              <a:pPr/>
              <a:t>41</a:t>
            </a:fld>
            <a:endParaRPr lang="en-US"/>
          </a:p>
        </p:txBody>
      </p:sp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5EAE8-5BF2-42A2-B9B4-9FB25A1F44DE}" type="slidenum">
              <a:rPr lang="en-US"/>
              <a:pPr/>
              <a:t>42</a:t>
            </a:fld>
            <a:endParaRPr lang="en-US"/>
          </a:p>
        </p:txBody>
      </p:sp>
      <p:sp>
        <p:nvSpPr>
          <p:cNvPr id="138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4B703-1525-4189-8265-4D2E75A5FA19}" type="slidenum">
              <a:rPr lang="en-US"/>
              <a:pPr/>
              <a:t>4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397A16-D31F-4BC4-B925-D3A419A4FDB0}" type="slidenum">
              <a:rPr lang="en-US"/>
              <a:pPr/>
              <a:t>43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88495-6E94-4245-B216-ED604D2CF295}" type="slidenum">
              <a:rPr lang="en-US"/>
              <a:pPr/>
              <a:t>44</a:t>
            </a:fld>
            <a:endParaRPr lang="en-US"/>
          </a:p>
        </p:txBody>
      </p:sp>
      <p:sp>
        <p:nvSpPr>
          <p:cNvPr id="138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C99DC-E004-40BE-8885-9B573C3787D0}" type="slidenum">
              <a:rPr lang="en-US"/>
              <a:pPr/>
              <a:t>47</a:t>
            </a:fld>
            <a:endParaRPr lang="en-US"/>
          </a:p>
        </p:txBody>
      </p:sp>
      <p:sp>
        <p:nvSpPr>
          <p:cNvPr id="139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DF3CC-620D-4414-9203-B64FA04E9A11}" type="slidenum">
              <a:rPr lang="en-US"/>
              <a:pPr/>
              <a:t>48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4FD1E-3195-47E9-B4AE-D9138ADE58BE}" type="slidenum">
              <a:rPr lang="en-US"/>
              <a:pPr/>
              <a:t>49</a:t>
            </a:fld>
            <a:endParaRPr 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51482-F20B-49DF-92DA-DA6329369D52}" type="slidenum">
              <a:rPr lang="en-US"/>
              <a:pPr/>
              <a:t>50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71CFD9-D16A-4CE0-9276-4EB3A4E86ADB}" type="slidenum">
              <a:rPr lang="en-US"/>
              <a:pPr/>
              <a:t>51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66400-112B-4BA3-8C50-F9B0B14971E8}" type="slidenum">
              <a:rPr lang="en-US"/>
              <a:pPr/>
              <a:t>52</a:t>
            </a:fld>
            <a:endParaRPr lang="en-US"/>
          </a:p>
        </p:txBody>
      </p:sp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F4B8C-656F-41D0-B9DF-3F134C0D3160}" type="slidenum">
              <a:rPr lang="en-US"/>
              <a:pPr/>
              <a:t>53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A31A9-6B7A-47DD-9535-C48D958EC915}" type="slidenum">
              <a:rPr lang="en-US"/>
              <a:pPr/>
              <a:t>5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CF366-21AF-43ED-A613-C982AC74AF66}" type="slidenum">
              <a:rPr lang="en-US"/>
              <a:pPr/>
              <a:t>7</a:t>
            </a:fld>
            <a:endParaRPr lang="en-US"/>
          </a:p>
        </p:txBody>
      </p:sp>
      <p:sp>
        <p:nvSpPr>
          <p:cNvPr id="135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7F17C2-1E75-4033-9B4A-11E9AF17B771}" type="slidenum">
              <a:rPr lang="en-US"/>
              <a:pPr/>
              <a:t>8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19B2B-74E9-4516-A63E-B3207FC597C4}" type="slidenum">
              <a:rPr lang="en-US"/>
              <a:pPr/>
              <a:t>9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80FF9-78B6-4C17-B489-CB33F2DAE95A}" type="slidenum">
              <a:rPr lang="en-US"/>
              <a:pPr/>
              <a:t>10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D7741-398D-4E30-B51C-DAECCFDFCF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112A3-3B5B-4109-BFBF-B245A9CF1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A7722-9F16-4235-B554-3BE85719C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00F03DD-723B-46CD-934F-81F02E9FF8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1221-049B-4B83-9764-C9AC148F0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172EE-FA42-4C44-AF1D-A43075CED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FCFF4-FF19-47AB-89D3-6F59D0090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4F783-C2E3-4059-B451-6D47B9048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3C43D-329C-46A6-B026-3F93486C3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69B78-78FD-430D-ACEC-9CC9CE9D7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56F28-3690-454D-BB30-2ED7624F02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64F6F-E829-4D4E-ABC2-481A89EBF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1D24560-7632-4B84-8E89-D1A74CEAAC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.nj.nec.com/context/1972816/0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668" name="Object 4"/>
          <p:cNvGraphicFramePr>
            <a:graphicFrameLocks noChangeAspect="1"/>
          </p:cNvGraphicFramePr>
          <p:nvPr/>
        </p:nvGraphicFramePr>
        <p:xfrm>
          <a:off x="3429001" y="0"/>
          <a:ext cx="5486400" cy="6858000"/>
        </p:xfrm>
        <a:graphic>
          <a:graphicData uri="http://schemas.openxmlformats.org/presentationml/2006/ole">
            <p:oleObj spid="_x0000_s1393668" name="Photo Editor Photo" r:id="rId4" imgW="10828571" imgH="13447619" progId="">
              <p:embed/>
            </p:oleObj>
          </a:graphicData>
        </a:graphic>
      </p:graphicFrame>
      <p:sp>
        <p:nvSpPr>
          <p:cNvPr id="1393669" name="Text Box 5"/>
          <p:cNvSpPr txBox="1">
            <a:spLocks noChangeArrowheads="1"/>
          </p:cNvSpPr>
          <p:nvPr/>
        </p:nvSpPr>
        <p:spPr bwMode="auto">
          <a:xfrm>
            <a:off x="76200" y="2362200"/>
            <a:ext cx="3300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Inter/Intra Cluster Distances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Intra-cluster distance/tightness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(Sum/Min/Max/</a:t>
            </a:r>
            <a:r>
              <a:rPr lang="en-US" sz="1800" dirty="0" err="1"/>
              <a:t>Avg</a:t>
            </a:r>
            <a:r>
              <a:rPr lang="en-US" sz="1800" dirty="0"/>
              <a:t>) the (absolute/squared) distance between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800" dirty="0"/>
              <a:t>All pairs of points in the cluster </a:t>
            </a:r>
            <a:r>
              <a:rPr lang="en-US" sz="1800" dirty="0" smtClean="0"/>
              <a:t>OR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800" dirty="0" smtClean="0"/>
              <a:t>“diameter”—two farthest points</a:t>
            </a:r>
            <a:endParaRPr lang="en-US" sz="1800" dirty="0"/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800" dirty="0"/>
              <a:t>Between the </a:t>
            </a:r>
            <a:r>
              <a:rPr lang="en-US" sz="1800" dirty="0" err="1" smtClean="0"/>
              <a:t>centroid</a:t>
            </a:r>
            <a:r>
              <a:rPr lang="en-US" sz="1800" dirty="0" smtClean="0"/>
              <a:t> /</a:t>
            </a:r>
            <a:r>
              <a:rPr lang="en-US" sz="1800" dirty="0" err="1" smtClean="0"/>
              <a:t>medoid</a:t>
            </a:r>
            <a:r>
              <a:rPr lang="en-US" sz="1800" dirty="0" smtClean="0"/>
              <a:t> </a:t>
            </a:r>
            <a:r>
              <a:rPr lang="en-US" sz="1800" dirty="0"/>
              <a:t>and all points in the </a:t>
            </a:r>
            <a:r>
              <a:rPr lang="en-US" sz="1800" dirty="0" smtClean="0"/>
              <a:t>cluster</a:t>
            </a:r>
            <a:endParaRPr lang="en-US" sz="1800" dirty="0"/>
          </a:p>
        </p:txBody>
      </p:sp>
      <p:sp>
        <p:nvSpPr>
          <p:cNvPr id="1173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240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FF0000"/>
                </a:solidFill>
              </a:rPr>
              <a:t>Inter-cluster distance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Sum the (squared) distance between all pairs of clusters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Where distance between two clusters is defined as: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800" dirty="0"/>
              <a:t>distance between their </a:t>
            </a:r>
            <a:r>
              <a:rPr lang="en-US" sz="1800" dirty="0" err="1"/>
              <a:t>centroids</a:t>
            </a:r>
            <a:r>
              <a:rPr lang="en-US" sz="1800" dirty="0"/>
              <a:t>/</a:t>
            </a:r>
            <a:r>
              <a:rPr lang="en-US" sz="1800" dirty="0" err="1"/>
              <a:t>medoids</a:t>
            </a:r>
            <a:endParaRPr lang="en-US" sz="1800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800" dirty="0"/>
              <a:t>Distance between farthest pair of points (</a:t>
            </a:r>
            <a:r>
              <a:rPr lang="en-US" sz="1800" dirty="0">
                <a:solidFill>
                  <a:srgbClr val="000099"/>
                </a:solidFill>
              </a:rPr>
              <a:t>complete link</a:t>
            </a:r>
            <a:r>
              <a:rPr lang="en-US" sz="1800" dirty="0"/>
              <a:t>)</a:t>
            </a:r>
            <a:endParaRPr lang="en-US" sz="1800" dirty="0">
              <a:solidFill>
                <a:srgbClr val="0000CC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1800" dirty="0"/>
              <a:t>Distance between the closest pair of points belonging to the clusters (</a:t>
            </a:r>
            <a:r>
              <a:rPr lang="en-US" sz="1800" dirty="0">
                <a:solidFill>
                  <a:srgbClr val="000099"/>
                </a:solidFill>
              </a:rPr>
              <a:t>single link</a:t>
            </a:r>
            <a:r>
              <a:rPr lang="en-US" sz="1800" dirty="0"/>
              <a:t>)</a:t>
            </a:r>
          </a:p>
        </p:txBody>
      </p:sp>
      <p:graphicFrame>
        <p:nvGraphicFramePr>
          <p:cNvPr id="117351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73512" name="Equation" r:id="rId4" imgW="114120" imgH="215640" progId="Equation.3">
              <p:embed/>
            </p:oleObj>
          </a:graphicData>
        </a:graphic>
      </p:graphicFrame>
      <p:pic>
        <p:nvPicPr>
          <p:cNvPr id="11735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872037"/>
            <a:ext cx="213360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105400" y="6172200"/>
            <a:ext cx="2007281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Red: Single-link</a:t>
            </a:r>
          </a:p>
          <a:p>
            <a:r>
              <a:rPr lang="en-US" sz="1600" dirty="0" smtClean="0"/>
              <a:t>Black: complete-link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715000"/>
            <a:ext cx="4827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Letter grades and Single vs. Complete link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Cluster Evaluation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029200"/>
          </a:xfrm>
        </p:spPr>
        <p:txBody>
          <a:bodyPr/>
          <a:lstStyle/>
          <a:p>
            <a:pPr lvl="1"/>
            <a:r>
              <a:rPr lang="en-US" sz="2400"/>
              <a:t>“Clusters can be evaluated with “internal” as well as “external” measures</a:t>
            </a:r>
          </a:p>
          <a:p>
            <a:pPr lvl="2"/>
            <a:r>
              <a:rPr lang="en-US" sz="2000"/>
              <a:t>Internal measures are related to the inter/intra cluster distance</a:t>
            </a:r>
          </a:p>
          <a:p>
            <a:pPr lvl="3"/>
            <a:r>
              <a:rPr lang="en-US" sz="1800"/>
              <a:t>A good clustering is one where </a:t>
            </a:r>
          </a:p>
          <a:p>
            <a:pPr lvl="4"/>
            <a:r>
              <a:rPr lang="en-US" sz="1800">
                <a:solidFill>
                  <a:srgbClr val="FF0000"/>
                </a:solidFill>
              </a:rPr>
              <a:t>(Intra-cluster distance)</a:t>
            </a:r>
            <a:r>
              <a:rPr lang="en-US" sz="1800"/>
              <a:t> the sum of distances between objects in the same cluster are minimized, </a:t>
            </a:r>
          </a:p>
          <a:p>
            <a:pPr lvl="4"/>
            <a:r>
              <a:rPr lang="en-US" sz="1800"/>
              <a:t>(</a:t>
            </a:r>
            <a:r>
              <a:rPr lang="en-US" sz="1800">
                <a:solidFill>
                  <a:srgbClr val="FF0000"/>
                </a:solidFill>
              </a:rPr>
              <a:t>Inter-cluster distance)</a:t>
            </a:r>
            <a:r>
              <a:rPr lang="en-US" sz="1800"/>
              <a:t> while the distances between different clusters are maximized</a:t>
            </a:r>
          </a:p>
          <a:p>
            <a:pPr lvl="4"/>
            <a:r>
              <a:rPr lang="en-US" sz="1800"/>
              <a:t>Objective to minimize: F(Intra,Inter)</a:t>
            </a:r>
          </a:p>
          <a:p>
            <a:pPr lvl="2"/>
            <a:r>
              <a:rPr lang="en-US" sz="2000"/>
              <a:t>External measures are related to how representative are the current clusters to “true” classes. Measured in terms of purity, entropy or F-measure</a:t>
            </a:r>
          </a:p>
          <a:p>
            <a:pPr lvl="3">
              <a:buFontTx/>
              <a:buNone/>
            </a:pPr>
            <a:endParaRPr lang="en-US" sz="1800"/>
          </a:p>
        </p:txBody>
      </p:sp>
      <p:sp>
        <p:nvSpPr>
          <p:cNvPr id="4" name="Right Arrow 3"/>
          <p:cNvSpPr/>
          <p:nvPr/>
        </p:nvSpPr>
        <p:spPr bwMode="auto">
          <a:xfrm>
            <a:off x="381000" y="4572000"/>
            <a:ext cx="1371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Oval 2"/>
          <p:cNvSpPr>
            <a:spLocks noChangeArrowheads="1"/>
          </p:cNvSpPr>
          <p:nvPr/>
        </p:nvSpPr>
        <p:spPr bwMode="auto">
          <a:xfrm>
            <a:off x="920750" y="16383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95715" name="Oval 3"/>
          <p:cNvSpPr>
            <a:spLocks noChangeArrowheads="1"/>
          </p:cNvSpPr>
          <p:nvPr/>
        </p:nvSpPr>
        <p:spPr bwMode="auto">
          <a:xfrm>
            <a:off x="3540125" y="16383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95716" name="Oval 4"/>
          <p:cNvSpPr>
            <a:spLocks noChangeArrowheads="1"/>
          </p:cNvSpPr>
          <p:nvPr/>
        </p:nvSpPr>
        <p:spPr bwMode="auto">
          <a:xfrm>
            <a:off x="6462713" y="16383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339966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339966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</a:rPr>
              <a:t> 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95717" name="Text Box 5"/>
          <p:cNvSpPr txBox="1">
            <a:spLocks noChangeArrowheads="1"/>
          </p:cNvSpPr>
          <p:nvPr/>
        </p:nvSpPr>
        <p:spPr bwMode="auto">
          <a:xfrm>
            <a:off x="1373188" y="4024313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cs typeface="Times New Roman" pitchFamily="18" charset="0"/>
              </a:rPr>
              <a:t>Cluster I</a:t>
            </a:r>
          </a:p>
        </p:txBody>
      </p:sp>
      <p:sp>
        <p:nvSpPr>
          <p:cNvPr id="1395718" name="Text Box 6"/>
          <p:cNvSpPr txBox="1">
            <a:spLocks noChangeArrowheads="1"/>
          </p:cNvSpPr>
          <p:nvPr/>
        </p:nvSpPr>
        <p:spPr bwMode="auto">
          <a:xfrm>
            <a:off x="3887788" y="4024313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cs typeface="Times New Roman" pitchFamily="18" charset="0"/>
              </a:rPr>
              <a:t>Cluster II</a:t>
            </a:r>
          </a:p>
        </p:txBody>
      </p:sp>
      <p:sp>
        <p:nvSpPr>
          <p:cNvPr id="1395719" name="Text Box 7"/>
          <p:cNvSpPr txBox="1">
            <a:spLocks noChangeArrowheads="1"/>
          </p:cNvSpPr>
          <p:nvPr/>
        </p:nvSpPr>
        <p:spPr bwMode="auto">
          <a:xfrm>
            <a:off x="6934200" y="4024313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>
                <a:cs typeface="Times New Roman" pitchFamily="18" charset="0"/>
              </a:rPr>
              <a:t>Cluster III</a:t>
            </a:r>
          </a:p>
        </p:txBody>
      </p:sp>
      <p:sp>
        <p:nvSpPr>
          <p:cNvPr id="1395723" name="Rectangle 1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Cluster Purity </a:t>
            </a:r>
            <a:br>
              <a:rPr lang="en-US" dirty="0" smtClean="0"/>
            </a:br>
            <a:r>
              <a:rPr lang="en-US" dirty="0" smtClean="0"/>
              <a:t>(given Gold Standard classes)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5334000"/>
            <a:ext cx="24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Purity of clustering: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200" y="5105400"/>
            <a:ext cx="5055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       Sum of pure sizes of clusters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--------------------------------------------------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     Total number of elements across clusters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4648200"/>
            <a:ext cx="6452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Pure size of a cluster = # elements from the majority class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6324600"/>
            <a:ext cx="431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(5 + 4 + 3)/ (6 + 6 + 5) = 12/17 = 0.71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5943600"/>
            <a:ext cx="2833020" cy="707886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Will it work if you allow</a:t>
            </a:r>
          </a:p>
          <a:p>
            <a:r>
              <a:rPr lang="en-US" dirty="0" smtClean="0"/>
              <a:t># of clusters to increase?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86800" cy="1143000"/>
          </a:xfrm>
        </p:spPr>
        <p:txBody>
          <a:bodyPr/>
          <a:lstStyle/>
          <a:p>
            <a:r>
              <a:rPr lang="en-US" sz="4000" dirty="0" smtClean="0"/>
              <a:t>Rand-Index: Precision/Recall </a:t>
            </a:r>
            <a:r>
              <a:rPr lang="en-US" sz="4000" dirty="0"/>
              <a:t>based</a:t>
            </a:r>
          </a:p>
        </p:txBody>
      </p:sp>
      <p:graphicFrame>
        <p:nvGraphicFramePr>
          <p:cNvPr id="1397804" name="Object 44"/>
          <p:cNvGraphicFramePr>
            <a:graphicFrameLocks noChangeAspect="1"/>
          </p:cNvGraphicFramePr>
          <p:nvPr/>
        </p:nvGraphicFramePr>
        <p:xfrm>
          <a:off x="1030288" y="5715000"/>
          <a:ext cx="4189412" cy="1022350"/>
        </p:xfrm>
        <a:graphic>
          <a:graphicData uri="http://schemas.openxmlformats.org/presentationml/2006/ole">
            <p:oleObj spid="_x0000_s1397804" name="Equation" r:id="rId4" imgW="1612800" imgH="393480" progId="Equation.3">
              <p:embed/>
            </p:oleObj>
          </a:graphicData>
        </a:graphic>
      </p:graphicFrame>
      <p:graphicFrame>
        <p:nvGraphicFramePr>
          <p:cNvPr id="1397805" name="Object 45"/>
          <p:cNvGraphicFramePr>
            <a:graphicFrameLocks noChangeAspect="1"/>
          </p:cNvGraphicFramePr>
          <p:nvPr/>
        </p:nvGraphicFramePr>
        <p:xfrm>
          <a:off x="5924550" y="2514600"/>
          <a:ext cx="2516188" cy="1182688"/>
        </p:xfrm>
        <a:graphic>
          <a:graphicData uri="http://schemas.openxmlformats.org/presentationml/2006/ole">
            <p:oleObj spid="_x0000_s1397805" name="Equation" r:id="rId5" imgW="838080" imgH="393480" progId="Equation.3">
              <p:embed/>
            </p:oleObj>
          </a:graphicData>
        </a:graphic>
      </p:graphicFrame>
      <p:graphicFrame>
        <p:nvGraphicFramePr>
          <p:cNvPr id="1397806" name="Object 46"/>
          <p:cNvGraphicFramePr>
            <a:graphicFrameLocks noChangeAspect="1"/>
          </p:cNvGraphicFramePr>
          <p:nvPr/>
        </p:nvGraphicFramePr>
        <p:xfrm>
          <a:off x="6038850" y="4800600"/>
          <a:ext cx="2592388" cy="1182688"/>
        </p:xfrm>
        <a:graphic>
          <a:graphicData uri="http://schemas.openxmlformats.org/presentationml/2006/ole">
            <p:oleObj spid="_x0000_s1397806" name="Equation" r:id="rId6" imgW="86328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72200" y="1676400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cluster</a:t>
            </a:r>
          </a:p>
          <a:p>
            <a:r>
              <a:rPr lang="en-US" dirty="0"/>
              <a:t> </a:t>
            </a:r>
            <a:r>
              <a:rPr lang="en-US" dirty="0" smtClean="0"/>
              <a:t>putting non-class</a:t>
            </a:r>
          </a:p>
          <a:p>
            <a:r>
              <a:rPr lang="en-US" dirty="0"/>
              <a:t> </a:t>
            </a:r>
            <a:r>
              <a:rPr lang="en-US" dirty="0" smtClean="0"/>
              <a:t>items in?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038600"/>
            <a:ext cx="3183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cluster</a:t>
            </a:r>
          </a:p>
          <a:p>
            <a:r>
              <a:rPr lang="en-US" dirty="0"/>
              <a:t> </a:t>
            </a:r>
            <a:r>
              <a:rPr lang="en-US" dirty="0" smtClean="0"/>
              <a:t>missing any in-class items?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295400"/>
            <a:ext cx="4913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following table classifies </a:t>
            </a:r>
            <a:r>
              <a:rPr lang="en-US" dirty="0" smtClean="0">
                <a:solidFill>
                  <a:srgbClr val="FF0000"/>
                </a:solidFill>
              </a:rPr>
              <a:t>all pairs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smtClean="0">
                <a:solidFill>
                  <a:srgbClr val="FF0000"/>
                </a:solidFill>
              </a:rPr>
              <a:t>ntities </a:t>
            </a:r>
            <a:r>
              <a:rPr lang="en-US" dirty="0" smtClean="0"/>
              <a:t>(of which there are n choose 2) into</a:t>
            </a:r>
          </a:p>
          <a:p>
            <a:r>
              <a:rPr lang="en-US" dirty="0" smtClean="0"/>
              <a:t>One of four classes</a:t>
            </a:r>
            <a:endParaRPr lang="en-US" dirty="0"/>
          </a:p>
        </p:txBody>
      </p:sp>
      <p:grpSp>
        <p:nvGrpSpPr>
          <p:cNvPr id="1397809" name="Group 49"/>
          <p:cNvGrpSpPr>
            <a:grpSpLocks noChangeAspect="1"/>
          </p:cNvGrpSpPr>
          <p:nvPr/>
        </p:nvGrpSpPr>
        <p:grpSpPr bwMode="auto">
          <a:xfrm>
            <a:off x="381000" y="2286000"/>
            <a:ext cx="5033963" cy="3159125"/>
            <a:chOff x="240" y="1440"/>
            <a:chExt cx="3171" cy="1990"/>
          </a:xfrm>
        </p:grpSpPr>
        <p:sp>
          <p:nvSpPr>
            <p:cNvPr id="1397808" name="AutoShape 48"/>
            <p:cNvSpPr>
              <a:spLocks noChangeAspect="1" noChangeArrowheads="1" noTextEdit="1"/>
            </p:cNvSpPr>
            <p:nvPr/>
          </p:nvSpPr>
          <p:spPr bwMode="auto">
            <a:xfrm>
              <a:off x="240" y="1440"/>
              <a:ext cx="3120" cy="1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10" name="Rectangle 50"/>
            <p:cNvSpPr>
              <a:spLocks noChangeArrowheads="1"/>
            </p:cNvSpPr>
            <p:nvPr/>
          </p:nvSpPr>
          <p:spPr bwMode="auto">
            <a:xfrm>
              <a:off x="2747" y="2944"/>
              <a:ext cx="31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900" b="0" dirty="0" smtClean="0">
                  <a:solidFill>
                    <a:srgbClr val="00A000"/>
                  </a:solidFill>
                  <a:latin typeface="Helvetica" charset="0"/>
                  <a:cs typeface="Arial" pitchFamily="34" charset="0"/>
                </a:rPr>
                <a:t>TN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1" name="Rectangle 51"/>
            <p:cNvSpPr>
              <a:spLocks noChangeArrowheads="1"/>
            </p:cNvSpPr>
            <p:nvPr/>
          </p:nvSpPr>
          <p:spPr bwMode="auto">
            <a:xfrm>
              <a:off x="1711" y="2930"/>
              <a:ext cx="33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0" dirty="0" smtClean="0">
                  <a:solidFill>
                    <a:srgbClr val="FF0000"/>
                  </a:solidFill>
                  <a:latin typeface="Helvetica" charset="0"/>
                  <a:cs typeface="Arial" pitchFamily="34" charset="0"/>
                </a:rPr>
                <a:t>FP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2" name="Rectangle 52"/>
            <p:cNvSpPr>
              <a:spLocks noChangeArrowheads="1"/>
            </p:cNvSpPr>
            <p:nvPr/>
          </p:nvSpPr>
          <p:spPr bwMode="auto">
            <a:xfrm>
              <a:off x="284" y="2760"/>
              <a:ext cx="82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Different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3" name="Rectangle 53"/>
            <p:cNvSpPr>
              <a:spLocks noChangeArrowheads="1"/>
            </p:cNvSpPr>
            <p:nvPr/>
          </p:nvSpPr>
          <p:spPr bwMode="auto">
            <a:xfrm>
              <a:off x="284" y="2973"/>
              <a:ext cx="93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classes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4" name="Rectangle 54"/>
            <p:cNvSpPr>
              <a:spLocks noChangeArrowheads="1"/>
            </p:cNvSpPr>
            <p:nvPr/>
          </p:nvSpPr>
          <p:spPr bwMode="auto">
            <a:xfrm>
              <a:off x="284" y="3186"/>
              <a:ext cx="107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ground truth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5" name="Rectangle 55"/>
            <p:cNvSpPr>
              <a:spLocks noChangeArrowheads="1"/>
            </p:cNvSpPr>
            <p:nvPr/>
          </p:nvSpPr>
          <p:spPr bwMode="auto">
            <a:xfrm>
              <a:off x="2747" y="2294"/>
              <a:ext cx="313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900" b="0" dirty="0" smtClean="0">
                  <a:solidFill>
                    <a:srgbClr val="FF0000"/>
                  </a:solidFill>
                  <a:latin typeface="Helvetica" charset="0"/>
                  <a:cs typeface="Arial" pitchFamily="34" charset="0"/>
                </a:rPr>
                <a:t>FN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6" name="Rectangle 56"/>
            <p:cNvSpPr>
              <a:spLocks noChangeArrowheads="1"/>
            </p:cNvSpPr>
            <p:nvPr/>
          </p:nvSpPr>
          <p:spPr bwMode="auto">
            <a:xfrm>
              <a:off x="1632" y="2256"/>
              <a:ext cx="33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b="0" dirty="0" smtClean="0">
                  <a:solidFill>
                    <a:srgbClr val="00A000"/>
                  </a:solidFill>
                  <a:latin typeface="Helvetica" charset="0"/>
                  <a:cs typeface="Arial" pitchFamily="34" charset="0"/>
                </a:rPr>
                <a:t>TP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7" name="Rectangle 57"/>
            <p:cNvSpPr>
              <a:spLocks noChangeArrowheads="1"/>
            </p:cNvSpPr>
            <p:nvPr/>
          </p:nvSpPr>
          <p:spPr bwMode="auto">
            <a:xfrm>
              <a:off x="304" y="2111"/>
              <a:ext cx="108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Same class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8" name="Rectangle 58"/>
            <p:cNvSpPr>
              <a:spLocks noChangeArrowheads="1"/>
            </p:cNvSpPr>
            <p:nvPr/>
          </p:nvSpPr>
          <p:spPr bwMode="auto">
            <a:xfrm>
              <a:off x="304" y="2324"/>
              <a:ext cx="8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in ground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19" name="Rectangle 59"/>
            <p:cNvSpPr>
              <a:spLocks noChangeArrowheads="1"/>
            </p:cNvSpPr>
            <p:nvPr/>
          </p:nvSpPr>
          <p:spPr bwMode="auto">
            <a:xfrm>
              <a:off x="304" y="2537"/>
              <a:ext cx="44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truth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0" name="Rectangle 60"/>
            <p:cNvSpPr>
              <a:spLocks noChangeArrowheads="1"/>
            </p:cNvSpPr>
            <p:nvPr/>
          </p:nvSpPr>
          <p:spPr bwMode="auto">
            <a:xfrm>
              <a:off x="2411" y="1462"/>
              <a:ext cx="82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Different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1" name="Rectangle 61"/>
            <p:cNvSpPr>
              <a:spLocks noChangeArrowheads="1"/>
            </p:cNvSpPr>
            <p:nvPr/>
          </p:nvSpPr>
          <p:spPr bwMode="auto">
            <a:xfrm>
              <a:off x="2411" y="1674"/>
              <a:ext cx="10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Clusters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2" name="Rectangle 62"/>
            <p:cNvSpPr>
              <a:spLocks noChangeArrowheads="1"/>
            </p:cNvSpPr>
            <p:nvPr/>
          </p:nvSpPr>
          <p:spPr bwMode="auto">
            <a:xfrm>
              <a:off x="2411" y="1887"/>
              <a:ext cx="86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3" name="Rectangle 63"/>
            <p:cNvSpPr>
              <a:spLocks noChangeArrowheads="1"/>
            </p:cNvSpPr>
            <p:nvPr/>
          </p:nvSpPr>
          <p:spPr bwMode="auto">
            <a:xfrm>
              <a:off x="1417" y="1462"/>
              <a:ext cx="61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Same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4" name="Rectangle 64"/>
            <p:cNvSpPr>
              <a:spLocks noChangeArrowheads="1"/>
            </p:cNvSpPr>
            <p:nvPr/>
          </p:nvSpPr>
          <p:spPr bwMode="auto">
            <a:xfrm>
              <a:off x="1417" y="1674"/>
              <a:ext cx="90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5" name="Rectangle 65"/>
            <p:cNvSpPr>
              <a:spLocks noChangeArrowheads="1"/>
            </p:cNvSpPr>
            <p:nvPr/>
          </p:nvSpPr>
          <p:spPr bwMode="auto">
            <a:xfrm>
              <a:off x="1417" y="1887"/>
              <a:ext cx="86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6" name="Rectangle 66"/>
            <p:cNvSpPr>
              <a:spLocks noChangeArrowheads="1"/>
            </p:cNvSpPr>
            <p:nvPr/>
          </p:nvSpPr>
          <p:spPr bwMode="auto">
            <a:xfrm>
              <a:off x="319" y="1568"/>
              <a:ext cx="105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Number of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7" name="Rectangle 67"/>
            <p:cNvSpPr>
              <a:spLocks noChangeArrowheads="1"/>
            </p:cNvSpPr>
            <p:nvPr/>
          </p:nvSpPr>
          <p:spPr bwMode="auto">
            <a:xfrm>
              <a:off x="319" y="1781"/>
              <a:ext cx="63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points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28" name="Line 68"/>
            <p:cNvSpPr>
              <a:spLocks noChangeShapeType="1"/>
            </p:cNvSpPr>
            <p:nvPr/>
          </p:nvSpPr>
          <p:spPr bwMode="auto">
            <a:xfrm>
              <a:off x="245" y="1445"/>
              <a:ext cx="310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29" name="Line 69"/>
            <p:cNvSpPr>
              <a:spLocks noChangeShapeType="1"/>
            </p:cNvSpPr>
            <p:nvPr/>
          </p:nvSpPr>
          <p:spPr bwMode="auto">
            <a:xfrm>
              <a:off x="245" y="2094"/>
              <a:ext cx="31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0" name="Line 70"/>
            <p:cNvSpPr>
              <a:spLocks noChangeShapeType="1"/>
            </p:cNvSpPr>
            <p:nvPr/>
          </p:nvSpPr>
          <p:spPr bwMode="auto">
            <a:xfrm>
              <a:off x="245" y="2743"/>
              <a:ext cx="31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1" name="Line 71"/>
            <p:cNvSpPr>
              <a:spLocks noChangeShapeType="1"/>
            </p:cNvSpPr>
            <p:nvPr/>
          </p:nvSpPr>
          <p:spPr bwMode="auto">
            <a:xfrm>
              <a:off x="245" y="3392"/>
              <a:ext cx="310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2" name="Line 72"/>
            <p:cNvSpPr>
              <a:spLocks noChangeShapeType="1"/>
            </p:cNvSpPr>
            <p:nvPr/>
          </p:nvSpPr>
          <p:spPr bwMode="auto">
            <a:xfrm>
              <a:off x="245" y="1445"/>
              <a:ext cx="1" cy="19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3" name="Line 73"/>
            <p:cNvSpPr>
              <a:spLocks noChangeShapeType="1"/>
            </p:cNvSpPr>
            <p:nvPr/>
          </p:nvSpPr>
          <p:spPr bwMode="auto">
            <a:xfrm>
              <a:off x="1280" y="1445"/>
              <a:ext cx="1" cy="19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4" name="Line 74"/>
            <p:cNvSpPr>
              <a:spLocks noChangeShapeType="1"/>
            </p:cNvSpPr>
            <p:nvPr/>
          </p:nvSpPr>
          <p:spPr bwMode="auto">
            <a:xfrm>
              <a:off x="2314" y="1445"/>
              <a:ext cx="1" cy="19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5" name="Line 75"/>
            <p:cNvSpPr>
              <a:spLocks noChangeShapeType="1"/>
            </p:cNvSpPr>
            <p:nvPr/>
          </p:nvSpPr>
          <p:spPr bwMode="auto">
            <a:xfrm>
              <a:off x="3348" y="1445"/>
              <a:ext cx="1" cy="19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36" name="Rectangle 76"/>
            <p:cNvSpPr>
              <a:spLocks noChangeArrowheads="1"/>
            </p:cNvSpPr>
            <p:nvPr/>
          </p:nvSpPr>
          <p:spPr bwMode="auto">
            <a:xfrm>
              <a:off x="2747" y="294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37" name="Rectangle 77"/>
            <p:cNvSpPr>
              <a:spLocks noChangeArrowheads="1"/>
            </p:cNvSpPr>
            <p:nvPr/>
          </p:nvSpPr>
          <p:spPr bwMode="auto">
            <a:xfrm>
              <a:off x="1711" y="2930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38" name="Rectangle 78"/>
            <p:cNvSpPr>
              <a:spLocks noChangeArrowheads="1"/>
            </p:cNvSpPr>
            <p:nvPr/>
          </p:nvSpPr>
          <p:spPr bwMode="auto">
            <a:xfrm>
              <a:off x="284" y="2760"/>
              <a:ext cx="82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Different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39" name="Rectangle 79"/>
            <p:cNvSpPr>
              <a:spLocks noChangeArrowheads="1"/>
            </p:cNvSpPr>
            <p:nvPr/>
          </p:nvSpPr>
          <p:spPr bwMode="auto">
            <a:xfrm>
              <a:off x="284" y="2973"/>
              <a:ext cx="93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classes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0" name="Rectangle 80"/>
            <p:cNvSpPr>
              <a:spLocks noChangeArrowheads="1"/>
            </p:cNvSpPr>
            <p:nvPr/>
          </p:nvSpPr>
          <p:spPr bwMode="auto">
            <a:xfrm>
              <a:off x="284" y="3186"/>
              <a:ext cx="1073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ground truth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1" name="Rectangle 81"/>
            <p:cNvSpPr>
              <a:spLocks noChangeArrowheads="1"/>
            </p:cNvSpPr>
            <p:nvPr/>
          </p:nvSpPr>
          <p:spPr bwMode="auto">
            <a:xfrm>
              <a:off x="2747" y="2294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2" name="Rectangle 82"/>
            <p:cNvSpPr>
              <a:spLocks noChangeArrowheads="1"/>
            </p:cNvSpPr>
            <p:nvPr/>
          </p:nvSpPr>
          <p:spPr bwMode="auto">
            <a:xfrm>
              <a:off x="1711" y="2281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3" name="Rectangle 83"/>
            <p:cNvSpPr>
              <a:spLocks noChangeArrowheads="1"/>
            </p:cNvSpPr>
            <p:nvPr/>
          </p:nvSpPr>
          <p:spPr bwMode="auto">
            <a:xfrm>
              <a:off x="304" y="2111"/>
              <a:ext cx="108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Same class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4" name="Rectangle 84"/>
            <p:cNvSpPr>
              <a:spLocks noChangeArrowheads="1"/>
            </p:cNvSpPr>
            <p:nvPr/>
          </p:nvSpPr>
          <p:spPr bwMode="auto">
            <a:xfrm>
              <a:off x="304" y="2324"/>
              <a:ext cx="89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in ground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5" name="Rectangle 85"/>
            <p:cNvSpPr>
              <a:spLocks noChangeArrowheads="1"/>
            </p:cNvSpPr>
            <p:nvPr/>
          </p:nvSpPr>
          <p:spPr bwMode="auto">
            <a:xfrm>
              <a:off x="304" y="2537"/>
              <a:ext cx="44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truth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6" name="Rectangle 86"/>
            <p:cNvSpPr>
              <a:spLocks noChangeArrowheads="1"/>
            </p:cNvSpPr>
            <p:nvPr/>
          </p:nvSpPr>
          <p:spPr bwMode="auto">
            <a:xfrm>
              <a:off x="2411" y="1462"/>
              <a:ext cx="827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Different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7" name="Rectangle 87"/>
            <p:cNvSpPr>
              <a:spLocks noChangeArrowheads="1"/>
            </p:cNvSpPr>
            <p:nvPr/>
          </p:nvSpPr>
          <p:spPr bwMode="auto">
            <a:xfrm>
              <a:off x="2411" y="1674"/>
              <a:ext cx="1000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Clusters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8" name="Rectangle 88"/>
            <p:cNvSpPr>
              <a:spLocks noChangeArrowheads="1"/>
            </p:cNvSpPr>
            <p:nvPr/>
          </p:nvSpPr>
          <p:spPr bwMode="auto">
            <a:xfrm>
              <a:off x="2411" y="1887"/>
              <a:ext cx="86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49" name="Rectangle 89"/>
            <p:cNvSpPr>
              <a:spLocks noChangeArrowheads="1"/>
            </p:cNvSpPr>
            <p:nvPr/>
          </p:nvSpPr>
          <p:spPr bwMode="auto">
            <a:xfrm>
              <a:off x="1417" y="1462"/>
              <a:ext cx="61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Same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50" name="Rectangle 90"/>
            <p:cNvSpPr>
              <a:spLocks noChangeArrowheads="1"/>
            </p:cNvSpPr>
            <p:nvPr/>
          </p:nvSpPr>
          <p:spPr bwMode="auto">
            <a:xfrm>
              <a:off x="1417" y="1674"/>
              <a:ext cx="90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 in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51" name="Rectangle 91"/>
            <p:cNvSpPr>
              <a:spLocks noChangeArrowheads="1"/>
            </p:cNvSpPr>
            <p:nvPr/>
          </p:nvSpPr>
          <p:spPr bwMode="auto">
            <a:xfrm>
              <a:off x="1417" y="1887"/>
              <a:ext cx="86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clustering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52" name="Rectangle 92"/>
            <p:cNvSpPr>
              <a:spLocks noChangeArrowheads="1"/>
            </p:cNvSpPr>
            <p:nvPr/>
          </p:nvSpPr>
          <p:spPr bwMode="auto">
            <a:xfrm>
              <a:off x="319" y="1568"/>
              <a:ext cx="1058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Number of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53" name="Rectangle 93"/>
            <p:cNvSpPr>
              <a:spLocks noChangeArrowheads="1"/>
            </p:cNvSpPr>
            <p:nvPr/>
          </p:nvSpPr>
          <p:spPr bwMode="auto">
            <a:xfrm>
              <a:off x="319" y="1781"/>
              <a:ext cx="63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points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97854" name="Line 94"/>
            <p:cNvSpPr>
              <a:spLocks noChangeShapeType="1"/>
            </p:cNvSpPr>
            <p:nvPr/>
          </p:nvSpPr>
          <p:spPr bwMode="auto">
            <a:xfrm>
              <a:off x="245" y="1445"/>
              <a:ext cx="310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55" name="Line 95"/>
            <p:cNvSpPr>
              <a:spLocks noChangeShapeType="1"/>
            </p:cNvSpPr>
            <p:nvPr/>
          </p:nvSpPr>
          <p:spPr bwMode="auto">
            <a:xfrm>
              <a:off x="245" y="2094"/>
              <a:ext cx="31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56" name="Line 96"/>
            <p:cNvSpPr>
              <a:spLocks noChangeShapeType="1"/>
            </p:cNvSpPr>
            <p:nvPr/>
          </p:nvSpPr>
          <p:spPr bwMode="auto">
            <a:xfrm>
              <a:off x="245" y="2743"/>
              <a:ext cx="310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57" name="Line 97"/>
            <p:cNvSpPr>
              <a:spLocks noChangeShapeType="1"/>
            </p:cNvSpPr>
            <p:nvPr/>
          </p:nvSpPr>
          <p:spPr bwMode="auto">
            <a:xfrm>
              <a:off x="245" y="3392"/>
              <a:ext cx="310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58" name="Line 98"/>
            <p:cNvSpPr>
              <a:spLocks noChangeShapeType="1"/>
            </p:cNvSpPr>
            <p:nvPr/>
          </p:nvSpPr>
          <p:spPr bwMode="auto">
            <a:xfrm>
              <a:off x="245" y="1445"/>
              <a:ext cx="1" cy="19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59" name="Line 99"/>
            <p:cNvSpPr>
              <a:spLocks noChangeShapeType="1"/>
            </p:cNvSpPr>
            <p:nvPr/>
          </p:nvSpPr>
          <p:spPr bwMode="auto">
            <a:xfrm>
              <a:off x="1280" y="1445"/>
              <a:ext cx="1" cy="19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60" name="Line 100"/>
            <p:cNvSpPr>
              <a:spLocks noChangeShapeType="1"/>
            </p:cNvSpPr>
            <p:nvPr/>
          </p:nvSpPr>
          <p:spPr bwMode="auto">
            <a:xfrm>
              <a:off x="2314" y="1445"/>
              <a:ext cx="1" cy="19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7861" name="Line 101"/>
            <p:cNvSpPr>
              <a:spLocks noChangeShapeType="1"/>
            </p:cNvSpPr>
            <p:nvPr/>
          </p:nvSpPr>
          <p:spPr bwMode="auto">
            <a:xfrm>
              <a:off x="3348" y="1445"/>
              <a:ext cx="1" cy="194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943600" y="1066800"/>
            <a:ext cx="263745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Compare to Standard </a:t>
            </a:r>
          </a:p>
          <a:p>
            <a:r>
              <a:rPr lang="en-US" dirty="0" smtClean="0"/>
              <a:t>Precision &amp; Recall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52400" y="76200"/>
            <a:ext cx="5194435" cy="40011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many couplings did you preserve/break?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9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9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9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Rand-Index Example</a:t>
            </a:r>
            <a:endParaRPr lang="en-US" dirty="0"/>
          </a:p>
        </p:txBody>
      </p:sp>
      <p:pic>
        <p:nvPicPr>
          <p:cNvPr id="147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19600"/>
            <a:ext cx="3624262" cy="231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747712" y="12192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367087" y="12192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0000FF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248400" y="1219200"/>
            <a:ext cx="1943100" cy="19431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339966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339966"/>
                </a:solidFill>
                <a:cs typeface="Times New Roman" pitchFamily="18" charset="0"/>
              </a:rPr>
              <a:t>   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</a:rPr>
              <a:t>   </a:t>
            </a:r>
            <a:r>
              <a:rPr lang="en-US" sz="2800" b="0">
                <a:solidFill>
                  <a:srgbClr val="339966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en-US" sz="2800" b="0">
                <a:solidFill>
                  <a:srgbClr val="FF0000"/>
                </a:solidFill>
                <a:cs typeface="Times New Roman" pitchFamily="18" charset="0"/>
              </a:rPr>
              <a:t>       </a:t>
            </a:r>
            <a:r>
              <a:rPr lang="en-US" sz="2800" b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</a:t>
            </a:r>
            <a:endParaRPr lang="en-US" sz="2800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19200" y="3200400"/>
            <a:ext cx="106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Cluster I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657600" y="3200400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Cluster II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705600" y="3200400"/>
            <a:ext cx="1260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Cluster III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4724400"/>
            <a:ext cx="4572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Elementary </a:t>
            </a:r>
            <a:r>
              <a:rPr lang="en-US" dirty="0" err="1" smtClean="0"/>
              <a:t>combinatorics</a:t>
            </a:r>
            <a:endParaRPr lang="en-US" dirty="0" smtClean="0"/>
          </a:p>
          <a:p>
            <a:r>
              <a:rPr lang="en-US" dirty="0" smtClean="0"/>
              <a:t> TP+FP (total pairs in the same clusters)</a:t>
            </a:r>
          </a:p>
          <a:p>
            <a:r>
              <a:rPr lang="en-US" dirty="0" smtClean="0"/>
              <a:t>    = 6 C 2 + 6 C 2 + 5 C 2 = 40</a:t>
            </a:r>
          </a:p>
          <a:p>
            <a:r>
              <a:rPr lang="en-US" dirty="0" smtClean="0"/>
              <a:t>To get TP</a:t>
            </a:r>
          </a:p>
          <a:p>
            <a:r>
              <a:rPr lang="en-US" dirty="0" smtClean="0"/>
              <a:t>    = 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C 2 + </a:t>
            </a:r>
            <a:r>
              <a:rPr lang="en-US" dirty="0" smtClean="0">
                <a:solidFill>
                  <a:srgbClr val="0000CC"/>
                </a:solidFill>
              </a:rPr>
              <a:t>4</a:t>
            </a:r>
            <a:r>
              <a:rPr lang="en-US" dirty="0" smtClean="0"/>
              <a:t> C 2 + </a:t>
            </a:r>
            <a:r>
              <a:rPr lang="en-US" dirty="0" smtClean="0">
                <a:solidFill>
                  <a:srgbClr val="33CC33"/>
                </a:solidFill>
              </a:rPr>
              <a:t>3</a:t>
            </a:r>
            <a:r>
              <a:rPr lang="en-US" dirty="0" smtClean="0"/>
              <a:t> C 2 + 2 C 2 = 20</a:t>
            </a:r>
          </a:p>
          <a:p>
            <a:r>
              <a:rPr lang="en-US" dirty="0" smtClean="0"/>
              <a:t>You can compute FN/TN </a:t>
            </a:r>
            <a:r>
              <a:rPr lang="en-US" dirty="0" err="1" smtClean="0"/>
              <a:t>simlarly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4038600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RI= 20+72/(20+20+24+72) =0.68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7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Unsupervised?</a:t>
            </a:r>
          </a:p>
        </p:txBody>
      </p:sp>
      <p:sp>
        <p:nvSpPr>
          <p:cNvPr id="134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Clustering is normally seen as an instance of unsupervised learning algorithm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So how can you have external measures of cluster validity?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truth is that you have a continuum between unsupervised vs. supervised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Answer: Think of “no teacher being there” vs. “lazy teacher” who checks your work once in a while.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Examples: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 Fully unsupervised (no teacher)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 Teacher tells you how many clusters are there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 Teacher tells you that certain pairs of points will fall or will not fill in the same cluster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 Teacher may occasionally evaluate the goodness of your clusters (external measures of validity)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How hard is clustering?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6400800" cy="4114800"/>
          </a:xfrm>
        </p:spPr>
        <p:txBody>
          <a:bodyPr/>
          <a:lstStyle/>
          <a:p>
            <a:r>
              <a:rPr lang="en-US" sz="2400"/>
              <a:t>One idea is to consider all possible clusterings, and pick the one that has best inter and intra cluster distance properties </a:t>
            </a:r>
          </a:p>
          <a:p>
            <a:r>
              <a:rPr lang="en-US" sz="2400"/>
              <a:t>Suppose we are given n points, and would like to cluster them into k-clusters</a:t>
            </a:r>
          </a:p>
          <a:p>
            <a:pPr lvl="1"/>
            <a:r>
              <a:rPr lang="en-US" sz="2400"/>
              <a:t>How many possible clusterings?</a:t>
            </a:r>
          </a:p>
          <a:p>
            <a:pPr lvl="1"/>
            <a:endParaRPr lang="en-US" sz="2400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/>
        </p:nvGraphicFramePr>
        <p:xfrm>
          <a:off x="8001000" y="2057400"/>
          <a:ext cx="825500" cy="1600200"/>
        </p:xfrm>
        <a:graphic>
          <a:graphicData uri="http://schemas.openxmlformats.org/presentationml/2006/ole">
            <p:oleObj spid="_x0000_s1172484" name="Equation" r:id="rId4" imgW="215640" imgH="419040" progId="Equation.3">
              <p:embed/>
            </p:oleObj>
          </a:graphicData>
        </a:graphic>
      </p:graphicFrame>
      <p:sp>
        <p:nvSpPr>
          <p:cNvPr id="1172485" name="Rectangle 5"/>
          <p:cNvSpPr>
            <a:spLocks noChangeArrowheads="1"/>
          </p:cNvSpPr>
          <p:nvPr/>
        </p:nvSpPr>
        <p:spPr bwMode="auto">
          <a:xfrm>
            <a:off x="609600" y="41148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Helvetica"/>
              </a:rPr>
              <a:t>Too hard to do it brute force or optimally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Helvetica"/>
              </a:rPr>
              <a:t>Solution: Iterative optimization algorithms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0">
                <a:latin typeface="Helvetica"/>
              </a:rPr>
              <a:t>Start with a clustering, iteratively improve it (eg. K-means)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0">
              <a:latin typeface="Helvetic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0">
              <a:latin typeface="Helvetic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b="0">
              <a:latin typeface="Helvetica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7162800" y="2362200"/>
          <a:ext cx="858223" cy="1268412"/>
        </p:xfrm>
        <a:graphic>
          <a:graphicData uri="http://schemas.openxmlformats.org/presentationml/2006/ole">
            <p:oleObj spid="_x0000_s1172485" name="Equation" r:id="rId5" imgW="2919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2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2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2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 autoUpdateAnimBg="0"/>
      <p:bldP spid="117248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clustering methods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Partitioning methods</a:t>
            </a:r>
          </a:p>
          <a:p>
            <a:pPr lvl="1"/>
            <a:r>
              <a:rPr lang="en-US"/>
              <a:t>k-Means (and EM), k-Medoids</a:t>
            </a:r>
          </a:p>
          <a:p>
            <a:r>
              <a:rPr lang="en-US"/>
              <a:t>Hierarchical methods</a:t>
            </a:r>
          </a:p>
          <a:p>
            <a:pPr lvl="1"/>
            <a:r>
              <a:rPr lang="en-US"/>
              <a:t>agglomerative, divisive, BIRCH</a:t>
            </a:r>
          </a:p>
          <a:p>
            <a:r>
              <a:rPr lang="en-US" sz="3600"/>
              <a:t>Model-based clustering methods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143000"/>
          </a:xfrm>
        </p:spPr>
        <p:txBody>
          <a:bodyPr/>
          <a:lstStyle/>
          <a:p>
            <a:r>
              <a:rPr lang="en-US" dirty="0" smtClean="0"/>
              <a:t>Properties of Vector Similarity as a distance measure for text </a:t>
            </a:r>
            <a:r>
              <a:rPr lang="en-US" dirty="0" err="1" smtClean="0"/>
              <a:t>clusterings</a:t>
            </a:r>
            <a:endParaRPr lang="en-US" dirty="0"/>
          </a:p>
        </p:txBody>
      </p:sp>
      <p:pic>
        <p:nvPicPr>
          <p:cNvPr id="13373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0" y="1676400"/>
            <a:ext cx="1900655" cy="1152525"/>
          </a:xfrm>
          <a:noFill/>
          <a:ln/>
        </p:spPr>
      </p:pic>
      <p:pic>
        <p:nvPicPr>
          <p:cNvPr id="133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4495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971800"/>
            <a:ext cx="58816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73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295400" y="4953000"/>
            <a:ext cx="6172200" cy="1039813"/>
          </a:xfrm>
          <a:noFill/>
          <a:ln/>
        </p:spPr>
      </p:pic>
      <p:sp>
        <p:nvSpPr>
          <p:cNvPr id="133735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5970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Similarity between a doc and the </a:t>
            </a:r>
            <a:r>
              <a:rPr lang="en-US" dirty="0" err="1">
                <a:solidFill>
                  <a:srgbClr val="FF0000"/>
                </a:solidFill>
              </a:rPr>
              <a:t>centroid</a:t>
            </a:r>
            <a:r>
              <a:rPr lang="en-US" dirty="0">
                <a:solidFill>
                  <a:srgbClr val="FF0000"/>
                </a:solidFill>
              </a:rPr>
              <a:t> is equal to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avg</a:t>
            </a:r>
            <a:r>
              <a:rPr lang="en-US" dirty="0">
                <a:solidFill>
                  <a:srgbClr val="FF0000"/>
                </a:solidFill>
              </a:rPr>
              <a:t> similarity between that doc and every other doc </a:t>
            </a:r>
          </a:p>
        </p:txBody>
      </p:sp>
      <p:sp>
        <p:nvSpPr>
          <p:cNvPr id="1337352" name="Text Box 8"/>
          <p:cNvSpPr txBox="1">
            <a:spLocks noChangeArrowheads="1"/>
          </p:cNvSpPr>
          <p:nvPr/>
        </p:nvSpPr>
        <p:spPr bwMode="auto">
          <a:xfrm>
            <a:off x="1295400" y="5943600"/>
            <a:ext cx="648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Average similarity between all pairs of documents is equal</a:t>
            </a:r>
          </a:p>
          <a:p>
            <a:r>
              <a:rPr lang="en-US" dirty="0">
                <a:solidFill>
                  <a:srgbClr val="0000CC"/>
                </a:solidFill>
              </a:rPr>
              <a:t>  to the square of </a:t>
            </a:r>
            <a:r>
              <a:rPr lang="en-US" dirty="0" err="1">
                <a:solidFill>
                  <a:srgbClr val="0000CC"/>
                </a:solidFill>
              </a:rPr>
              <a:t>centroid’s</a:t>
            </a:r>
            <a:r>
              <a:rPr lang="en-US" dirty="0">
                <a:solidFill>
                  <a:srgbClr val="0000CC"/>
                </a:solidFill>
              </a:rPr>
              <a:t> magnitude.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7351" grpId="0"/>
      <p:bldP spid="13373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K-means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Works when we know k, the number of clusters we want to find</a:t>
            </a:r>
          </a:p>
          <a:p>
            <a:pPr>
              <a:lnSpc>
                <a:spcPct val="90000"/>
              </a:lnSpc>
            </a:pPr>
            <a:r>
              <a:rPr lang="en-US" sz="2800"/>
              <a:t>Idea: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Randomly pick k points as the “centroids” of the k clusters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Loop: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 For each point, put the point in the cluster to whose centroid it is closest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Recompute the cluster centroids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Repeat loop (until there is no change in clusters between two consecutive iterations.)</a:t>
            </a:r>
          </a:p>
        </p:txBody>
      </p:sp>
      <p:sp>
        <p:nvSpPr>
          <p:cNvPr id="1174532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16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</a:rPr>
              <a:t>Iterative improvement of the objective function:</a:t>
            </a:r>
          </a:p>
          <a:p>
            <a:r>
              <a:rPr lang="en-US" sz="1800" dirty="0">
                <a:solidFill>
                  <a:srgbClr val="000099"/>
                </a:solidFill>
              </a:rPr>
              <a:t>   Sum of the squared distance from each point to the </a:t>
            </a:r>
            <a:r>
              <a:rPr lang="en-US" sz="1800" dirty="0" err="1">
                <a:solidFill>
                  <a:srgbClr val="000099"/>
                </a:solidFill>
              </a:rPr>
              <a:t>centroid</a:t>
            </a:r>
            <a:r>
              <a:rPr lang="en-US" sz="1800" dirty="0">
                <a:solidFill>
                  <a:srgbClr val="000099"/>
                </a:solidFill>
              </a:rPr>
              <a:t> of its cluster</a:t>
            </a:r>
          </a:p>
          <a:p>
            <a:r>
              <a:rPr lang="en-US" sz="1800" dirty="0">
                <a:solidFill>
                  <a:srgbClr val="000099"/>
                </a:solidFill>
              </a:rPr>
              <a:t>      (Notice that since K is fixed, maximizing tightness also maximizes inter-cluster</a:t>
            </a:r>
          </a:p>
          <a:p>
            <a:r>
              <a:rPr lang="en-US" sz="1800" dirty="0">
                <a:solidFill>
                  <a:srgbClr val="000099"/>
                </a:solidFill>
              </a:rPr>
              <a:t>           distance)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and Applications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Clustering</a:t>
            </a:r>
            <a:r>
              <a:rPr lang="en-US" sz="2800"/>
              <a:t> is the process of grouping a set of physical or abstract objects into classes of similar objects.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is also called unsupervised learning.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It is a common and important task that finds many applications.</a:t>
            </a:r>
          </a:p>
          <a:p>
            <a:pPr>
              <a:lnSpc>
                <a:spcPct val="90000"/>
              </a:lnSpc>
            </a:pPr>
            <a:r>
              <a:rPr lang="en-US" sz="2800"/>
              <a:t>Applications in Search engines: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Structuring search results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Suggesting related pages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Automatic directory construction/update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Finding near identical/duplicate pages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400"/>
          </a:p>
        </p:txBody>
      </p:sp>
      <p:sp>
        <p:nvSpPr>
          <p:cNvPr id="1156100" name="Text Box 4"/>
          <p:cNvSpPr txBox="1">
            <a:spLocks noChangeArrowheads="1"/>
          </p:cNvSpPr>
          <p:nvPr/>
        </p:nvSpPr>
        <p:spPr bwMode="auto">
          <a:xfrm>
            <a:off x="6199188" y="3962400"/>
            <a:ext cx="2972289" cy="1323439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Improves </a:t>
            </a:r>
            <a:r>
              <a:rPr lang="en-US" dirty="0" smtClean="0"/>
              <a:t>recall</a:t>
            </a:r>
          </a:p>
          <a:p>
            <a:r>
              <a:rPr lang="en-US" smtClean="0"/>
              <a:t>Increases diversity**</a:t>
            </a:r>
            <a:endParaRPr lang="en-US"/>
          </a:p>
          <a:p>
            <a:r>
              <a:rPr lang="en-US" dirty="0"/>
              <a:t> Allows disambiguation</a:t>
            </a:r>
          </a:p>
          <a:p>
            <a:r>
              <a:rPr lang="en-US" dirty="0"/>
              <a:t>  Recovers missing details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 Means Example</a:t>
            </a:r>
            <a:br>
              <a:rPr lang="en-US"/>
            </a:br>
            <a:r>
              <a:rPr lang="en-US" sz="4000"/>
              <a:t>(K=2)</a:t>
            </a:r>
          </a:p>
        </p:txBody>
      </p:sp>
      <p:grpSp>
        <p:nvGrpSpPr>
          <p:cNvPr id="1239043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1239044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39045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239046" name="Oval 6"/>
          <p:cNvSpPr>
            <a:spLocks noChangeArrowheads="1"/>
          </p:cNvSpPr>
          <p:nvPr/>
        </p:nvSpPr>
        <p:spPr bwMode="auto">
          <a:xfrm>
            <a:off x="1905000" y="3352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47" name="Oval 7"/>
          <p:cNvSpPr>
            <a:spLocks noChangeArrowheads="1"/>
          </p:cNvSpPr>
          <p:nvPr/>
        </p:nvSpPr>
        <p:spPr bwMode="auto">
          <a:xfrm>
            <a:off x="21336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48" name="Oval 8"/>
          <p:cNvSpPr>
            <a:spLocks noChangeArrowheads="1"/>
          </p:cNvSpPr>
          <p:nvPr/>
        </p:nvSpPr>
        <p:spPr bwMode="auto">
          <a:xfrm>
            <a:off x="2362200" y="3505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49" name="Oval 9"/>
          <p:cNvSpPr>
            <a:spLocks noChangeArrowheads="1"/>
          </p:cNvSpPr>
          <p:nvPr/>
        </p:nvSpPr>
        <p:spPr bwMode="auto">
          <a:xfrm>
            <a:off x="1676400" y="4191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0" name="Oval 10"/>
          <p:cNvSpPr>
            <a:spLocks noChangeArrowheads="1"/>
          </p:cNvSpPr>
          <p:nvPr/>
        </p:nvSpPr>
        <p:spPr bwMode="auto">
          <a:xfrm>
            <a:off x="2362200" y="4495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1" name="Oval 11"/>
          <p:cNvSpPr>
            <a:spLocks noChangeArrowheads="1"/>
          </p:cNvSpPr>
          <p:nvPr/>
        </p:nvSpPr>
        <p:spPr bwMode="auto">
          <a:xfrm>
            <a:off x="5486400" y="2971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2" name="Oval 12"/>
          <p:cNvSpPr>
            <a:spLocks noChangeArrowheads="1"/>
          </p:cNvSpPr>
          <p:nvPr/>
        </p:nvSpPr>
        <p:spPr bwMode="auto">
          <a:xfrm>
            <a:off x="5410200" y="3352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3" name="Oval 13"/>
          <p:cNvSpPr>
            <a:spLocks noChangeArrowheads="1"/>
          </p:cNvSpPr>
          <p:nvPr/>
        </p:nvSpPr>
        <p:spPr bwMode="auto">
          <a:xfrm>
            <a:off x="3886200" y="3429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4" name="Oval 14"/>
          <p:cNvSpPr>
            <a:spLocks noChangeArrowheads="1"/>
          </p:cNvSpPr>
          <p:nvPr/>
        </p:nvSpPr>
        <p:spPr bwMode="auto">
          <a:xfrm>
            <a:off x="48006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5" name="Oval 15"/>
          <p:cNvSpPr>
            <a:spLocks noChangeArrowheads="1"/>
          </p:cNvSpPr>
          <p:nvPr/>
        </p:nvSpPr>
        <p:spPr bwMode="auto">
          <a:xfrm>
            <a:off x="4267200" y="4114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6" name="Oval 16"/>
          <p:cNvSpPr>
            <a:spLocks noChangeArrowheads="1"/>
          </p:cNvSpPr>
          <p:nvPr/>
        </p:nvSpPr>
        <p:spPr bwMode="auto">
          <a:xfrm>
            <a:off x="1600200" y="2971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39057" name="Oval 17"/>
          <p:cNvSpPr>
            <a:spLocks noChangeArrowheads="1"/>
          </p:cNvSpPr>
          <p:nvPr/>
        </p:nvSpPr>
        <p:spPr bwMode="auto">
          <a:xfrm>
            <a:off x="4419600" y="3429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1239058" name="Group 18"/>
          <p:cNvGrpSpPr>
            <a:grpSpLocks/>
          </p:cNvGrpSpPr>
          <p:nvPr/>
        </p:nvGrpSpPr>
        <p:grpSpPr bwMode="auto">
          <a:xfrm>
            <a:off x="4419600" y="1524000"/>
            <a:ext cx="3454400" cy="2360613"/>
            <a:chOff x="2784" y="960"/>
            <a:chExt cx="2176" cy="1487"/>
          </a:xfrm>
        </p:grpSpPr>
        <p:sp>
          <p:nvSpPr>
            <p:cNvPr id="1239059" name="Text Box 19"/>
            <p:cNvSpPr txBox="1">
              <a:spLocks noChangeArrowheads="1"/>
            </p:cNvSpPr>
            <p:nvPr/>
          </p:nvSpPr>
          <p:spPr bwMode="auto">
            <a:xfrm>
              <a:off x="4176" y="960"/>
              <a:ext cx="78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/>
                <a:t>Pick seeds</a:t>
              </a:r>
            </a:p>
          </p:txBody>
        </p:sp>
        <p:sp>
          <p:nvSpPr>
            <p:cNvPr id="1239060" name="Oval 20"/>
            <p:cNvSpPr>
              <a:spLocks noChangeArrowheads="1"/>
            </p:cNvSpPr>
            <p:nvPr/>
          </p:nvSpPr>
          <p:spPr bwMode="auto">
            <a:xfrm>
              <a:off x="3024" y="240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1" name="Oval 21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39062" name="Group 22"/>
          <p:cNvGrpSpPr>
            <a:grpSpLocks/>
          </p:cNvGrpSpPr>
          <p:nvPr/>
        </p:nvGrpSpPr>
        <p:grpSpPr bwMode="auto">
          <a:xfrm>
            <a:off x="1600200" y="1981200"/>
            <a:ext cx="6962775" cy="2589213"/>
            <a:chOff x="1008" y="1248"/>
            <a:chExt cx="4386" cy="1631"/>
          </a:xfrm>
        </p:grpSpPr>
        <p:sp>
          <p:nvSpPr>
            <p:cNvPr id="1239063" name="Oval 23"/>
            <p:cNvSpPr>
              <a:spLocks noChangeArrowheads="1"/>
            </p:cNvSpPr>
            <p:nvPr/>
          </p:nvSpPr>
          <p:spPr bwMode="auto">
            <a:xfrm>
              <a:off x="2688" y="259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4" name="Oval 24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5" name="Oval 25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6" name="Oval 26"/>
            <p:cNvSpPr>
              <a:spLocks noChangeArrowheads="1"/>
            </p:cNvSpPr>
            <p:nvPr/>
          </p:nvSpPr>
          <p:spPr bwMode="auto">
            <a:xfrm>
              <a:off x="1008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7" name="Oval 27"/>
            <p:cNvSpPr>
              <a:spLocks noChangeArrowheads="1"/>
            </p:cNvSpPr>
            <p:nvPr/>
          </p:nvSpPr>
          <p:spPr bwMode="auto">
            <a:xfrm>
              <a:off x="1200" y="211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8" name="Oval 28"/>
            <p:cNvSpPr>
              <a:spLocks noChangeArrowheads="1"/>
            </p:cNvSpPr>
            <p:nvPr/>
          </p:nvSpPr>
          <p:spPr bwMode="auto">
            <a:xfrm>
              <a:off x="1488" y="2208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69" name="Oval 29"/>
            <p:cNvSpPr>
              <a:spLocks noChangeArrowheads="1"/>
            </p:cNvSpPr>
            <p:nvPr/>
          </p:nvSpPr>
          <p:spPr bwMode="auto">
            <a:xfrm>
              <a:off x="1344" y="240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70" name="Oval 30"/>
            <p:cNvSpPr>
              <a:spLocks noChangeArrowheads="1"/>
            </p:cNvSpPr>
            <p:nvPr/>
          </p:nvSpPr>
          <p:spPr bwMode="auto">
            <a:xfrm>
              <a:off x="3408" y="211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71" name="Oval 31"/>
            <p:cNvSpPr>
              <a:spLocks noChangeArrowheads="1"/>
            </p:cNvSpPr>
            <p:nvPr/>
          </p:nvSpPr>
          <p:spPr bwMode="auto">
            <a:xfrm>
              <a:off x="1488" y="283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72" name="Oval 32"/>
            <p:cNvSpPr>
              <a:spLocks noChangeArrowheads="1"/>
            </p:cNvSpPr>
            <p:nvPr/>
          </p:nvSpPr>
          <p:spPr bwMode="auto">
            <a:xfrm>
              <a:off x="1056" y="264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73" name="Text Box 33"/>
            <p:cNvSpPr txBox="1">
              <a:spLocks noChangeArrowheads="1"/>
            </p:cNvSpPr>
            <p:nvPr/>
          </p:nvSpPr>
          <p:spPr bwMode="auto">
            <a:xfrm>
              <a:off x="4176" y="1248"/>
              <a:ext cx="1218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/>
                <a:t>Reassign clusters</a:t>
              </a:r>
            </a:p>
          </p:txBody>
        </p:sp>
      </p:grpSp>
      <p:grpSp>
        <p:nvGrpSpPr>
          <p:cNvPr id="1239074" name="Group 34"/>
          <p:cNvGrpSpPr>
            <a:grpSpLocks/>
          </p:cNvGrpSpPr>
          <p:nvPr/>
        </p:nvGrpSpPr>
        <p:grpSpPr bwMode="auto">
          <a:xfrm>
            <a:off x="2590800" y="2438400"/>
            <a:ext cx="6170613" cy="1539875"/>
            <a:chOff x="1632" y="1536"/>
            <a:chExt cx="3887" cy="970"/>
          </a:xfrm>
        </p:grpSpPr>
        <p:sp>
          <p:nvSpPr>
            <p:cNvPr id="1239075" name="Text Box 35"/>
            <p:cNvSpPr txBox="1">
              <a:spLocks noChangeArrowheads="1"/>
            </p:cNvSpPr>
            <p:nvPr/>
          </p:nvSpPr>
          <p:spPr bwMode="auto">
            <a:xfrm>
              <a:off x="4194" y="1536"/>
              <a:ext cx="13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/>
                <a:t>Compute centroids</a:t>
              </a:r>
            </a:p>
          </p:txBody>
        </p:sp>
        <p:sp>
          <p:nvSpPr>
            <p:cNvPr id="1239076" name="Text Box 36"/>
            <p:cNvSpPr txBox="1">
              <a:spLocks noChangeArrowheads="1"/>
            </p:cNvSpPr>
            <p:nvPr/>
          </p:nvSpPr>
          <p:spPr bwMode="auto">
            <a:xfrm>
              <a:off x="1632" y="2064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39077" name="Text Box 37"/>
            <p:cNvSpPr txBox="1">
              <a:spLocks noChangeArrowheads="1"/>
            </p:cNvSpPr>
            <p:nvPr/>
          </p:nvSpPr>
          <p:spPr bwMode="auto">
            <a:xfrm>
              <a:off x="3024" y="2256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>
                  <a:solidFill>
                    <a:schemeClr val="tx2"/>
                  </a:solidFill>
                </a:rPr>
                <a:t>x</a:t>
              </a:r>
            </a:p>
          </p:txBody>
        </p:sp>
      </p:grpSp>
      <p:grpSp>
        <p:nvGrpSpPr>
          <p:cNvPr id="1239078" name="Group 38"/>
          <p:cNvGrpSpPr>
            <a:grpSpLocks/>
          </p:cNvGrpSpPr>
          <p:nvPr/>
        </p:nvGrpSpPr>
        <p:grpSpPr bwMode="auto">
          <a:xfrm>
            <a:off x="3886200" y="2895600"/>
            <a:ext cx="4775200" cy="608013"/>
            <a:chOff x="2448" y="1824"/>
            <a:chExt cx="3008" cy="383"/>
          </a:xfrm>
        </p:grpSpPr>
        <p:sp>
          <p:nvSpPr>
            <p:cNvPr id="1239079" name="Oval 39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80" name="Oval 40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81" name="Oval 41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239082" name="Text Box 42"/>
            <p:cNvSpPr txBox="1">
              <a:spLocks noChangeArrowheads="1"/>
            </p:cNvSpPr>
            <p:nvPr/>
          </p:nvSpPr>
          <p:spPr bwMode="auto">
            <a:xfrm>
              <a:off x="4176" y="1824"/>
              <a:ext cx="128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/>
                <a:t>Reasssign clusters</a:t>
              </a:r>
            </a:p>
          </p:txBody>
        </p:sp>
      </p:grpSp>
      <p:grpSp>
        <p:nvGrpSpPr>
          <p:cNvPr id="1239083" name="Group 43"/>
          <p:cNvGrpSpPr>
            <a:grpSpLocks/>
          </p:cNvGrpSpPr>
          <p:nvPr/>
        </p:nvGrpSpPr>
        <p:grpSpPr bwMode="auto">
          <a:xfrm>
            <a:off x="1905000" y="3276600"/>
            <a:ext cx="6856413" cy="701675"/>
            <a:chOff x="1200" y="2064"/>
            <a:chExt cx="4319" cy="442"/>
          </a:xfrm>
        </p:grpSpPr>
        <p:sp>
          <p:nvSpPr>
            <p:cNvPr id="1239084" name="Text Box 44"/>
            <p:cNvSpPr txBox="1">
              <a:spLocks noChangeArrowheads="1"/>
            </p:cNvSpPr>
            <p:nvPr/>
          </p:nvSpPr>
          <p:spPr bwMode="auto">
            <a:xfrm>
              <a:off x="3024" y="2256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239085" name="Text Box 45"/>
            <p:cNvSpPr txBox="1">
              <a:spLocks noChangeArrowheads="1"/>
            </p:cNvSpPr>
            <p:nvPr/>
          </p:nvSpPr>
          <p:spPr bwMode="auto">
            <a:xfrm>
              <a:off x="1632" y="2064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239086" name="Text Box 46"/>
            <p:cNvSpPr txBox="1">
              <a:spLocks noChangeArrowheads="1"/>
            </p:cNvSpPr>
            <p:nvPr/>
          </p:nvSpPr>
          <p:spPr bwMode="auto">
            <a:xfrm>
              <a:off x="2880" y="2112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1239087" name="Text Box 47"/>
            <p:cNvSpPr txBox="1">
              <a:spLocks noChangeArrowheads="1"/>
            </p:cNvSpPr>
            <p:nvPr/>
          </p:nvSpPr>
          <p:spPr bwMode="auto">
            <a:xfrm>
              <a:off x="1200" y="2160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239088" name="Text Box 48"/>
            <p:cNvSpPr txBox="1">
              <a:spLocks noChangeArrowheads="1"/>
            </p:cNvSpPr>
            <p:nvPr/>
          </p:nvSpPr>
          <p:spPr bwMode="auto">
            <a:xfrm>
              <a:off x="4194" y="2112"/>
              <a:ext cx="132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b="0"/>
                <a:t>Compute centroids</a:t>
              </a:r>
            </a:p>
          </p:txBody>
        </p:sp>
      </p:grpSp>
      <p:sp>
        <p:nvSpPr>
          <p:cNvPr id="1239089" name="Text Box 49"/>
          <p:cNvSpPr txBox="1">
            <a:spLocks noChangeArrowheads="1"/>
          </p:cNvSpPr>
          <p:nvPr/>
        </p:nvSpPr>
        <p:spPr bwMode="auto">
          <a:xfrm>
            <a:off x="6629400" y="3810000"/>
            <a:ext cx="193357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US" b="0"/>
              <a:t>Reassign clusters</a:t>
            </a:r>
          </a:p>
        </p:txBody>
      </p:sp>
      <p:sp>
        <p:nvSpPr>
          <p:cNvPr id="1239090" name="Text Box 50"/>
          <p:cNvSpPr txBox="1">
            <a:spLocks noChangeArrowheads="1"/>
          </p:cNvSpPr>
          <p:nvPr/>
        </p:nvSpPr>
        <p:spPr bwMode="auto">
          <a:xfrm>
            <a:off x="6629400" y="4343400"/>
            <a:ext cx="13795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b="0">
                <a:solidFill>
                  <a:srgbClr val="FF0000"/>
                </a:solidFill>
              </a:rPr>
              <a:t>Converged!</a:t>
            </a:r>
          </a:p>
        </p:txBody>
      </p:sp>
      <p:sp>
        <p:nvSpPr>
          <p:cNvPr id="1239091" name="Text Box 51"/>
          <p:cNvSpPr txBox="1">
            <a:spLocks noChangeArrowheads="1"/>
          </p:cNvSpPr>
          <p:nvPr/>
        </p:nvSpPr>
        <p:spPr bwMode="auto">
          <a:xfrm>
            <a:off x="7246938" y="6461125"/>
            <a:ext cx="189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[From Mooney]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9" grpId="0" autoUpdateAnimBg="0"/>
      <p:bldP spid="12390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K</a:t>
            </a:r>
            <a:r>
              <a:rPr lang="en-US" dirty="0" smtClean="0"/>
              <a:t>-Means Optimizing?</a:t>
            </a:r>
            <a:endParaRPr lang="en-US" dirty="0"/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sz="2000" dirty="0"/>
              <a:t>Define goodness measure of cluster </a:t>
            </a:r>
            <a:r>
              <a:rPr lang="en-US" sz="2000" i="1" dirty="0"/>
              <a:t>k</a:t>
            </a:r>
            <a:r>
              <a:rPr lang="en-US" sz="2000" dirty="0"/>
              <a:t> as sum of squared distances from cluster </a:t>
            </a:r>
            <a:r>
              <a:rPr lang="en-US" sz="2000" dirty="0" err="1"/>
              <a:t>centroid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G</a:t>
            </a:r>
            <a:r>
              <a:rPr lang="en-US" sz="2000" i="1" baseline="-25000" dirty="0"/>
              <a:t>k</a:t>
            </a:r>
            <a:r>
              <a:rPr lang="en-US" sz="2000" dirty="0"/>
              <a:t> = </a:t>
            </a:r>
            <a:r>
              <a:rPr lang="el-GR" sz="2000" dirty="0">
                <a:cs typeface="Arial" pitchFamily="34" charset="0"/>
              </a:rPr>
              <a:t>Σ</a:t>
            </a:r>
            <a:r>
              <a:rPr lang="en-US" sz="2000" baseline="-25000" dirty="0" err="1"/>
              <a:t>i</a:t>
            </a:r>
            <a:r>
              <a:rPr lang="en-US" sz="2000" dirty="0"/>
              <a:t> (</a:t>
            </a:r>
            <a:r>
              <a:rPr lang="en-US" sz="2000" dirty="0" err="1"/>
              <a:t>d</a:t>
            </a:r>
            <a:r>
              <a:rPr lang="en-US" sz="2000" baseline="-25000" dirty="0" err="1"/>
              <a:t>i</a:t>
            </a:r>
            <a:r>
              <a:rPr lang="en-US" sz="2000" dirty="0"/>
              <a:t> – c</a:t>
            </a:r>
            <a:r>
              <a:rPr lang="en-US" sz="2000" i="1" baseline="-25000" dirty="0"/>
              <a:t>k</a:t>
            </a:r>
            <a:r>
              <a:rPr lang="en-US" sz="2000" dirty="0"/>
              <a:t>)</a:t>
            </a:r>
            <a:r>
              <a:rPr lang="en-US" sz="2000" baseline="30000" dirty="0"/>
              <a:t>2  </a:t>
            </a:r>
            <a:r>
              <a:rPr lang="en-US" sz="2000" dirty="0"/>
              <a:t>        (sum over all </a:t>
            </a:r>
            <a:r>
              <a:rPr lang="en-US" sz="2000" dirty="0" err="1"/>
              <a:t>d</a:t>
            </a:r>
            <a:r>
              <a:rPr lang="en-US" sz="2000" baseline="-25000" dirty="0" err="1"/>
              <a:t>i</a:t>
            </a:r>
            <a:r>
              <a:rPr lang="en-US" sz="2000" dirty="0"/>
              <a:t> in cluster </a:t>
            </a:r>
            <a:r>
              <a:rPr lang="en-US" sz="2000" i="1" dirty="0"/>
              <a:t>k</a:t>
            </a:r>
            <a:r>
              <a:rPr lang="en-US" sz="2000" dirty="0"/>
              <a:t>)</a:t>
            </a:r>
          </a:p>
          <a:p>
            <a:r>
              <a:rPr lang="en-US" sz="2000" dirty="0"/>
              <a:t>G = </a:t>
            </a:r>
            <a:r>
              <a:rPr lang="el-GR" sz="2000" dirty="0">
                <a:cs typeface="Arial" pitchFamily="34" charset="0"/>
              </a:rPr>
              <a:t>Σ</a:t>
            </a:r>
            <a:r>
              <a:rPr lang="en-US" sz="2000" i="1" baseline="-25000" dirty="0">
                <a:cs typeface="Arial" pitchFamily="34" charset="0"/>
              </a:rPr>
              <a:t>k</a:t>
            </a:r>
            <a:r>
              <a:rPr lang="en-US" sz="2000" dirty="0"/>
              <a:t> G</a:t>
            </a:r>
            <a:r>
              <a:rPr lang="en-US" sz="2000" i="1" baseline="-25000" dirty="0"/>
              <a:t>k</a:t>
            </a:r>
          </a:p>
          <a:p>
            <a:r>
              <a:rPr lang="en-US" sz="2000" dirty="0"/>
              <a:t>Reassignment monotonically decreases G since each vector is assigned to the closest </a:t>
            </a:r>
            <a:r>
              <a:rPr lang="en-US" sz="2000" dirty="0" err="1"/>
              <a:t>centroid</a:t>
            </a:r>
            <a:r>
              <a:rPr lang="en-US" sz="2000" dirty="0" smtClean="0"/>
              <a:t>.</a:t>
            </a: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Is it global optimum? No.. because each node independently decides whether or not to shift clusters; sometimes there may be a better clustering but you need a set of nodes to simultaneously shift clusters to reach that.. (Mass Democrats moving en block to AZ example).</a:t>
            </a:r>
          </a:p>
          <a:p>
            <a:r>
              <a:rPr lang="en-US" sz="2000" dirty="0" smtClean="0"/>
              <a:t>What cluster shapes will have the lowest sum of squared distances to the </a:t>
            </a:r>
            <a:r>
              <a:rPr lang="en-US" sz="2000" dirty="0" err="1" smtClean="0"/>
              <a:t>centroid</a:t>
            </a:r>
            <a:r>
              <a:rPr lang="en-US" sz="2000" dirty="0" smtClean="0"/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5562600"/>
            <a:ext cx="1305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Spheres…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019800"/>
            <a:ext cx="6377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what if the real data doesn’t have spherical clusters?</a:t>
            </a:r>
          </a:p>
          <a:p>
            <a:r>
              <a:rPr lang="en-US" dirty="0" smtClean="0"/>
              <a:t>  (We will still find them!)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32766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Is it global optimum? No.. because each node independently decides whether or not to shift clusters; sometimes there may be a better clustering but you need a set of nodes to simultaneously shift clusters to reach that.. </a:t>
            </a:r>
            <a:r>
              <a:rPr lang="en-US"/>
              <a:t>(</a:t>
            </a:r>
            <a:r>
              <a:rPr lang="en-US" smtClean="0"/>
              <a:t>MA </a:t>
            </a:r>
            <a:r>
              <a:rPr lang="en-US" dirty="0"/>
              <a:t>Democrats moving en block to AZ example).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K-means Example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For simplicity,  1-dimension objects and k=2.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Numerical difference is used as the distance</a:t>
            </a:r>
          </a:p>
          <a:p>
            <a:pPr>
              <a:lnSpc>
                <a:spcPct val="90000"/>
              </a:lnSpc>
            </a:pPr>
            <a:r>
              <a:rPr lang="en-US" sz="2400"/>
              <a:t>Objects: 1, 2,    5, 6,7</a:t>
            </a:r>
          </a:p>
          <a:p>
            <a:pPr>
              <a:lnSpc>
                <a:spcPct val="90000"/>
              </a:lnSpc>
            </a:pPr>
            <a:r>
              <a:rPr lang="en-US" sz="2400"/>
              <a:t>K-means: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Randomly select 5 and 6 as centroids;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=&gt; Two clusters {1,2,5} and {6,7}; meanC1=8/3, meanC2=6.5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=&gt; {1,2}, {5,6,7}; meanC1=1.5, meanC2=6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=&gt; no change.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Aggregate dissimilarity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(sum of squares of distanceeach point of each cluster from </a:t>
            </a:r>
            <a:r>
              <a:rPr lang="en-US" sz="1800" i="1"/>
              <a:t>its</a:t>
            </a:r>
            <a:r>
              <a:rPr lang="en-US" sz="1800"/>
              <a:t> cluster center--(intra-cluster distance)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               = 0.5</a:t>
            </a:r>
            <a:r>
              <a:rPr lang="en-US" sz="2000" baseline="30000"/>
              <a:t>2</a:t>
            </a:r>
            <a:r>
              <a:rPr lang="en-US" sz="2000"/>
              <a:t>+ 0.5</a:t>
            </a:r>
            <a:r>
              <a:rPr lang="en-US" sz="2000" baseline="30000"/>
              <a:t>2</a:t>
            </a:r>
            <a:r>
              <a:rPr lang="en-US" sz="2000"/>
              <a:t>+ 1</a:t>
            </a:r>
            <a:r>
              <a:rPr lang="en-US" sz="2000" baseline="30000"/>
              <a:t>2</a:t>
            </a:r>
            <a:r>
              <a:rPr lang="en-US" sz="2000"/>
              <a:t>+ 0</a:t>
            </a:r>
            <a:r>
              <a:rPr lang="en-US" sz="2000" baseline="30000"/>
              <a:t>2</a:t>
            </a:r>
            <a:r>
              <a:rPr lang="en-US" sz="2000"/>
              <a:t>+1</a:t>
            </a:r>
            <a:r>
              <a:rPr lang="en-US" sz="2000" baseline="30000"/>
              <a:t>2</a:t>
            </a:r>
            <a:r>
              <a:rPr lang="en-US" sz="2000"/>
              <a:t> = 2.5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1158148" name="Text Box 4"/>
          <p:cNvSpPr txBox="1">
            <a:spLocks noChangeArrowheads="1"/>
          </p:cNvSpPr>
          <p:nvPr/>
        </p:nvSpPr>
        <p:spPr bwMode="auto">
          <a:xfrm>
            <a:off x="8670925" y="51196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58149" name="Text Box 5"/>
          <p:cNvSpPr txBox="1">
            <a:spLocks noChangeArrowheads="1"/>
          </p:cNvSpPr>
          <p:nvPr/>
        </p:nvSpPr>
        <p:spPr bwMode="auto">
          <a:xfrm>
            <a:off x="3352800" y="6461125"/>
            <a:ext cx="906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CC"/>
                </a:solidFill>
              </a:rPr>
              <a:t>|1-1.5|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158150" name="Line 6"/>
          <p:cNvSpPr>
            <a:spLocks noChangeShapeType="1"/>
          </p:cNvSpPr>
          <p:nvPr/>
        </p:nvSpPr>
        <p:spPr bwMode="auto">
          <a:xfrm flipH="1" flipV="1">
            <a:off x="3200400" y="6324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2722" name="Picture 1026" descr="msotw9_temp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352425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2723" name="Picture 1027" descr="msotw9_temp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76400"/>
            <a:ext cx="46609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2724" name="Text Box 1028"/>
          <p:cNvSpPr txBox="1">
            <a:spLocks noChangeArrowheads="1"/>
          </p:cNvSpPr>
          <p:nvPr/>
        </p:nvSpPr>
        <p:spPr bwMode="auto">
          <a:xfrm>
            <a:off x="4632325" y="727075"/>
            <a:ext cx="431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0"/>
              <a:t>Example of K-means in operation</a:t>
            </a:r>
          </a:p>
        </p:txBody>
      </p:sp>
      <p:sp>
        <p:nvSpPr>
          <p:cNvPr id="1182725" name="Text Box 1029"/>
          <p:cNvSpPr txBox="1">
            <a:spLocks noChangeArrowheads="1"/>
          </p:cNvSpPr>
          <p:nvPr/>
        </p:nvSpPr>
        <p:spPr bwMode="auto">
          <a:xfrm>
            <a:off x="6461125" y="6415088"/>
            <a:ext cx="2333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[From Hand et. Al.]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00200"/>
            <a:ext cx="24384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9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47975"/>
            <a:ext cx="7059613" cy="4010025"/>
          </a:xfrm>
          <a:prstGeom prst="rect">
            <a:avLst/>
          </a:prstGeom>
          <a:noFill/>
        </p:spPr>
      </p:pic>
      <p:sp>
        <p:nvSpPr>
          <p:cNvPr id="133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/>
              <a:t>Vector Quantization:</a:t>
            </a:r>
            <a:br>
              <a:rPr lang="en-US" sz="4000"/>
            </a:br>
            <a:r>
              <a:rPr lang="en-US" sz="4000"/>
              <a:t>K-means as Compression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10/20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on K-means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391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Recompute the centroid after every (or few) changes (rather than after all the points are re-assigned)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Improves convergence speed</a:t>
            </a:r>
          </a:p>
          <a:p>
            <a:pPr>
              <a:lnSpc>
                <a:spcPct val="90000"/>
              </a:lnSpc>
            </a:pPr>
            <a:r>
              <a:rPr lang="en-US" sz="2800"/>
              <a:t>Starting centroids (seeds) change which local minima we converge to, as well as the rate of convergence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Use heuristics to pick good seeds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Can use another cheap clustering over random sample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Run K-means M times and pick the best clustering that results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Bisecting K-means takes this idea further…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  <a:p>
            <a:pPr lvl="1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175556" name="AutoShape 4"/>
          <p:cNvSpPr>
            <a:spLocks noChangeArrowheads="1"/>
          </p:cNvSpPr>
          <p:nvPr/>
        </p:nvSpPr>
        <p:spPr bwMode="auto">
          <a:xfrm>
            <a:off x="7315200" y="2438400"/>
            <a:ext cx="1676400" cy="1219200"/>
          </a:xfrm>
          <a:prstGeom prst="wedgeRoundRectCallout">
            <a:avLst>
              <a:gd name="adj1" fmla="val -52463"/>
              <a:gd name="adj2" fmla="val 704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75557" name="Text Box 5"/>
          <p:cNvSpPr txBox="1">
            <a:spLocks noChangeArrowheads="1"/>
          </p:cNvSpPr>
          <p:nvPr/>
        </p:nvSpPr>
        <p:spPr bwMode="auto">
          <a:xfrm>
            <a:off x="7315200" y="2514600"/>
            <a:ext cx="17033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Lowest aggregate</a:t>
            </a:r>
          </a:p>
          <a:p>
            <a:r>
              <a:rPr lang="en-US" sz="1600"/>
              <a:t>Dissimilarity</a:t>
            </a:r>
          </a:p>
          <a:p>
            <a:r>
              <a:rPr lang="en-US" sz="1600"/>
              <a:t>(intra-cluster</a:t>
            </a:r>
          </a:p>
          <a:p>
            <a:r>
              <a:rPr lang="en-US" sz="1600"/>
              <a:t> distance)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Problems with K-means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Need to know k in advance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CC"/>
                </a:solidFill>
              </a:rPr>
              <a:t>Could try out several k?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rgbClr val="0000CC"/>
                </a:solidFill>
              </a:rPr>
              <a:t>Cluster tightness increases with increasing K. </a:t>
            </a:r>
          </a:p>
          <a:p>
            <a:pPr lvl="3">
              <a:lnSpc>
                <a:spcPct val="90000"/>
              </a:lnSpc>
            </a:pPr>
            <a:r>
              <a:rPr lang="en-US" sz="1600">
                <a:solidFill>
                  <a:srgbClr val="0000CC"/>
                </a:solidFill>
              </a:rPr>
              <a:t>Look for a kink in the tightness vs. K curve</a:t>
            </a:r>
          </a:p>
          <a:p>
            <a:pPr>
              <a:lnSpc>
                <a:spcPct val="90000"/>
              </a:lnSpc>
            </a:pPr>
            <a:r>
              <a:rPr lang="en-US" sz="2000"/>
              <a:t>Tends to go to local minima that are sensitive to the starting centroids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CC"/>
                </a:solidFill>
              </a:rPr>
              <a:t>Try out multiple starting points</a:t>
            </a:r>
          </a:p>
          <a:p>
            <a:pPr>
              <a:lnSpc>
                <a:spcPct val="90000"/>
              </a:lnSpc>
            </a:pPr>
            <a:r>
              <a:rPr lang="en-US" sz="2000"/>
              <a:t>Disjoint and exhaustive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Doesn’t have a notion of “outliers”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Outlier problem can be handled by  K-medoid or neighborhood-based algorithms </a:t>
            </a:r>
          </a:p>
          <a:p>
            <a:pPr>
              <a:lnSpc>
                <a:spcPct val="90000"/>
              </a:lnSpc>
            </a:pPr>
            <a:r>
              <a:rPr lang="en-US" sz="2000"/>
              <a:t>Assumes clusters are spherical in vector space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Sensitive to coordinate changes, weighting etc. </a:t>
            </a:r>
          </a:p>
        </p:txBody>
      </p:sp>
      <p:sp>
        <p:nvSpPr>
          <p:cNvPr id="1178632" name="AutoShape 8"/>
          <p:cNvSpPr>
            <a:spLocks noChangeArrowheads="1"/>
          </p:cNvSpPr>
          <p:nvPr/>
        </p:nvSpPr>
        <p:spPr bwMode="auto">
          <a:xfrm>
            <a:off x="4800600" y="914400"/>
            <a:ext cx="1752600" cy="1143000"/>
          </a:xfrm>
          <a:prstGeom prst="wedgeRoundRectCallout">
            <a:avLst>
              <a:gd name="adj1" fmla="val -135597"/>
              <a:gd name="adj2" fmla="val 1005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Why not the minimum value?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8001000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3909" name="Text Box 5"/>
          <p:cNvSpPr txBox="1">
            <a:spLocks noChangeArrowheads="1"/>
          </p:cNvSpPr>
          <p:nvPr/>
        </p:nvSpPr>
        <p:spPr bwMode="auto">
          <a:xfrm>
            <a:off x="838200" y="533400"/>
            <a:ext cx="770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Looking for knees in the sum of intra-cluster dissimilarity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1447800"/>
            <a:ext cx="2583849" cy="28007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problem is that</a:t>
            </a:r>
          </a:p>
          <a:p>
            <a:r>
              <a:rPr lang="en-US" sz="1600" dirty="0" smtClean="0"/>
              <a:t>Comparing G values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across different</a:t>
            </a:r>
          </a:p>
          <a:p>
            <a:r>
              <a:rPr lang="en-US" sz="1600" dirty="0" smtClean="0"/>
              <a:t> clustering sizes (k)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is apple/</a:t>
            </a:r>
            <a:r>
              <a:rPr lang="en-US" sz="1600" dirty="0" err="1" smtClean="0"/>
              <a:t>organge</a:t>
            </a:r>
            <a:r>
              <a:rPr lang="en-US" sz="1600" dirty="0" smtClean="0"/>
              <a:t>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comparison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itchFamily="2" charset="2"/>
              </a:rPr>
              <a:t>Once k is allowed</a:t>
            </a:r>
          </a:p>
          <a:p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 to change we need</a:t>
            </a:r>
          </a:p>
          <a:p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 to also consider </a:t>
            </a:r>
          </a:p>
          <a:p>
            <a:r>
              <a:rPr lang="en-US" sz="1600" dirty="0" smtClean="0">
                <a:sym typeface="Wingdings" pitchFamily="2" charset="2"/>
              </a:rPr>
              <a:t>    inter-cluster distance  </a:t>
            </a:r>
          </a:p>
          <a:p>
            <a:r>
              <a:rPr lang="en-US" sz="1600" dirty="0"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   that is not captured by G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Penalize lots of clusters</a:t>
            </a:r>
          </a:p>
        </p:txBody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05200"/>
          </a:xfrm>
        </p:spPr>
        <p:txBody>
          <a:bodyPr/>
          <a:lstStyle/>
          <a:p>
            <a:r>
              <a:rPr lang="en-US" sz="2000"/>
              <a:t>For each cluster, we have a </a:t>
            </a:r>
            <a:r>
              <a:rPr lang="en-US" sz="2000" u="sng"/>
              <a:t>Cost</a:t>
            </a:r>
            <a:r>
              <a:rPr lang="en-US" sz="2000"/>
              <a:t> </a:t>
            </a:r>
            <a:r>
              <a:rPr lang="en-US" sz="2000" i="1"/>
              <a:t>C</a:t>
            </a:r>
            <a:r>
              <a:rPr lang="en-US" sz="2000"/>
              <a:t>.</a:t>
            </a:r>
          </a:p>
          <a:p>
            <a:r>
              <a:rPr lang="en-US" sz="2000"/>
              <a:t>Thus for a clustering with </a:t>
            </a:r>
            <a:r>
              <a:rPr lang="en-US" sz="2000" i="1"/>
              <a:t>K</a:t>
            </a:r>
            <a:r>
              <a:rPr lang="en-US" sz="2000"/>
              <a:t> clusters, the </a:t>
            </a:r>
            <a:r>
              <a:rPr lang="en-US" sz="2000" u="sng"/>
              <a:t>Total Cost</a:t>
            </a:r>
            <a:r>
              <a:rPr lang="en-US" sz="2000"/>
              <a:t> is </a:t>
            </a:r>
            <a:r>
              <a:rPr lang="en-US" sz="2000" i="1"/>
              <a:t>KC</a:t>
            </a:r>
            <a:r>
              <a:rPr lang="en-US" sz="2000"/>
              <a:t>.</a:t>
            </a:r>
          </a:p>
          <a:p>
            <a:r>
              <a:rPr lang="en-US" sz="2000"/>
              <a:t>Define the </a:t>
            </a:r>
            <a:r>
              <a:rPr lang="en-US" sz="2000" u="sng"/>
              <a:t>Value</a:t>
            </a:r>
            <a:r>
              <a:rPr lang="en-US" sz="2000"/>
              <a:t> of a clustering to be = </a:t>
            </a:r>
          </a:p>
          <a:p>
            <a:pPr lvl="1">
              <a:buFontTx/>
              <a:buNone/>
            </a:pPr>
            <a:r>
              <a:rPr lang="en-US" sz="2000">
                <a:solidFill>
                  <a:srgbClr val="990033"/>
                </a:solidFill>
              </a:rPr>
              <a:t>Total Benefit - Total Cost.</a:t>
            </a:r>
            <a:endParaRPr lang="en-US" sz="2000"/>
          </a:p>
          <a:p>
            <a:r>
              <a:rPr lang="en-US" sz="2000"/>
              <a:t>Find the clustering of highest value, over all choices of </a:t>
            </a:r>
            <a:r>
              <a:rPr lang="en-US" sz="2000" i="1"/>
              <a:t>K</a:t>
            </a:r>
            <a:r>
              <a:rPr lang="en-US" sz="2000"/>
              <a:t>.</a:t>
            </a:r>
          </a:p>
          <a:p>
            <a:pPr lvl="1"/>
            <a:r>
              <a:rPr lang="en-US" sz="2000"/>
              <a:t>Total benefit increases with increasing </a:t>
            </a:r>
            <a:r>
              <a:rPr lang="en-US" sz="2000" i="1"/>
              <a:t>K</a:t>
            </a:r>
            <a:r>
              <a:rPr lang="en-US" sz="2000"/>
              <a:t>. But can stop when it doesn’t increase by “much”. The Cost term enforces this.</a:t>
            </a:r>
          </a:p>
          <a:p>
            <a:pPr lvl="1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16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175" y="0"/>
            <a:ext cx="444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162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43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916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0"/>
            <a:ext cx="7620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Problems with K-means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5562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Need to know k in advance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CC"/>
                </a:solidFill>
              </a:rPr>
              <a:t>Could try out several k?</a:t>
            </a:r>
          </a:p>
          <a:p>
            <a:pPr lvl="2">
              <a:lnSpc>
                <a:spcPct val="90000"/>
              </a:lnSpc>
            </a:pPr>
            <a:r>
              <a:rPr lang="en-US" sz="1800">
                <a:solidFill>
                  <a:srgbClr val="0000CC"/>
                </a:solidFill>
              </a:rPr>
              <a:t>Cluster tightness increases with increasing K. </a:t>
            </a:r>
          </a:p>
          <a:p>
            <a:pPr lvl="3">
              <a:lnSpc>
                <a:spcPct val="90000"/>
              </a:lnSpc>
            </a:pPr>
            <a:r>
              <a:rPr lang="en-US" sz="1600">
                <a:solidFill>
                  <a:srgbClr val="0000CC"/>
                </a:solidFill>
              </a:rPr>
              <a:t>Look for a kink in the tightness vs. K curve</a:t>
            </a:r>
          </a:p>
          <a:p>
            <a:pPr>
              <a:lnSpc>
                <a:spcPct val="90000"/>
              </a:lnSpc>
            </a:pPr>
            <a:r>
              <a:rPr lang="en-US" sz="2000"/>
              <a:t>Tends to go to local minima that are sensitive to the starting centroids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0000CC"/>
                </a:solidFill>
              </a:rPr>
              <a:t>Try out multiple starting points</a:t>
            </a:r>
          </a:p>
          <a:p>
            <a:pPr>
              <a:lnSpc>
                <a:spcPct val="90000"/>
              </a:lnSpc>
            </a:pPr>
            <a:r>
              <a:rPr lang="en-US" sz="2000"/>
              <a:t>Disjoint and exhaustive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Doesn’t have a notion of “outliers”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Outlier problem can be handled by  K-medoid or neighborhood-based algorithms </a:t>
            </a:r>
          </a:p>
          <a:p>
            <a:pPr>
              <a:lnSpc>
                <a:spcPct val="90000"/>
              </a:lnSpc>
            </a:pPr>
            <a:r>
              <a:rPr lang="en-US" sz="2000"/>
              <a:t>Assumes clusters are spherical in vector space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Sensitive to coordinate changes, weighting etc. </a:t>
            </a:r>
          </a:p>
        </p:txBody>
      </p:sp>
      <p:pic>
        <p:nvPicPr>
          <p:cNvPr id="1178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2819400" cy="105568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78629" name="Line 5"/>
          <p:cNvSpPr>
            <a:spLocks noChangeShapeType="1"/>
          </p:cNvSpPr>
          <p:nvPr/>
        </p:nvSpPr>
        <p:spPr bwMode="auto">
          <a:xfrm>
            <a:off x="4648200" y="3505200"/>
            <a:ext cx="1295400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8630" name="Text Box 6"/>
          <p:cNvSpPr txBox="1">
            <a:spLocks noChangeArrowheads="1"/>
          </p:cNvSpPr>
          <p:nvPr/>
        </p:nvSpPr>
        <p:spPr bwMode="auto">
          <a:xfrm>
            <a:off x="6096000" y="3657600"/>
            <a:ext cx="2679700" cy="20145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In the above, if you start</a:t>
            </a:r>
          </a:p>
          <a:p>
            <a:r>
              <a:rPr lang="en-US" sz="1800"/>
              <a:t>with B and E as centroids</a:t>
            </a:r>
          </a:p>
          <a:p>
            <a:r>
              <a:rPr lang="en-US" sz="1800"/>
              <a:t>you converge to {A,B,C}</a:t>
            </a:r>
          </a:p>
          <a:p>
            <a:r>
              <a:rPr lang="en-US" sz="1800"/>
              <a:t>and {D,E,F}</a:t>
            </a:r>
          </a:p>
          <a:p>
            <a:r>
              <a:rPr lang="en-US" sz="1800"/>
              <a:t>If you start with D and F</a:t>
            </a:r>
          </a:p>
          <a:p>
            <a:r>
              <a:rPr lang="en-US" sz="1800"/>
              <a:t>you converge to </a:t>
            </a:r>
          </a:p>
          <a:p>
            <a:r>
              <a:rPr lang="en-US" sz="1800"/>
              <a:t>{A,B,D,E} {C,F}</a:t>
            </a:r>
          </a:p>
        </p:txBody>
      </p:sp>
      <p:sp>
        <p:nvSpPr>
          <p:cNvPr id="1178631" name="Text Box 7"/>
          <p:cNvSpPr txBox="1">
            <a:spLocks noChangeArrowheads="1"/>
          </p:cNvSpPr>
          <p:nvPr/>
        </p:nvSpPr>
        <p:spPr bwMode="auto">
          <a:xfrm>
            <a:off x="6324600" y="1828800"/>
            <a:ext cx="2168525" cy="70167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Example showing</a:t>
            </a:r>
          </a:p>
          <a:p>
            <a:r>
              <a:rPr lang="en-US"/>
              <a:t>sensitivity to seeds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7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7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7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29" grpId="0" animBg="1"/>
      <p:bldP spid="1178630" grpId="0" animBg="1"/>
      <p:bldP spid="11786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Time Complexity</a:t>
            </a:r>
          </a:p>
        </p:txBody>
      </p:sp>
      <p:sp>
        <p:nvSpPr>
          <p:cNvPr id="12462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Assume computing distance between two instances is O(</a:t>
            </a:r>
            <a:r>
              <a:rPr lang="en-US" sz="2800" i="1"/>
              <a:t>m</a:t>
            </a:r>
            <a:r>
              <a:rPr lang="en-US" sz="2800"/>
              <a:t>) where </a:t>
            </a:r>
            <a:r>
              <a:rPr lang="en-US" sz="2800" i="1"/>
              <a:t>m</a:t>
            </a:r>
            <a:r>
              <a:rPr lang="en-US" sz="2800"/>
              <a:t> is the dimensionality of the vectors.</a:t>
            </a:r>
          </a:p>
          <a:p>
            <a:pPr>
              <a:lnSpc>
                <a:spcPct val="90000"/>
              </a:lnSpc>
            </a:pPr>
            <a:r>
              <a:rPr lang="en-US" sz="2800"/>
              <a:t>Reassigning clusters: O(</a:t>
            </a:r>
            <a:r>
              <a:rPr lang="en-US" sz="2800" i="1"/>
              <a:t>kn</a:t>
            </a:r>
            <a:r>
              <a:rPr lang="en-US" sz="2800"/>
              <a:t>) distance computations, or O(</a:t>
            </a:r>
            <a:r>
              <a:rPr lang="en-US" sz="2800" i="1"/>
              <a:t>knm</a:t>
            </a:r>
            <a:r>
              <a:rPr lang="en-US" sz="2800"/>
              <a:t>).</a:t>
            </a:r>
          </a:p>
          <a:p>
            <a:pPr>
              <a:lnSpc>
                <a:spcPct val="90000"/>
              </a:lnSpc>
            </a:pPr>
            <a:r>
              <a:rPr lang="en-US" sz="2800"/>
              <a:t>Computing centroids: Each instance vector gets added once to some centroid: O(</a:t>
            </a:r>
            <a:r>
              <a:rPr lang="en-US" sz="2800" i="1"/>
              <a:t>nm</a:t>
            </a:r>
            <a:r>
              <a:rPr lang="en-US" sz="2800"/>
              <a:t>).</a:t>
            </a:r>
          </a:p>
          <a:p>
            <a:pPr>
              <a:lnSpc>
                <a:spcPct val="90000"/>
              </a:lnSpc>
            </a:pPr>
            <a:r>
              <a:rPr lang="en-US" sz="2800"/>
              <a:t>Assume these two steps are each done once for </a:t>
            </a:r>
            <a:r>
              <a:rPr lang="en-US" sz="2800" i="1"/>
              <a:t>I</a:t>
            </a:r>
            <a:r>
              <a:rPr lang="en-US" sz="2800"/>
              <a:t> iterations:  O(</a:t>
            </a:r>
            <a:r>
              <a:rPr lang="en-US" sz="2800" i="1"/>
              <a:t>Iknm</a:t>
            </a:r>
            <a:r>
              <a:rPr lang="en-US" sz="2800"/>
              <a:t>).</a:t>
            </a:r>
          </a:p>
          <a:p>
            <a:pPr>
              <a:lnSpc>
                <a:spcPct val="90000"/>
              </a:lnSpc>
            </a:pPr>
            <a:r>
              <a:rPr lang="en-US" sz="2800"/>
              <a:t>Linear in all relevant factors, </a:t>
            </a:r>
            <a:r>
              <a:rPr lang="en-US" sz="2800">
                <a:solidFill>
                  <a:srgbClr val="FF0000"/>
                </a:solidFill>
              </a:rPr>
              <a:t>assuming a fixed number of iterations,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more efficient than O(n</a:t>
            </a:r>
            <a:r>
              <a:rPr lang="en-US" sz="2400" baseline="30000"/>
              <a:t>2</a:t>
            </a:r>
            <a:r>
              <a:rPr lang="en-US" sz="2400"/>
              <a:t>) HAC (to come next)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Techniques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Generate a nested (multi-resolution) sequence of clusters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Two types of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Divisive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Start with one cluster and recursively subdivide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Bisecting K-means is an example</a:t>
            </a:r>
            <a:r>
              <a:rPr lang="en-US" sz="2000" dirty="0" smtClean="0"/>
              <a:t>!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Agglomerative </a:t>
            </a:r>
            <a:r>
              <a:rPr lang="en-US" sz="2400" dirty="0"/>
              <a:t>(HAC)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Start with data points as single point clusters, and recursively merge the closest </a:t>
            </a:r>
            <a:r>
              <a:rPr lang="en-US" sz="2000" dirty="0" smtClean="0"/>
              <a:t>clusters</a:t>
            </a:r>
            <a:endParaRPr lang="en-US" sz="2000" dirty="0"/>
          </a:p>
        </p:txBody>
      </p:sp>
      <p:pic>
        <p:nvPicPr>
          <p:cNvPr id="1177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2063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05" name="Text Box 5"/>
          <p:cNvSpPr txBox="1">
            <a:spLocks noChangeArrowheads="1"/>
          </p:cNvSpPr>
          <p:nvPr/>
        </p:nvSpPr>
        <p:spPr bwMode="auto">
          <a:xfrm>
            <a:off x="7010400" y="5562600"/>
            <a:ext cx="172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“Dendogram”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Bisecting K-means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I=1 to k-1 do{</a:t>
            </a:r>
          </a:p>
          <a:p>
            <a:pPr lvl="1"/>
            <a:r>
              <a:rPr lang="en-US" dirty="0"/>
              <a:t>Pick a leaf cluster C to split </a:t>
            </a:r>
          </a:p>
          <a:p>
            <a:pPr lvl="1"/>
            <a:r>
              <a:rPr lang="en-US" dirty="0"/>
              <a:t>For J=1 to ITER do</a:t>
            </a:r>
            <a:r>
              <a:rPr lang="en-US" dirty="0">
                <a:solidFill>
                  <a:srgbClr val="0000CC"/>
                </a:solidFill>
              </a:rPr>
              <a:t>{</a:t>
            </a:r>
          </a:p>
          <a:p>
            <a:pPr lvl="2"/>
            <a:r>
              <a:rPr lang="en-US" dirty="0">
                <a:solidFill>
                  <a:srgbClr val="0000CC"/>
                </a:solidFill>
              </a:rPr>
              <a:t> Use K-means to split C into two sub-clusters, C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 and </a:t>
            </a:r>
            <a:r>
              <a:rPr lang="en-US" dirty="0" smtClean="0">
                <a:solidFill>
                  <a:srgbClr val="0000CC"/>
                </a:solidFill>
              </a:rPr>
              <a:t>C</a:t>
            </a:r>
            <a:r>
              <a:rPr lang="en-US" baseline="-25000" dirty="0" smtClean="0">
                <a:solidFill>
                  <a:srgbClr val="0000CC"/>
                </a:solidFill>
              </a:rPr>
              <a:t>2</a:t>
            </a:r>
            <a:endParaRPr lang="en-US" baseline="-25000" dirty="0">
              <a:solidFill>
                <a:srgbClr val="0000CC"/>
              </a:solidFill>
            </a:endParaRPr>
          </a:p>
          <a:p>
            <a:pPr lvl="2"/>
            <a:r>
              <a:rPr lang="en-US" dirty="0">
                <a:solidFill>
                  <a:srgbClr val="0000CC"/>
                </a:solidFill>
              </a:rPr>
              <a:t>Choose the best of the above splits and make it </a:t>
            </a:r>
            <a:r>
              <a:rPr lang="en-US" dirty="0" smtClean="0">
                <a:solidFill>
                  <a:srgbClr val="0000CC"/>
                </a:solidFill>
              </a:rPr>
              <a:t>permanent}</a:t>
            </a:r>
            <a:endParaRPr lang="en-US" dirty="0">
              <a:solidFill>
                <a:srgbClr val="0000CC"/>
              </a:solidFill>
            </a:endParaRPr>
          </a:p>
          <a:p>
            <a:pPr lvl="1">
              <a:buFontTx/>
              <a:buNone/>
            </a:pPr>
            <a:r>
              <a:rPr lang="en-US" dirty="0"/>
              <a:t>}</a:t>
            </a:r>
          </a:p>
        </p:txBody>
      </p:sp>
      <p:sp>
        <p:nvSpPr>
          <p:cNvPr id="1247236" name="AutoShape 4"/>
          <p:cNvSpPr>
            <a:spLocks noChangeArrowheads="1"/>
          </p:cNvSpPr>
          <p:nvPr/>
        </p:nvSpPr>
        <p:spPr bwMode="auto">
          <a:xfrm>
            <a:off x="6324600" y="1295400"/>
            <a:ext cx="2133600" cy="1066800"/>
          </a:xfrm>
          <a:prstGeom prst="wedgeRoundRectCallout">
            <a:avLst>
              <a:gd name="adj1" fmla="val -68750"/>
              <a:gd name="adj2" fmla="val 104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247237" name="Text Box 5"/>
          <p:cNvSpPr txBox="1">
            <a:spLocks noChangeArrowheads="1"/>
          </p:cNvSpPr>
          <p:nvPr/>
        </p:nvSpPr>
        <p:spPr bwMode="auto">
          <a:xfrm>
            <a:off x="6400800" y="1371600"/>
            <a:ext cx="20335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Can pick the largest</a:t>
            </a:r>
          </a:p>
          <a:p>
            <a:r>
              <a:rPr lang="en-US" sz="1600"/>
              <a:t>Cluster or the cluster</a:t>
            </a:r>
          </a:p>
          <a:p>
            <a:r>
              <a:rPr lang="en-US" sz="1600"/>
              <a:t>With lowest average</a:t>
            </a:r>
          </a:p>
          <a:p>
            <a:r>
              <a:rPr lang="en-US" sz="1600"/>
              <a:t> similarity</a:t>
            </a:r>
          </a:p>
        </p:txBody>
      </p:sp>
      <p:sp>
        <p:nvSpPr>
          <p:cNvPr id="1247238" name="Text Box 6"/>
          <p:cNvSpPr txBox="1">
            <a:spLocks noChangeArrowheads="1"/>
          </p:cNvSpPr>
          <p:nvPr/>
        </p:nvSpPr>
        <p:spPr bwMode="auto">
          <a:xfrm rot="-2218970">
            <a:off x="288925" y="928688"/>
            <a:ext cx="204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Hybrid method 1</a:t>
            </a:r>
          </a:p>
        </p:txBody>
      </p:sp>
      <p:sp>
        <p:nvSpPr>
          <p:cNvPr id="124723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4430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Divisive hierarchical clustering method</a:t>
            </a:r>
          </a:p>
          <a:p>
            <a:r>
              <a:rPr lang="en-US"/>
              <a:t>    uses K-means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Clustering Techniques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715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Generate a nested (multi-resolution) sequence of clusters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Two types of algorithms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 Divisive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Start with one cluster and recursively subdivide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Bisecting K-means is an example</a:t>
            </a:r>
            <a:r>
              <a:rPr lang="en-US" sz="2000" dirty="0" smtClean="0"/>
              <a:t>!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Agglomerative </a:t>
            </a:r>
            <a:r>
              <a:rPr lang="en-US" sz="2400" dirty="0"/>
              <a:t>(HAC)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Start with data points as single point clusters, and recursively merge the closest </a:t>
            </a:r>
            <a:r>
              <a:rPr lang="en-US" sz="2000" dirty="0" smtClean="0"/>
              <a:t>clusters</a:t>
            </a:r>
            <a:endParaRPr lang="en-US" sz="2000" dirty="0"/>
          </a:p>
        </p:txBody>
      </p:sp>
      <p:pic>
        <p:nvPicPr>
          <p:cNvPr id="1177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590800"/>
            <a:ext cx="2063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05" name="Text Box 5"/>
          <p:cNvSpPr txBox="1">
            <a:spLocks noChangeArrowheads="1"/>
          </p:cNvSpPr>
          <p:nvPr/>
        </p:nvSpPr>
        <p:spPr bwMode="auto">
          <a:xfrm>
            <a:off x="7010400" y="5562600"/>
            <a:ext cx="1722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“Dendogram”</a:t>
            </a: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4419600" y="4800600"/>
            <a:ext cx="533400" cy="762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CC"/>
                </a:solidFill>
              </a:rPr>
              <a:t>H</a:t>
            </a:r>
            <a:r>
              <a:rPr lang="en-US" sz="3600"/>
              <a:t>ierarchical </a:t>
            </a:r>
            <a:r>
              <a:rPr lang="en-US" sz="3600">
                <a:solidFill>
                  <a:srgbClr val="0000CC"/>
                </a:solidFill>
              </a:rPr>
              <a:t>A</a:t>
            </a:r>
            <a:r>
              <a:rPr lang="en-US" sz="3600"/>
              <a:t>gglomerative </a:t>
            </a:r>
            <a:r>
              <a:rPr lang="en-US" sz="3600">
                <a:solidFill>
                  <a:srgbClr val="0000CC"/>
                </a:solidFill>
              </a:rPr>
              <a:t>C</a:t>
            </a:r>
            <a:r>
              <a:rPr lang="en-US" sz="3600"/>
              <a:t>lustering Example 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{</a:t>
            </a:r>
            <a:r>
              <a:rPr lang="en-US" sz="2000" dirty="0">
                <a:solidFill>
                  <a:srgbClr val="0000CC"/>
                </a:solidFill>
              </a:rPr>
              <a:t>Put every point in a cluster by itself.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For I=1 to N-1 do{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  let C</a:t>
            </a:r>
            <a:r>
              <a:rPr lang="en-US" sz="2000" baseline="-25000" dirty="0">
                <a:solidFill>
                  <a:srgbClr val="0000CC"/>
                </a:solidFill>
              </a:rPr>
              <a:t>1 </a:t>
            </a:r>
            <a:r>
              <a:rPr lang="en-US" sz="2000" dirty="0">
                <a:solidFill>
                  <a:srgbClr val="0000CC"/>
                </a:solidFill>
              </a:rPr>
              <a:t>and C</a:t>
            </a:r>
            <a:r>
              <a:rPr lang="en-US" sz="2000" baseline="-25000" dirty="0">
                <a:solidFill>
                  <a:srgbClr val="0000CC"/>
                </a:solidFill>
              </a:rPr>
              <a:t>2</a:t>
            </a:r>
            <a:r>
              <a:rPr lang="en-US" sz="2000" dirty="0">
                <a:solidFill>
                  <a:srgbClr val="0000CC"/>
                </a:solidFill>
              </a:rPr>
              <a:t> be the most </a:t>
            </a:r>
            <a:r>
              <a:rPr lang="en-US" sz="2000" dirty="0" err="1">
                <a:solidFill>
                  <a:srgbClr val="0000CC"/>
                </a:solidFill>
              </a:rPr>
              <a:t>mergeable</a:t>
            </a:r>
            <a:r>
              <a:rPr lang="en-US" sz="2000" dirty="0">
                <a:solidFill>
                  <a:srgbClr val="0000CC"/>
                </a:solidFill>
              </a:rPr>
              <a:t> pair of clusters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CC"/>
                </a:solidFill>
                <a:sym typeface="Wingdings" pitchFamily="2" charset="2"/>
              </a:rPr>
              <a:t>(defined as the two closest clusters)</a:t>
            </a:r>
            <a:endParaRPr lang="en-US" sz="1600" dirty="0">
              <a:solidFill>
                <a:srgbClr val="0000CC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        Create C</a:t>
            </a:r>
            <a:r>
              <a:rPr lang="en-US" sz="2000" baseline="-25000" dirty="0">
                <a:solidFill>
                  <a:srgbClr val="0000CC"/>
                </a:solidFill>
              </a:rPr>
              <a:t>1,2</a:t>
            </a:r>
            <a:r>
              <a:rPr lang="en-US" sz="2000" dirty="0">
                <a:solidFill>
                  <a:srgbClr val="0000CC"/>
                </a:solidFill>
              </a:rPr>
              <a:t> as parent of C</a:t>
            </a:r>
            <a:r>
              <a:rPr lang="en-US" sz="2000" baseline="-25000" dirty="0">
                <a:solidFill>
                  <a:srgbClr val="0000CC"/>
                </a:solidFill>
              </a:rPr>
              <a:t>1</a:t>
            </a:r>
            <a:r>
              <a:rPr lang="en-US" sz="2000" dirty="0">
                <a:solidFill>
                  <a:srgbClr val="0000CC"/>
                </a:solidFill>
              </a:rPr>
              <a:t> and C</a:t>
            </a:r>
            <a:r>
              <a:rPr lang="en-US" sz="2000" baseline="-25000" dirty="0">
                <a:solidFill>
                  <a:srgbClr val="0000CC"/>
                </a:solidFill>
              </a:rPr>
              <a:t>2</a:t>
            </a:r>
            <a:r>
              <a:rPr lang="en-US" sz="2000" dirty="0">
                <a:solidFill>
                  <a:srgbClr val="0000CC"/>
                </a:solidFill>
              </a:rPr>
              <a:t>}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Example: For simplicity,  we still use 1-dimensional objects.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Numerical difference is used as the distance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Objects: 1, 2,    5, 6,7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agglomerative clustering: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find two closest objects and merge;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=&gt; {1,2},  so we have now {1.5,5, 6,7};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=&gt; {1,2}, {5,6}, so {1.5, 5.5,7};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=&gt; {1,2}, {{5,6},7</a:t>
            </a:r>
            <a:r>
              <a:rPr lang="en-US" sz="1800" dirty="0" smtClean="0"/>
              <a:t>}.</a:t>
            </a:r>
          </a:p>
          <a:p>
            <a:pPr>
              <a:lnSpc>
                <a:spcPct val="80000"/>
              </a:lnSpc>
            </a:pPr>
            <a:r>
              <a:rPr lang="en-US" sz="2200" dirty="0" err="1" smtClean="0">
                <a:solidFill>
                  <a:srgbClr val="FF0000"/>
                </a:solidFill>
              </a:rPr>
              <a:t>Qn</a:t>
            </a:r>
            <a:r>
              <a:rPr lang="en-US" sz="2200" dirty="0" smtClean="0">
                <a:solidFill>
                  <a:srgbClr val="FF0000"/>
                </a:solidFill>
              </a:rPr>
              <a:t>: What should be the distance between two clusters (or a cluster and a point)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olidFill>
                  <a:srgbClr val="FF0000"/>
                </a:solidFill>
              </a:rPr>
              <a:t>Single-link (closest two points); multi-link (farthest two points)…</a:t>
            </a:r>
          </a:p>
        </p:txBody>
      </p:sp>
      <p:sp>
        <p:nvSpPr>
          <p:cNvPr id="1159172" name="Line 4"/>
          <p:cNvSpPr>
            <a:spLocks noChangeShapeType="1"/>
          </p:cNvSpPr>
          <p:nvPr/>
        </p:nvSpPr>
        <p:spPr bwMode="auto">
          <a:xfrm>
            <a:off x="7467600" y="3962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3" name="Line 5"/>
          <p:cNvSpPr>
            <a:spLocks noChangeShapeType="1"/>
          </p:cNvSpPr>
          <p:nvPr/>
        </p:nvSpPr>
        <p:spPr bwMode="auto">
          <a:xfrm>
            <a:off x="74676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4" name="Line 6"/>
          <p:cNvSpPr>
            <a:spLocks noChangeShapeType="1"/>
          </p:cNvSpPr>
          <p:nvPr/>
        </p:nvSpPr>
        <p:spPr bwMode="auto">
          <a:xfrm>
            <a:off x="8305800" y="3962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5" name="Line 7"/>
          <p:cNvSpPr>
            <a:spLocks noChangeShapeType="1"/>
          </p:cNvSpPr>
          <p:nvPr/>
        </p:nvSpPr>
        <p:spPr bwMode="auto">
          <a:xfrm>
            <a:off x="7162800" y="4267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6" name="Line 8"/>
          <p:cNvSpPr>
            <a:spLocks noChangeShapeType="1"/>
          </p:cNvSpPr>
          <p:nvPr/>
        </p:nvSpPr>
        <p:spPr bwMode="auto">
          <a:xfrm>
            <a:off x="71628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7" name="Line 9"/>
          <p:cNvSpPr>
            <a:spLocks noChangeShapeType="1"/>
          </p:cNvSpPr>
          <p:nvPr/>
        </p:nvSpPr>
        <p:spPr bwMode="auto">
          <a:xfrm>
            <a:off x="7696200" y="4267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8" name="Line 10"/>
          <p:cNvSpPr>
            <a:spLocks noChangeShapeType="1"/>
          </p:cNvSpPr>
          <p:nvPr/>
        </p:nvSpPr>
        <p:spPr bwMode="auto">
          <a:xfrm>
            <a:off x="8077200" y="4343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79" name="Line 11"/>
          <p:cNvSpPr>
            <a:spLocks noChangeShapeType="1"/>
          </p:cNvSpPr>
          <p:nvPr/>
        </p:nvSpPr>
        <p:spPr bwMode="auto">
          <a:xfrm>
            <a:off x="8077200" y="4343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80" name="Line 12"/>
          <p:cNvSpPr>
            <a:spLocks noChangeShapeType="1"/>
          </p:cNvSpPr>
          <p:nvPr/>
        </p:nvSpPr>
        <p:spPr bwMode="auto">
          <a:xfrm>
            <a:off x="7848600" y="4648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81" name="Line 13"/>
          <p:cNvSpPr>
            <a:spLocks noChangeShapeType="1"/>
          </p:cNvSpPr>
          <p:nvPr/>
        </p:nvSpPr>
        <p:spPr bwMode="auto">
          <a:xfrm>
            <a:off x="78486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82" name="Line 14"/>
          <p:cNvSpPr>
            <a:spLocks noChangeShapeType="1"/>
          </p:cNvSpPr>
          <p:nvPr/>
        </p:nvSpPr>
        <p:spPr bwMode="auto">
          <a:xfrm>
            <a:off x="83820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83" name="Line 15"/>
          <p:cNvSpPr>
            <a:spLocks noChangeShapeType="1"/>
          </p:cNvSpPr>
          <p:nvPr/>
        </p:nvSpPr>
        <p:spPr bwMode="auto">
          <a:xfrm>
            <a:off x="8686800" y="4343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59184" name="Text Box 16"/>
          <p:cNvSpPr txBox="1">
            <a:spLocks noChangeArrowheads="1"/>
          </p:cNvSpPr>
          <p:nvPr/>
        </p:nvSpPr>
        <p:spPr bwMode="auto">
          <a:xfrm>
            <a:off x="7010400" y="5029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159185" name="Text Box 17"/>
          <p:cNvSpPr txBox="1">
            <a:spLocks noChangeArrowheads="1"/>
          </p:cNvSpPr>
          <p:nvPr/>
        </p:nvSpPr>
        <p:spPr bwMode="auto">
          <a:xfrm>
            <a:off x="7467600" y="5029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159186" name="Text Box 18"/>
          <p:cNvSpPr txBox="1">
            <a:spLocks noChangeArrowheads="1"/>
          </p:cNvSpPr>
          <p:nvPr/>
        </p:nvSpPr>
        <p:spPr bwMode="auto">
          <a:xfrm>
            <a:off x="7696200" y="5029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159187" name="Text Box 19"/>
          <p:cNvSpPr txBox="1">
            <a:spLocks noChangeArrowheads="1"/>
          </p:cNvSpPr>
          <p:nvPr/>
        </p:nvSpPr>
        <p:spPr bwMode="auto">
          <a:xfrm>
            <a:off x="8229600" y="50292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159188" name="Text Box 20"/>
          <p:cNvSpPr txBox="1">
            <a:spLocks noChangeArrowheads="1"/>
          </p:cNvSpPr>
          <p:nvPr/>
        </p:nvSpPr>
        <p:spPr bwMode="auto">
          <a:xfrm>
            <a:off x="8534400" y="51054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159189" name="Line 21"/>
          <p:cNvSpPr>
            <a:spLocks noChangeShapeType="1"/>
          </p:cNvSpPr>
          <p:nvPr/>
        </p:nvSpPr>
        <p:spPr bwMode="auto">
          <a:xfrm flipV="1">
            <a:off x="7848600" y="3733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Single Link Example</a:t>
            </a:r>
          </a:p>
        </p:txBody>
      </p:sp>
      <p:grpSp>
        <p:nvGrpSpPr>
          <p:cNvPr id="1243139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1243140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43141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243142" name="Oval 6"/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3" name="Oval 7"/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4" name="Oval 8"/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5" name="Oval 9"/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6" name="Oval 10"/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7" name="Oval 11"/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8" name="Oval 12"/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49" name="Oval 13"/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0" name="Oval 14"/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1" name="Oval 15"/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2" name="Oval 16"/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3" name="Oval 17"/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4" name="Oval 18"/>
          <p:cNvSpPr>
            <a:spLocks noChangeArrowheads="1"/>
          </p:cNvSpPr>
          <p:nvPr/>
        </p:nvSpPr>
        <p:spPr bwMode="auto">
          <a:xfrm>
            <a:off x="1219200" y="22098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5" name="Oval 19"/>
          <p:cNvSpPr>
            <a:spLocks noChangeArrowheads="1"/>
          </p:cNvSpPr>
          <p:nvPr/>
        </p:nvSpPr>
        <p:spPr bwMode="auto">
          <a:xfrm>
            <a:off x="1143000" y="36576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6" name="Oval 20"/>
          <p:cNvSpPr>
            <a:spLocks noChangeArrowheads="1"/>
          </p:cNvSpPr>
          <p:nvPr/>
        </p:nvSpPr>
        <p:spPr bwMode="auto">
          <a:xfrm>
            <a:off x="776288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3157" name="Text Box 21"/>
          <p:cNvSpPr txBox="1">
            <a:spLocks noChangeArrowheads="1"/>
          </p:cNvSpPr>
          <p:nvPr/>
        </p:nvSpPr>
        <p:spPr bwMode="auto">
          <a:xfrm>
            <a:off x="8747125" y="14288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50" grpId="0" animBg="1"/>
      <p:bldP spid="1243151" grpId="0" animBg="1"/>
      <p:bldP spid="1243152" grpId="0" animBg="1"/>
      <p:bldP spid="1243153" grpId="0" animBg="1"/>
      <p:bldP spid="1243154" grpId="0" animBg="1"/>
      <p:bldP spid="1243155" grpId="0" animBg="1"/>
      <p:bldP spid="12431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Link Example</a:t>
            </a:r>
          </a:p>
        </p:txBody>
      </p:sp>
      <p:grpSp>
        <p:nvGrpSpPr>
          <p:cNvPr id="1244163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1244164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244165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244166" name="Oval 6"/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67" name="Oval 7"/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68" name="Oval 8"/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69" name="Oval 9"/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0" name="Oval 10"/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1" name="Oval 11"/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2" name="Oval 12"/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3" name="Oval 13"/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4" name="Oval 14"/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5" name="Oval 15"/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6" name="Oval 16"/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7" name="Oval 17"/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8" name="Oval 18"/>
          <p:cNvSpPr>
            <a:spLocks noChangeArrowheads="1"/>
          </p:cNvSpPr>
          <p:nvPr/>
        </p:nvSpPr>
        <p:spPr bwMode="auto">
          <a:xfrm>
            <a:off x="1168400" y="2057400"/>
            <a:ext cx="2057400" cy="281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79" name="Oval 19"/>
          <p:cNvSpPr>
            <a:spLocks noChangeArrowheads="1"/>
          </p:cNvSpPr>
          <p:nvPr/>
        </p:nvSpPr>
        <p:spPr bwMode="auto">
          <a:xfrm>
            <a:off x="3338513" y="2055813"/>
            <a:ext cx="2057400" cy="281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244180" name="Oval 20"/>
          <p:cNvSpPr>
            <a:spLocks noChangeArrowheads="1"/>
          </p:cNvSpPr>
          <p:nvPr/>
        </p:nvSpPr>
        <p:spPr bwMode="auto">
          <a:xfrm>
            <a:off x="838200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74" grpId="0" animBg="1"/>
      <p:bldP spid="1244175" grpId="0" animBg="1"/>
      <p:bldP spid="1244176" grpId="0" animBg="1"/>
      <p:bldP spid="1244177" grpId="0" animBg="1"/>
      <p:bldP spid="1244178" grpId="0" animBg="1"/>
      <p:bldP spid="1244179" grpId="0" animBg="1"/>
      <p:bldP spid="124418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cluster distance measures</a:t>
            </a:r>
          </a:p>
        </p:txBody>
      </p:sp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5251450" cy="2968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45225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352800"/>
            <a:ext cx="5029200" cy="2865438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45226" name="Text Box 42"/>
          <p:cNvSpPr txBox="1">
            <a:spLocks noChangeArrowheads="1"/>
          </p:cNvSpPr>
          <p:nvPr/>
        </p:nvSpPr>
        <p:spPr bwMode="auto">
          <a:xfrm>
            <a:off x="3505200" y="1981200"/>
            <a:ext cx="4706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“Single-Link”</a:t>
            </a:r>
          </a:p>
          <a:p>
            <a:r>
              <a:rPr lang="en-US"/>
              <a:t>   (inter-cluster distance=</a:t>
            </a:r>
          </a:p>
          <a:p>
            <a:r>
              <a:rPr lang="en-US"/>
              <a:t>     distance between closest pair of points)</a:t>
            </a:r>
          </a:p>
        </p:txBody>
      </p:sp>
      <p:sp>
        <p:nvSpPr>
          <p:cNvPr id="1245227" name="Text Box 43"/>
          <p:cNvSpPr txBox="1">
            <a:spLocks noChangeArrowheads="1"/>
          </p:cNvSpPr>
          <p:nvPr/>
        </p:nvSpPr>
        <p:spPr bwMode="auto">
          <a:xfrm>
            <a:off x="4038600" y="5851525"/>
            <a:ext cx="48482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“Complete-Link”</a:t>
            </a:r>
          </a:p>
          <a:p>
            <a:r>
              <a:rPr lang="en-US"/>
              <a:t>   (inter-cluster distance=</a:t>
            </a:r>
          </a:p>
          <a:p>
            <a:r>
              <a:rPr lang="en-US"/>
              <a:t>     distance between farthest pair of points)</a:t>
            </a:r>
          </a:p>
        </p:txBody>
      </p:sp>
      <p:sp>
        <p:nvSpPr>
          <p:cNvPr id="1245228" name="Text Box 44"/>
          <p:cNvSpPr txBox="1">
            <a:spLocks noChangeArrowheads="1"/>
          </p:cNvSpPr>
          <p:nvPr/>
        </p:nvSpPr>
        <p:spPr bwMode="auto">
          <a:xfrm>
            <a:off x="76200" y="6461125"/>
            <a:ext cx="1897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[From Mooney]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Group-average Similarity based clustering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Instead of single or complete link, we can consider cluster distance in terms of average distance of all pairs of points from each cluster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Problem: n*m similarity computations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Thankfully, this is much easier with cosine similarity</a:t>
            </a:r>
            <a:r>
              <a:rPr lang="en-US" sz="2800" dirty="0" smtClean="0"/>
              <a:t>… (but </a:t>
            </a:r>
            <a:r>
              <a:rPr lang="en-US" sz="2800" i="1" dirty="0" smtClean="0"/>
              <a:t>only with cosine similarity)</a:t>
            </a: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  <p:graphicFrame>
        <p:nvGraphicFramePr>
          <p:cNvPr id="1399814" name="Object 6"/>
          <p:cNvGraphicFramePr>
            <a:graphicFrameLocks noChangeAspect="1"/>
          </p:cNvGraphicFramePr>
          <p:nvPr/>
        </p:nvGraphicFramePr>
        <p:xfrm>
          <a:off x="914400" y="4800600"/>
          <a:ext cx="7696200" cy="1122363"/>
        </p:xfrm>
        <a:graphic>
          <a:graphicData uri="http://schemas.openxmlformats.org/presentationml/2006/ole">
            <p:oleObj spid="_x0000_s1399814" name="Equation" r:id="rId4" imgW="29588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2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56276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2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"/>
            <a:ext cx="57023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2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609600"/>
            <a:ext cx="600233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Group-average Similarity based clustering</a:t>
            </a:r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667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Instead of single or complete link, we can consider cluster distance in terms of average distance of all pairs of points from each cluster</a:t>
            </a:r>
          </a:p>
          <a:p>
            <a:pPr>
              <a:lnSpc>
                <a:spcPct val="80000"/>
              </a:lnSpc>
            </a:pPr>
            <a:r>
              <a:rPr lang="en-US" sz="2800"/>
              <a:t>Problem: n*m similarity computations</a:t>
            </a:r>
          </a:p>
          <a:p>
            <a:pPr>
              <a:lnSpc>
                <a:spcPct val="80000"/>
              </a:lnSpc>
            </a:pPr>
            <a:r>
              <a:rPr lang="en-US" sz="2800"/>
              <a:t>Thankfully, this is much easier with cosine similarity!</a:t>
            </a:r>
          </a:p>
        </p:txBody>
      </p:sp>
      <p:pic>
        <p:nvPicPr>
          <p:cNvPr id="1411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953000"/>
            <a:ext cx="61722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11077" name="Text Box 5"/>
          <p:cNvSpPr txBox="1">
            <a:spLocks noChangeArrowheads="1"/>
          </p:cNvSpPr>
          <p:nvPr/>
        </p:nvSpPr>
        <p:spPr bwMode="auto">
          <a:xfrm>
            <a:off x="1295400" y="5943600"/>
            <a:ext cx="6481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Average similarity between all pairs of documents is equal</a:t>
            </a:r>
          </a:p>
          <a:p>
            <a:r>
              <a:rPr lang="en-US"/>
              <a:t>  to the square of centroid’s magnitude.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/>
              <a:t>Properties of HAC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Creates a complete binary tree (“</a:t>
            </a:r>
            <a:r>
              <a:rPr lang="en-US" sz="2800" dirty="0" err="1"/>
              <a:t>Dendogram</a:t>
            </a:r>
            <a:r>
              <a:rPr lang="en-US" sz="2800" dirty="0"/>
              <a:t>”) of clusters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Various ways to determine </a:t>
            </a:r>
            <a:r>
              <a:rPr lang="en-US" sz="2800" dirty="0" err="1"/>
              <a:t>mergeability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“Single-link”—distance between closest neighbors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“Complete-link”—distance between farthest neighbors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“Group-average”—average distance between all pairs of neighbors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“</a:t>
            </a:r>
            <a:r>
              <a:rPr lang="en-US" sz="2000" dirty="0" err="1"/>
              <a:t>Centroid</a:t>
            </a:r>
            <a:r>
              <a:rPr lang="en-US" sz="2000" dirty="0"/>
              <a:t> distance”—distance  between  </a:t>
            </a:r>
            <a:r>
              <a:rPr lang="en-US" sz="2000" dirty="0" err="1"/>
              <a:t>centroids</a:t>
            </a:r>
            <a:r>
              <a:rPr lang="en-US" sz="2000" dirty="0"/>
              <a:t> is the most common measure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Deterministic (modulo tie-breaking)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Runs in O(N</a:t>
            </a:r>
            <a:r>
              <a:rPr lang="en-US" sz="2800" baseline="30000" dirty="0"/>
              <a:t>2</a:t>
            </a:r>
            <a:r>
              <a:rPr lang="en-US" sz="2800" dirty="0"/>
              <a:t>) time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458200" cy="1143000"/>
          </a:xfrm>
        </p:spPr>
        <p:txBody>
          <a:bodyPr/>
          <a:lstStyle/>
          <a:p>
            <a:r>
              <a:rPr lang="en-US" dirty="0"/>
              <a:t>Bisecting </a:t>
            </a:r>
            <a:r>
              <a:rPr lang="en-US" dirty="0" smtClean="0"/>
              <a:t>K-means </a:t>
            </a:r>
            <a:br>
              <a:rPr lang="en-US" dirty="0" smtClean="0"/>
            </a:br>
            <a:r>
              <a:rPr lang="en-US" dirty="0" smtClean="0"/>
              <a:t>(example of Divisive Hierarchical)</a:t>
            </a:r>
            <a:endParaRPr lang="en-US" dirty="0"/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I=1 to k-1 do{</a:t>
            </a:r>
          </a:p>
          <a:p>
            <a:pPr lvl="1"/>
            <a:r>
              <a:rPr lang="en-US" dirty="0"/>
              <a:t>Pick a leaf cluster C to split </a:t>
            </a:r>
          </a:p>
          <a:p>
            <a:pPr lvl="1"/>
            <a:r>
              <a:rPr lang="en-US" dirty="0"/>
              <a:t>For J=1 to ITER do</a:t>
            </a:r>
            <a:r>
              <a:rPr lang="en-US" dirty="0" smtClean="0"/>
              <a:t>{ </a:t>
            </a:r>
            <a:r>
              <a:rPr lang="en-US" sz="2000" dirty="0" smtClean="0">
                <a:solidFill>
                  <a:srgbClr val="FF0000"/>
                </a:solidFill>
              </a:rPr>
              <a:t>/*Look for the best split */</a:t>
            </a:r>
            <a:endParaRPr lang="en-US" sz="2000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0000CC"/>
                </a:solidFill>
              </a:rPr>
              <a:t> Use K-means to split C into two sub-clusters, C</a:t>
            </a:r>
            <a:r>
              <a:rPr lang="en-US" baseline="-25000" dirty="0">
                <a:solidFill>
                  <a:srgbClr val="0000CC"/>
                </a:solidFill>
              </a:rPr>
              <a:t>1</a:t>
            </a:r>
            <a:r>
              <a:rPr lang="en-US" dirty="0">
                <a:solidFill>
                  <a:srgbClr val="0000CC"/>
                </a:solidFill>
              </a:rPr>
              <a:t> and C</a:t>
            </a:r>
            <a:r>
              <a:rPr lang="en-US" baseline="-25000" dirty="0">
                <a:solidFill>
                  <a:srgbClr val="0000CC"/>
                </a:solidFill>
              </a:rPr>
              <a:t>2</a:t>
            </a:r>
          </a:p>
          <a:p>
            <a:pPr lvl="2"/>
            <a:r>
              <a:rPr lang="en-US" dirty="0">
                <a:solidFill>
                  <a:srgbClr val="0000CC"/>
                </a:solidFill>
              </a:rPr>
              <a:t>Choose the best of the above splits and make it permanent}</a:t>
            </a:r>
          </a:p>
          <a:p>
            <a:pPr lvl="1">
              <a:buFontTx/>
              <a:buNone/>
            </a:pPr>
            <a:r>
              <a:rPr lang="en-US" dirty="0"/>
              <a:t>}</a:t>
            </a:r>
          </a:p>
        </p:txBody>
      </p:sp>
      <p:sp>
        <p:nvSpPr>
          <p:cNvPr id="1176580" name="AutoShape 4"/>
          <p:cNvSpPr>
            <a:spLocks noChangeArrowheads="1"/>
          </p:cNvSpPr>
          <p:nvPr/>
        </p:nvSpPr>
        <p:spPr bwMode="auto">
          <a:xfrm>
            <a:off x="6324600" y="1295400"/>
            <a:ext cx="2133600" cy="1066800"/>
          </a:xfrm>
          <a:prstGeom prst="wedgeRoundRectCallout">
            <a:avLst>
              <a:gd name="adj1" fmla="val -68750"/>
              <a:gd name="adj2" fmla="val 1043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176581" name="Text Box 5"/>
          <p:cNvSpPr txBox="1">
            <a:spLocks noChangeArrowheads="1"/>
          </p:cNvSpPr>
          <p:nvPr/>
        </p:nvSpPr>
        <p:spPr bwMode="auto">
          <a:xfrm>
            <a:off x="6400800" y="12954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Can pick the largest</a:t>
            </a:r>
          </a:p>
          <a:p>
            <a:r>
              <a:rPr lang="en-US" sz="1600" dirty="0"/>
              <a:t>Cluster or the cluster</a:t>
            </a:r>
          </a:p>
          <a:p>
            <a:r>
              <a:rPr lang="en-US" sz="1600" dirty="0"/>
              <a:t>With lowest average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similarity</a:t>
            </a:r>
            <a:endParaRPr lang="en-US" sz="1600" dirty="0"/>
          </a:p>
        </p:txBody>
      </p:sp>
      <p:sp>
        <p:nvSpPr>
          <p:cNvPr id="1176583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45161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Divisive hierarchical clustering method</a:t>
            </a:r>
          </a:p>
          <a:p>
            <a:r>
              <a:rPr lang="en-US" dirty="0"/>
              <a:t>    uses </a:t>
            </a:r>
            <a:r>
              <a:rPr lang="en-US" dirty="0" smtClean="0"/>
              <a:t>K-means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7772400" cy="1143000"/>
          </a:xfrm>
        </p:spPr>
        <p:txBody>
          <a:bodyPr/>
          <a:lstStyle/>
          <a:p>
            <a:r>
              <a:rPr lang="en-US"/>
              <a:t>Buckshot Algorithm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1371600"/>
            <a:ext cx="6477000" cy="4114800"/>
          </a:xfrm>
        </p:spPr>
        <p:txBody>
          <a:bodyPr/>
          <a:lstStyle/>
          <a:p>
            <a:r>
              <a:rPr lang="en-US" sz="2400" dirty="0"/>
              <a:t>Combines HAC and K-Means clustering.</a:t>
            </a:r>
          </a:p>
          <a:p>
            <a:r>
              <a:rPr lang="en-US" sz="2400" dirty="0"/>
              <a:t>First randomly take a sample of instances of size </a:t>
            </a:r>
            <a:r>
              <a:rPr lang="en-US" sz="2400" dirty="0">
                <a:solidFill>
                  <a:srgbClr val="0000CC"/>
                </a:solidFill>
                <a:sym typeface="Symbol" pitchFamily="18" charset="2"/>
              </a:rPr>
              <a:t></a:t>
            </a:r>
            <a:r>
              <a:rPr lang="en-US" sz="2400" i="1" dirty="0">
                <a:solidFill>
                  <a:srgbClr val="0000CC"/>
                </a:solidFill>
                <a:sym typeface="Symbol" pitchFamily="18" charset="2"/>
              </a:rPr>
              <a:t>n</a:t>
            </a:r>
            <a:r>
              <a:rPr lang="en-US" sz="2400" dirty="0">
                <a:solidFill>
                  <a:srgbClr val="0000CC"/>
                </a:solidFill>
                <a:sym typeface="Symbol" pitchFamily="18" charset="2"/>
              </a:rPr>
              <a:t> </a:t>
            </a:r>
          </a:p>
          <a:p>
            <a:r>
              <a:rPr lang="en-US" sz="2400" dirty="0">
                <a:sym typeface="Symbol" pitchFamily="18" charset="2"/>
              </a:rPr>
              <a:t>Run group-average HAC on this sample, which takes only O(</a:t>
            </a:r>
            <a:r>
              <a:rPr lang="en-US" sz="2400" i="1" dirty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) time.</a:t>
            </a:r>
          </a:p>
          <a:p>
            <a:r>
              <a:rPr lang="en-US" sz="2400" dirty="0">
                <a:sym typeface="Symbol" pitchFamily="18" charset="2"/>
              </a:rPr>
              <a:t>Use the results of HAC as initial seeds for K-means.</a:t>
            </a:r>
          </a:p>
          <a:p>
            <a:r>
              <a:rPr lang="en-US" sz="2400" dirty="0">
                <a:sym typeface="Symbol" pitchFamily="18" charset="2"/>
              </a:rPr>
              <a:t>Overall algorithm is O(</a:t>
            </a:r>
            <a:r>
              <a:rPr lang="en-US" sz="2400" i="1" dirty="0">
                <a:sym typeface="Symbol" pitchFamily="18" charset="2"/>
              </a:rPr>
              <a:t>n</a:t>
            </a:r>
            <a:r>
              <a:rPr lang="en-US" sz="2400" dirty="0">
                <a:sym typeface="Symbol" pitchFamily="18" charset="2"/>
              </a:rPr>
              <a:t>) and avoids problems of bad seed selection.</a:t>
            </a:r>
            <a:endParaRPr lang="en-US" sz="2400" dirty="0"/>
          </a:p>
        </p:txBody>
      </p:sp>
      <p:sp>
        <p:nvSpPr>
          <p:cNvPr id="1240068" name="Line 4"/>
          <p:cNvSpPr>
            <a:spLocks noChangeShapeType="1"/>
          </p:cNvSpPr>
          <p:nvPr/>
        </p:nvSpPr>
        <p:spPr bwMode="auto">
          <a:xfrm>
            <a:off x="2244725" y="2286000"/>
            <a:ext cx="2286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240069" name="Text Box 5"/>
          <p:cNvSpPr txBox="1">
            <a:spLocks noChangeArrowheads="1"/>
          </p:cNvSpPr>
          <p:nvPr/>
        </p:nvSpPr>
        <p:spPr bwMode="auto">
          <a:xfrm rot="-2218970">
            <a:off x="323850" y="319088"/>
            <a:ext cx="2044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Hybrid method 2</a:t>
            </a:r>
          </a:p>
        </p:txBody>
      </p:sp>
      <p:pic>
        <p:nvPicPr>
          <p:cNvPr id="1240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125" y="1981200"/>
            <a:ext cx="20637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0072" name="Freeform 8"/>
          <p:cNvSpPr>
            <a:spLocks/>
          </p:cNvSpPr>
          <p:nvPr/>
        </p:nvSpPr>
        <p:spPr bwMode="auto">
          <a:xfrm>
            <a:off x="7504113" y="1470025"/>
            <a:ext cx="565150" cy="3544888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123" y="40"/>
              </a:cxn>
              <a:cxn ang="0">
                <a:pos x="105" y="145"/>
              </a:cxn>
              <a:cxn ang="0">
                <a:pos x="83" y="326"/>
              </a:cxn>
              <a:cxn ang="0">
                <a:pos x="61" y="524"/>
              </a:cxn>
              <a:cxn ang="0">
                <a:pos x="22" y="1091"/>
              </a:cxn>
              <a:cxn ang="0">
                <a:pos x="0" y="1486"/>
              </a:cxn>
              <a:cxn ang="0">
                <a:pos x="4" y="2049"/>
              </a:cxn>
              <a:cxn ang="0">
                <a:pos x="66" y="2194"/>
              </a:cxn>
              <a:cxn ang="0">
                <a:pos x="136" y="2225"/>
              </a:cxn>
              <a:cxn ang="0">
                <a:pos x="272" y="2199"/>
              </a:cxn>
              <a:cxn ang="0">
                <a:pos x="312" y="2128"/>
              </a:cxn>
              <a:cxn ang="0">
                <a:pos x="264" y="1627"/>
              </a:cxn>
              <a:cxn ang="0">
                <a:pos x="268" y="981"/>
              </a:cxn>
              <a:cxn ang="0">
                <a:pos x="299" y="805"/>
              </a:cxn>
              <a:cxn ang="0">
                <a:pos x="330" y="708"/>
              </a:cxn>
              <a:cxn ang="0">
                <a:pos x="334" y="189"/>
              </a:cxn>
              <a:cxn ang="0">
                <a:pos x="281" y="71"/>
              </a:cxn>
              <a:cxn ang="0">
                <a:pos x="132" y="0"/>
              </a:cxn>
            </a:cxnLst>
            <a:rect l="0" t="0" r="r" b="b"/>
            <a:pathLst>
              <a:path w="356" h="2233">
                <a:moveTo>
                  <a:pt x="132" y="0"/>
                </a:moveTo>
                <a:cubicBezTo>
                  <a:pt x="129" y="13"/>
                  <a:pt x="125" y="27"/>
                  <a:pt x="123" y="40"/>
                </a:cubicBezTo>
                <a:cubicBezTo>
                  <a:pt x="117" y="75"/>
                  <a:pt x="105" y="145"/>
                  <a:pt x="105" y="145"/>
                </a:cubicBezTo>
                <a:cubicBezTo>
                  <a:pt x="101" y="207"/>
                  <a:pt x="89" y="264"/>
                  <a:pt x="83" y="326"/>
                </a:cubicBezTo>
                <a:cubicBezTo>
                  <a:pt x="80" y="396"/>
                  <a:pt x="72" y="456"/>
                  <a:pt x="61" y="524"/>
                </a:cubicBezTo>
                <a:cubicBezTo>
                  <a:pt x="50" y="714"/>
                  <a:pt x="42" y="902"/>
                  <a:pt x="22" y="1091"/>
                </a:cubicBezTo>
                <a:cubicBezTo>
                  <a:pt x="17" y="1223"/>
                  <a:pt x="14" y="1355"/>
                  <a:pt x="0" y="1486"/>
                </a:cubicBezTo>
                <a:cubicBezTo>
                  <a:pt x="1" y="1674"/>
                  <a:pt x="1" y="1861"/>
                  <a:pt x="4" y="2049"/>
                </a:cubicBezTo>
                <a:cubicBezTo>
                  <a:pt x="5" y="2095"/>
                  <a:pt x="12" y="2179"/>
                  <a:pt x="66" y="2194"/>
                </a:cubicBezTo>
                <a:cubicBezTo>
                  <a:pt x="87" y="2208"/>
                  <a:pt x="111" y="2220"/>
                  <a:pt x="136" y="2225"/>
                </a:cubicBezTo>
                <a:cubicBezTo>
                  <a:pt x="241" y="2221"/>
                  <a:pt x="214" y="2233"/>
                  <a:pt x="272" y="2199"/>
                </a:cubicBezTo>
                <a:cubicBezTo>
                  <a:pt x="307" y="2143"/>
                  <a:pt x="296" y="2168"/>
                  <a:pt x="312" y="2128"/>
                </a:cubicBezTo>
                <a:cubicBezTo>
                  <a:pt x="337" y="1939"/>
                  <a:pt x="304" y="1801"/>
                  <a:pt x="264" y="1627"/>
                </a:cubicBezTo>
                <a:cubicBezTo>
                  <a:pt x="240" y="1417"/>
                  <a:pt x="233" y="1188"/>
                  <a:pt x="268" y="981"/>
                </a:cubicBezTo>
                <a:cubicBezTo>
                  <a:pt x="271" y="917"/>
                  <a:pt x="275" y="864"/>
                  <a:pt x="299" y="805"/>
                </a:cubicBezTo>
                <a:cubicBezTo>
                  <a:pt x="303" y="766"/>
                  <a:pt x="310" y="742"/>
                  <a:pt x="330" y="708"/>
                </a:cubicBezTo>
                <a:cubicBezTo>
                  <a:pt x="356" y="511"/>
                  <a:pt x="346" y="503"/>
                  <a:pt x="334" y="189"/>
                </a:cubicBezTo>
                <a:cubicBezTo>
                  <a:pt x="333" y="154"/>
                  <a:pt x="311" y="93"/>
                  <a:pt x="281" y="71"/>
                </a:cubicBezTo>
                <a:cubicBezTo>
                  <a:pt x="251" y="11"/>
                  <a:pt x="192" y="4"/>
                  <a:pt x="132" y="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0073" name="Text Box 9"/>
          <p:cNvSpPr txBox="1">
            <a:spLocks noChangeArrowheads="1"/>
          </p:cNvSpPr>
          <p:nvPr/>
        </p:nvSpPr>
        <p:spPr bwMode="auto">
          <a:xfrm>
            <a:off x="7731125" y="533400"/>
            <a:ext cx="1412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Cut where </a:t>
            </a:r>
          </a:p>
          <a:p>
            <a:r>
              <a:rPr lang="en-US">
                <a:solidFill>
                  <a:srgbClr val="FF0000"/>
                </a:solidFill>
              </a:rPr>
              <a:t>You have k</a:t>
            </a:r>
          </a:p>
          <a:p>
            <a:r>
              <a:rPr lang="en-US">
                <a:solidFill>
                  <a:srgbClr val="FF0000"/>
                </a:solidFill>
              </a:rPr>
              <a:t>clusters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6715" y="5181600"/>
            <a:ext cx="5537285" cy="16312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can use this either to find the best seeds</a:t>
            </a:r>
          </a:p>
          <a:p>
            <a:r>
              <a:rPr lang="en-US" dirty="0" smtClean="0"/>
              <a:t>   for K-means given K, or also decide a </a:t>
            </a:r>
          </a:p>
          <a:p>
            <a:r>
              <a:rPr lang="en-US" dirty="0" smtClean="0"/>
              <a:t>   reasonable K. For the latter, you can decide</a:t>
            </a:r>
          </a:p>
          <a:p>
            <a:r>
              <a:rPr lang="en-US" dirty="0" smtClean="0"/>
              <a:t>   the level of cluster tightness/similarity you</a:t>
            </a:r>
          </a:p>
          <a:p>
            <a:r>
              <a:rPr lang="en-US" dirty="0" smtClean="0"/>
              <a:t>   want in each cluster (see x axis in the fig above)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</a:t>
            </a:r>
            <a:r>
              <a:rPr lang="en-US" dirty="0" smtClean="0"/>
              <a:t>Clustering Status</a:t>
            </a:r>
            <a:endParaRPr lang="en-US" dirty="0"/>
          </a:p>
        </p:txBody>
      </p:sp>
      <p:sp>
        <p:nvSpPr>
          <p:cNvPr id="124109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HAC and K-Means have been applied to text in a straightforward way.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Typically use </a:t>
            </a:r>
            <a:r>
              <a:rPr lang="en-US" sz="2000" b="1" i="1" dirty="0"/>
              <a:t>normalized</a:t>
            </a:r>
            <a:r>
              <a:rPr lang="en-US" sz="2000" dirty="0"/>
              <a:t>, TF/IDF-weighted vectors and cosine similarity</a:t>
            </a:r>
            <a:r>
              <a:rPr lang="en-US" sz="20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High dimensionality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Most vectors in high-D spaces will be orthogonal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Do LSI analysis first, project data into the most important m-dimensions, and then do clustering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E.g. </a:t>
            </a:r>
            <a:r>
              <a:rPr lang="en-US" sz="1600" dirty="0" err="1" smtClean="0"/>
              <a:t>Manjara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Optimize </a:t>
            </a:r>
            <a:r>
              <a:rPr lang="en-US" sz="2000" dirty="0"/>
              <a:t>computations for sparse vectors.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Applications: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During retrieval, add other documents in the same cluster as the initial retrieved documents to improve recall.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Clustering of results of retrieval to present more organized results to the user (</a:t>
            </a:r>
            <a:r>
              <a:rPr lang="en-US" sz="2000" dirty="0" smtClean="0">
                <a:cs typeface="Times New Roman" pitchFamily="18" charset="0"/>
              </a:rPr>
              <a:t>à</a:t>
            </a:r>
            <a:r>
              <a:rPr lang="en-US" sz="2000" dirty="0" smtClean="0"/>
              <a:t> la </a:t>
            </a:r>
            <a:r>
              <a:rPr lang="en-US" sz="2000" dirty="0" err="1" smtClean="0"/>
              <a:t>Northernlight</a:t>
            </a:r>
            <a:r>
              <a:rPr lang="en-US" sz="2000" dirty="0" smtClean="0"/>
              <a:t> folders).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Automated production of hierarchical taxonomies of documents for browsing purposes (</a:t>
            </a:r>
            <a:r>
              <a:rPr lang="en-US" sz="2000" dirty="0" smtClean="0">
                <a:cs typeface="Times New Roman" pitchFamily="18" charset="0"/>
              </a:rPr>
              <a:t>à</a:t>
            </a:r>
            <a:r>
              <a:rPr lang="en-US" sz="2000" dirty="0" smtClean="0"/>
              <a:t> la Yahoo &amp; DMOZ).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 for getting cluster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Just as search results need snippets, clusters also need descriptors</a:t>
            </a:r>
          </a:p>
          <a:p>
            <a:r>
              <a:rPr lang="en-US" sz="2400" dirty="0" smtClean="0"/>
              <a:t>One idea is to look for most frequently occurring terms in the cluster</a:t>
            </a:r>
          </a:p>
          <a:p>
            <a:r>
              <a:rPr lang="en-US" sz="2400" dirty="0" smtClean="0"/>
              <a:t>A better idea is to consider most frequently occurring terms that are least common across clusters. </a:t>
            </a:r>
          </a:p>
          <a:p>
            <a:pPr lvl="1"/>
            <a:r>
              <a:rPr lang="en-US" sz="2400" dirty="0" smtClean="0"/>
              <a:t>Each cluster is a set of document bags</a:t>
            </a:r>
            <a:endParaRPr lang="en-US" sz="2400" dirty="0"/>
          </a:p>
          <a:p>
            <a:pPr lvl="1"/>
            <a:r>
              <a:rPr lang="en-US" sz="2400" dirty="0" smtClean="0"/>
              <a:t>Cluster doc is just the union of these bags</a:t>
            </a:r>
          </a:p>
          <a:p>
            <a:pPr lvl="1"/>
            <a:r>
              <a:rPr lang="en-US" sz="2400" dirty="0" smtClean="0"/>
              <a:t>Find </a:t>
            </a:r>
            <a:r>
              <a:rPr lang="en-US" sz="2400" dirty="0" err="1" smtClean="0"/>
              <a:t>tf</a:t>
            </a:r>
            <a:r>
              <a:rPr lang="en-US" sz="2400" dirty="0" smtClean="0"/>
              <a:t>/</a:t>
            </a:r>
            <a:r>
              <a:rPr lang="en-US" sz="2400" dirty="0" err="1" smtClean="0"/>
              <a:t>idf</a:t>
            </a:r>
            <a:r>
              <a:rPr lang="en-US" sz="2400" dirty="0" smtClean="0"/>
              <a:t> over these cluster bags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Didn’t cover after this..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Approaches for Outlier Problem</a:t>
            </a:r>
          </a:p>
        </p:txBody>
      </p:sp>
      <p:sp>
        <p:nvSpPr>
          <p:cNvPr id="11857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sz="2400"/>
              <a:t>Remove the outliers up-front (in a pre-processing step)</a:t>
            </a:r>
          </a:p>
          <a:p>
            <a:pPr lvl="1">
              <a:buFontTx/>
              <a:buChar char="•"/>
            </a:pPr>
            <a:r>
              <a:rPr lang="en-US" sz="2400"/>
              <a:t>“Neighborhood” methods</a:t>
            </a:r>
          </a:p>
          <a:p>
            <a:pPr lvl="2"/>
            <a:r>
              <a:rPr lang="en-US" sz="2000"/>
              <a:t>“An outlier is one that has less than 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 points within </a:t>
            </a:r>
            <a:r>
              <a:rPr lang="en-US" sz="2000">
                <a:latin typeface="Symbol" pitchFamily="18" charset="2"/>
              </a:rPr>
              <a:t>e</a:t>
            </a:r>
            <a:r>
              <a:rPr lang="en-US" sz="2000"/>
              <a:t> distance” (</a:t>
            </a:r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, </a:t>
            </a:r>
            <a:r>
              <a:rPr lang="en-US" sz="2000">
                <a:latin typeface="Symbol" pitchFamily="18" charset="2"/>
              </a:rPr>
              <a:t>e </a:t>
            </a:r>
            <a:r>
              <a:rPr lang="en-US" sz="2000"/>
              <a:t>pre-specified thresholds)</a:t>
            </a:r>
          </a:p>
          <a:p>
            <a:pPr lvl="2"/>
            <a:r>
              <a:rPr lang="en-US" sz="2000"/>
              <a:t>Need efficient data structures for keeping track of neighborhood</a:t>
            </a:r>
          </a:p>
          <a:p>
            <a:pPr lvl="3">
              <a:buFontTx/>
              <a:buChar char="•"/>
            </a:pPr>
            <a:r>
              <a:rPr lang="en-US" sz="1800"/>
              <a:t> R-trees</a:t>
            </a:r>
          </a:p>
          <a:p>
            <a:pPr>
              <a:lnSpc>
                <a:spcPct val="90000"/>
              </a:lnSpc>
            </a:pPr>
            <a:r>
              <a:rPr lang="en-US" sz="2000"/>
              <a:t>Use K-Medoid algorithm instead of a K-Means algorithm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Median is less sensitive to outliners than mean; but it is costlier to compute than Mean..</a:t>
            </a:r>
          </a:p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Variations on K-means (contd)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Outlier problem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Use K-</a:t>
            </a:r>
            <a:r>
              <a:rPr lang="en-US" sz="2000" dirty="0" err="1"/>
              <a:t>Medoids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Costly!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Non-hard clusters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Use soft </a:t>
            </a:r>
            <a:r>
              <a:rPr lang="en-US" sz="2000" dirty="0" smtClean="0"/>
              <a:t>K-means {basically, EM}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Let the membership of each data point in a cluster be proportional to its distance from that cluster center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Membership weight of </a:t>
            </a:r>
            <a:r>
              <a:rPr lang="en-US" sz="1800" dirty="0" err="1"/>
              <a:t>elt</a:t>
            </a:r>
            <a:r>
              <a:rPr lang="en-US" sz="1800" dirty="0"/>
              <a:t> </a:t>
            </a:r>
            <a:r>
              <a:rPr lang="en-US" sz="1800" b="1" dirty="0"/>
              <a:t>e</a:t>
            </a:r>
            <a:r>
              <a:rPr lang="en-US" sz="1800" dirty="0"/>
              <a:t> in cluster </a:t>
            </a:r>
            <a:r>
              <a:rPr lang="en-US" sz="1800" b="1" dirty="0"/>
              <a:t>C</a:t>
            </a:r>
            <a:r>
              <a:rPr lang="en-US" sz="1800" dirty="0"/>
              <a:t> is set to 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solidFill>
                  <a:schemeClr val="tx2"/>
                </a:solidFill>
              </a:rPr>
              <a:t>Exp(-b dist(e; center(C))</a:t>
            </a:r>
          </a:p>
          <a:p>
            <a:pPr lvl="4">
              <a:lnSpc>
                <a:spcPct val="80000"/>
              </a:lnSpc>
            </a:pPr>
            <a:r>
              <a:rPr lang="en-US" sz="1600" dirty="0"/>
              <a:t>Normalize the weight </a:t>
            </a:r>
            <a:r>
              <a:rPr lang="en-US" sz="1600" dirty="0" smtClean="0"/>
              <a:t>vector </a:t>
            </a:r>
            <a:endParaRPr lang="en-US" sz="1600" dirty="0"/>
          </a:p>
          <a:p>
            <a:pPr lvl="3">
              <a:lnSpc>
                <a:spcPct val="80000"/>
              </a:lnSpc>
            </a:pPr>
            <a:r>
              <a:rPr lang="en-US" sz="1600" dirty="0"/>
              <a:t>Normal K-means takes the max of weights and assigns it to that cluster</a:t>
            </a:r>
          </a:p>
          <a:p>
            <a:pPr lvl="4">
              <a:lnSpc>
                <a:spcPct val="80000"/>
              </a:lnSpc>
            </a:pPr>
            <a:r>
              <a:rPr lang="en-US" sz="1600" dirty="0"/>
              <a:t>The cluster center re-computation step is based on the membership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We can instead let the cluster center computation be based on the all points, weighted by their membership weight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K-Means &amp; Expectation Maximization</a:t>
            </a:r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1828800"/>
            <a:ext cx="5410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A “model-based” clustering scenario</a:t>
            </a:r>
          </a:p>
          <a:p>
            <a:pPr>
              <a:lnSpc>
                <a:spcPct val="80000"/>
              </a:lnSpc>
            </a:pPr>
            <a:r>
              <a:rPr lang="en-US" sz="1600"/>
              <a:t>The data points were generated from k Gaussians N(m</a:t>
            </a:r>
            <a:r>
              <a:rPr lang="en-US" sz="1600" baseline="-25000"/>
              <a:t>i</a:t>
            </a:r>
            <a:r>
              <a:rPr lang="en-US" sz="1600"/>
              <a:t>,v</a:t>
            </a:r>
            <a:r>
              <a:rPr lang="en-US" sz="1600" baseline="-25000"/>
              <a:t>i</a:t>
            </a:r>
            <a:r>
              <a:rPr lang="en-US" sz="1600"/>
              <a:t>)  with mean m</a:t>
            </a:r>
            <a:r>
              <a:rPr lang="en-US" sz="1600" baseline="-25000"/>
              <a:t>i</a:t>
            </a:r>
            <a:r>
              <a:rPr lang="en-US" sz="1600"/>
              <a:t> and variance v</a:t>
            </a:r>
            <a:r>
              <a:rPr lang="en-US" sz="1600" baseline="-25000"/>
              <a:t>i</a:t>
            </a:r>
            <a:r>
              <a:rPr lang="en-US" sz="1600"/>
              <a:t> </a:t>
            </a:r>
          </a:p>
          <a:p>
            <a:pPr>
              <a:lnSpc>
                <a:spcPct val="80000"/>
              </a:lnSpc>
            </a:pPr>
            <a:r>
              <a:rPr lang="en-US" sz="1600"/>
              <a:t>In this case, clearly the right clustering involves estimating the m</a:t>
            </a:r>
            <a:r>
              <a:rPr lang="en-US" sz="1600" baseline="-25000"/>
              <a:t>i</a:t>
            </a:r>
            <a:r>
              <a:rPr lang="en-US" sz="1600"/>
              <a:t> and v</a:t>
            </a:r>
            <a:r>
              <a:rPr lang="en-US" sz="1600" baseline="-25000"/>
              <a:t>i</a:t>
            </a:r>
            <a:r>
              <a:rPr lang="en-US" sz="1600"/>
              <a:t> from the data points</a:t>
            </a:r>
          </a:p>
          <a:p>
            <a:pPr>
              <a:lnSpc>
                <a:spcPct val="80000"/>
              </a:lnSpc>
            </a:pPr>
            <a:r>
              <a:rPr lang="en-US" sz="1600"/>
              <a:t>We can use the following iterative idea: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Initialize: guess estimates of m</a:t>
            </a:r>
            <a:r>
              <a:rPr lang="en-US" sz="1400" baseline="-25000"/>
              <a:t>i </a:t>
            </a:r>
            <a:r>
              <a:rPr lang="en-US" sz="1400"/>
              <a:t>and v</a:t>
            </a:r>
            <a:r>
              <a:rPr lang="en-US" sz="1400" baseline="-25000"/>
              <a:t>i</a:t>
            </a:r>
            <a:r>
              <a:rPr lang="en-US" sz="1400"/>
              <a:t> for all k gaussians</a:t>
            </a:r>
          </a:p>
          <a:p>
            <a:pPr lvl="1">
              <a:lnSpc>
                <a:spcPct val="80000"/>
              </a:lnSpc>
            </a:pPr>
            <a:r>
              <a:rPr lang="en-US" sz="1400" b="1"/>
              <a:t>Loop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(E step): Compute the probability P</a:t>
            </a:r>
            <a:r>
              <a:rPr lang="en-US" sz="1200" baseline="-25000"/>
              <a:t>ij</a:t>
            </a:r>
            <a:r>
              <a:rPr lang="en-US" sz="1200"/>
              <a:t> that i</a:t>
            </a:r>
            <a:r>
              <a:rPr lang="en-US" sz="1200" baseline="30000"/>
              <a:t>th</a:t>
            </a:r>
            <a:r>
              <a:rPr lang="en-US" sz="1200"/>
              <a:t> point is generated by j</a:t>
            </a:r>
            <a:r>
              <a:rPr lang="en-US" sz="1200" baseline="30000"/>
              <a:t>th</a:t>
            </a:r>
            <a:r>
              <a:rPr lang="en-US" sz="1200"/>
              <a:t> cluster (which is simply the value of normal distribution N(m</a:t>
            </a:r>
            <a:r>
              <a:rPr lang="en-US" sz="1200" baseline="-25000"/>
              <a:t>j</a:t>
            </a:r>
            <a:r>
              <a:rPr lang="en-US" sz="1200"/>
              <a:t>,v</a:t>
            </a:r>
            <a:r>
              <a:rPr lang="en-US" sz="1200" baseline="-25000"/>
              <a:t>j</a:t>
            </a:r>
            <a:r>
              <a:rPr lang="en-US" sz="1200"/>
              <a:t>) at the point d</a:t>
            </a:r>
            <a:r>
              <a:rPr lang="en-US" sz="1200" baseline="-25000"/>
              <a:t>i </a:t>
            </a:r>
            <a:r>
              <a:rPr lang="en-US" sz="1200"/>
              <a:t>). {Note that after this step, each point will have k probabilities associated with its membership in each of the k clusters)</a:t>
            </a:r>
          </a:p>
          <a:p>
            <a:pPr lvl="2">
              <a:lnSpc>
                <a:spcPct val="80000"/>
              </a:lnSpc>
            </a:pPr>
            <a:r>
              <a:rPr lang="en-US" sz="1200"/>
              <a:t>(M step): Revise the estimates of the mean and variance of each of the clusters taking into account the expected membership of each of the points in each of the clusters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1200" b="1"/>
              <a:t>Repeat</a:t>
            </a:r>
          </a:p>
          <a:p>
            <a:pPr>
              <a:lnSpc>
                <a:spcPct val="80000"/>
              </a:lnSpc>
            </a:pPr>
            <a:r>
              <a:rPr lang="en-US" sz="1600" b="1"/>
              <a:t>It can be proven that the procedure above converges to the true means and variances of the original k Gaussians (Thus recovering the parameters of the generative model)</a:t>
            </a:r>
          </a:p>
          <a:p>
            <a:pPr>
              <a:lnSpc>
                <a:spcPct val="80000"/>
              </a:lnSpc>
            </a:pPr>
            <a:r>
              <a:rPr lang="en-US" sz="1600" b="1"/>
              <a:t>The procedure is a special case of a general schema for probabilistic algorithm schema called “Expectation Maximization”</a:t>
            </a:r>
          </a:p>
          <a:p>
            <a:pPr>
              <a:lnSpc>
                <a:spcPct val="80000"/>
              </a:lnSpc>
            </a:pPr>
            <a:endParaRPr lang="en-US" sz="1600" b="1"/>
          </a:p>
          <a:p>
            <a:pPr>
              <a:lnSpc>
                <a:spcPct val="80000"/>
              </a:lnSpc>
              <a:buFontTx/>
              <a:buNone/>
            </a:pPr>
            <a:endParaRPr lang="en-US" sz="1600" b="1"/>
          </a:p>
        </p:txBody>
      </p:sp>
      <p:sp>
        <p:nvSpPr>
          <p:cNvPr id="1415172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4256088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Added after class discussion; optional</a:t>
            </a:r>
          </a:p>
        </p:txBody>
      </p:sp>
      <p:sp>
        <p:nvSpPr>
          <p:cNvPr id="1415173" name="Text Box 5"/>
          <p:cNvSpPr txBox="1">
            <a:spLocks noChangeArrowheads="1"/>
          </p:cNvSpPr>
          <p:nvPr/>
        </p:nvSpPr>
        <p:spPr bwMode="auto">
          <a:xfrm>
            <a:off x="228600" y="3429000"/>
            <a:ext cx="37481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It is easy to see that</a:t>
            </a:r>
          </a:p>
          <a:p>
            <a:r>
              <a:rPr lang="en-US" dirty="0"/>
              <a:t>K-means is a </a:t>
            </a:r>
            <a:r>
              <a:rPr lang="en-US" dirty="0" smtClean="0"/>
              <a:t>“hard-assignment”</a:t>
            </a:r>
          </a:p>
          <a:p>
            <a:r>
              <a:rPr lang="en-US" dirty="0" smtClean="0"/>
              <a:t>Form of  </a:t>
            </a:r>
            <a:r>
              <a:rPr lang="en-US" dirty="0"/>
              <a:t>EM procedure</a:t>
            </a:r>
          </a:p>
          <a:p>
            <a:r>
              <a:rPr lang="en-US" dirty="0"/>
              <a:t>For recovering the</a:t>
            </a:r>
          </a:p>
          <a:p>
            <a:r>
              <a:rPr lang="en-US" dirty="0"/>
              <a:t>Model parameters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(Text Clustering)</a:t>
            </a:r>
            <a:br>
              <a:rPr lang="en-US" sz="4000"/>
            </a:br>
            <a:r>
              <a:rPr lang="en-US" sz="4000"/>
              <a:t>When &amp; From What</a:t>
            </a:r>
          </a:p>
        </p:txBody>
      </p:sp>
      <p:sp>
        <p:nvSpPr>
          <p:cNvPr id="1171459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/>
              <a:t>Clustering can be done at:</a:t>
            </a:r>
          </a:p>
          <a:p>
            <a:pPr lvl="1"/>
            <a:r>
              <a:rPr lang="en-US"/>
              <a:t>Indexing time</a:t>
            </a:r>
          </a:p>
          <a:p>
            <a:pPr lvl="1"/>
            <a:r>
              <a:rPr lang="en-US"/>
              <a:t>At query time </a:t>
            </a:r>
          </a:p>
          <a:p>
            <a:pPr lvl="2"/>
            <a:r>
              <a:rPr lang="en-US"/>
              <a:t>Applied to documents</a:t>
            </a:r>
          </a:p>
          <a:p>
            <a:pPr lvl="2"/>
            <a:r>
              <a:rPr lang="en-US"/>
              <a:t>Applied to snippets</a:t>
            </a:r>
          </a:p>
          <a:p>
            <a:endParaRPr lang="en-US"/>
          </a:p>
        </p:txBody>
      </p:sp>
      <p:sp>
        <p:nvSpPr>
          <p:cNvPr id="117146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Clustering can be based on: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URL source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Put pages from the same server together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CC"/>
                </a:solidFill>
              </a:rPr>
              <a:t>Text Content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CC"/>
                </a:solidFill>
              </a:rPr>
              <a:t>-</a:t>
            </a:r>
            <a:r>
              <a:rPr lang="en-US" sz="1800" dirty="0" err="1">
                <a:solidFill>
                  <a:srgbClr val="0000CC"/>
                </a:solidFill>
              </a:rPr>
              <a:t>Polysemy</a:t>
            </a:r>
            <a:r>
              <a:rPr lang="en-US" sz="1800" dirty="0">
                <a:solidFill>
                  <a:srgbClr val="0000CC"/>
                </a:solidFill>
              </a:rPr>
              <a:t> (“bat”, “banks”)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>
                <a:solidFill>
                  <a:srgbClr val="0000CC"/>
                </a:solidFill>
              </a:rPr>
              <a:t>-Multiple aspects of a single topic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/>
              <a:t>Links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-Look at the connected components in the link graph (A/H analysis can do it)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1800" dirty="0"/>
              <a:t>-look at co-citation similarity (e.g. as in </a:t>
            </a:r>
            <a:r>
              <a:rPr lang="en-US" sz="1800" dirty="0" err="1"/>
              <a:t>collab</a:t>
            </a:r>
            <a:r>
              <a:rPr lang="en-US" sz="1800" dirty="0"/>
              <a:t> filtering)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Semi-supervised variations of K-means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Often we know partial knowledge about the clusters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[MODEL]  We know the Model that generated the clusters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(e.g. the data was generated by a mixture of Gaussians)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Clustering here involves just estimating the parameters of the model (e.g. mean and variance of the gaussians, for example)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[FEATURES/DISTANCE] We know the “right” similarity metric and/or feature space to describe the points (such that the normal  distance norms in that space correspond to real similarity assessments). Almost all approaches assume this.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[LOCAL CONSTRAINTS] We may know that the text docs are in two clusters—one related to finance and the other to CS.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Moreover, we may know that certain specific docs are CS and certain others are finance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Easy to modify K-Means to respect the local constraints (constraints violation can lead to either invalidation of the cluster or just penalize 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of these are the best for text?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Bisecting K-means and K-means seem to do better than Agglomerative Clustering techniques for Text document data [Steinbach et al]</a:t>
            </a:r>
          </a:p>
          <a:p>
            <a:pPr lvl="1">
              <a:lnSpc>
                <a:spcPct val="90000"/>
              </a:lnSpc>
            </a:pPr>
            <a:r>
              <a:rPr lang="en-US"/>
              <a:t>“Better” is defined in terms of cluster quality</a:t>
            </a:r>
          </a:p>
          <a:p>
            <a:pPr lvl="2">
              <a:lnSpc>
                <a:spcPct val="90000"/>
              </a:lnSpc>
            </a:pPr>
            <a:r>
              <a:rPr lang="en-US"/>
              <a:t>Quality measures:</a:t>
            </a:r>
          </a:p>
          <a:p>
            <a:pPr lvl="3">
              <a:lnSpc>
                <a:spcPct val="90000"/>
              </a:lnSpc>
            </a:pPr>
            <a:r>
              <a:rPr lang="en-US"/>
              <a:t>Internal: Overall Similarity </a:t>
            </a:r>
          </a:p>
          <a:p>
            <a:pPr lvl="3">
              <a:lnSpc>
                <a:spcPct val="90000"/>
              </a:lnSpc>
            </a:pPr>
            <a:r>
              <a:rPr lang="en-US"/>
              <a:t>External: Check how good the clusters are w.r.t. user defined notions of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Challenges/Other Ideas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High dimensionality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Most vectors in high-D spaces will be orthogonal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 LSI analysis first, project data into the most important m-dimensions, and then do clustering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E.g. </a:t>
            </a:r>
            <a:r>
              <a:rPr lang="en-US" sz="1600" dirty="0" err="1"/>
              <a:t>Manjara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000" dirty="0"/>
              <a:t>Phrase-analysis (a better distance and so a better clustering)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Sharing of phrases may be more indicative of similarity than sharing of words</a:t>
            </a:r>
          </a:p>
          <a:p>
            <a:pPr lvl="2">
              <a:lnSpc>
                <a:spcPct val="90000"/>
              </a:lnSpc>
            </a:pPr>
            <a:r>
              <a:rPr lang="en-US" sz="1400" dirty="0"/>
              <a:t>(For full WEB, phrasal analysis was too costly, so we went with vector similarity. But for top 100 results of a query, it is possible to do phrasal analysis</a:t>
            </a:r>
            <a:r>
              <a:rPr lang="en-US" sz="16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rgbClr val="0000CC"/>
                </a:solidFill>
              </a:rPr>
              <a:t>Suffix-tree analysis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solidFill>
                  <a:srgbClr val="0000CC"/>
                </a:solidFill>
              </a:rPr>
              <a:t>Shingle analysis</a:t>
            </a:r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4876800" y="14478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Helvetica"/>
              </a:rPr>
              <a:t>Using link-structure in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>
                <a:latin typeface="Helvetica"/>
              </a:rPr>
              <a:t>A/H analysis based idea of connected components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b="0">
                <a:solidFill>
                  <a:srgbClr val="0000CC"/>
                </a:solidFill>
                <a:latin typeface="Helvetica"/>
              </a:rPr>
              <a:t>Co-citation analysis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0">
                <a:solidFill>
                  <a:srgbClr val="0000CC"/>
                </a:solidFill>
                <a:latin typeface="Helvetica"/>
              </a:rPr>
              <a:t>Sort of the idea used in Amazon’s collaborative filtering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b="0">
                <a:latin typeface="Helvetica"/>
              </a:rPr>
              <a:t>Scalability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0">
                <a:latin typeface="Helvetica"/>
              </a:rPr>
              <a:t>More important for “global” clustering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0">
                <a:latin typeface="Helvetica"/>
              </a:rPr>
              <a:t>Can’t do more than one pass; limited memory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0">
                <a:latin typeface="Helvetica"/>
              </a:rPr>
              <a:t>See the paper </a:t>
            </a: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 b="0">
                <a:latin typeface="Helvetica"/>
                <a:hlinkClick r:id="rId3"/>
              </a:rPr>
              <a:t>Scalable techniques for clustering the web</a:t>
            </a:r>
            <a:endParaRPr lang="en-US" sz="1800" b="0">
              <a:latin typeface="Helvetica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400" b="0">
                <a:latin typeface="Helvetica"/>
              </a:rPr>
              <a:t>Locality sensitive hashing is used to make similar documents collide to same buckets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400" b="0">
              <a:latin typeface="Helvetic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1148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6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133600"/>
            <a:ext cx="58674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6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657600"/>
            <a:ext cx="36576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6822" name="Text Box 6"/>
          <p:cNvSpPr txBox="1">
            <a:spLocks noChangeArrowheads="1"/>
          </p:cNvSpPr>
          <p:nvPr/>
        </p:nvSpPr>
        <p:spPr bwMode="auto">
          <a:xfrm>
            <a:off x="4708525" y="650875"/>
            <a:ext cx="436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Phrase-analysis based similarity</a:t>
            </a:r>
          </a:p>
          <a:p>
            <a:r>
              <a:rPr lang="en-US" sz="2400">
                <a:solidFill>
                  <a:srgbClr val="FF0000"/>
                </a:solidFill>
              </a:rPr>
              <a:t>  (using suffix trees)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29200" y="2514600"/>
            <a:ext cx="3581400" cy="1470025"/>
          </a:xfrm>
        </p:spPr>
        <p:txBody>
          <a:bodyPr/>
          <a:lstStyle/>
          <a:p>
            <a:r>
              <a:rPr lang="en-US" dirty="0" smtClean="0"/>
              <a:t>10/13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228600"/>
            <a:ext cx="7239000" cy="2819400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dirty="0" smtClean="0">
                <a:sym typeface="Wingdings" pitchFamily="2" charset="2"/>
              </a:rPr>
              <a:t>Mid-term on </a:t>
            </a:r>
            <a:r>
              <a:rPr lang="en-US" dirty="0" err="1" smtClean="0">
                <a:sym typeface="Wingdings" pitchFamily="2" charset="2"/>
              </a:rPr>
              <a:t>Tu</a:t>
            </a:r>
            <a:r>
              <a:rPr lang="en-US" dirty="0" smtClean="0">
                <a:sym typeface="Wingdings" pitchFamily="2" charset="2"/>
              </a:rPr>
              <a:t> (10/18)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Closed book and notes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You are allowed one 8.5x11 sheet of </a:t>
            </a:r>
            <a:r>
              <a:rPr lang="en-US" i="1" dirty="0" smtClean="0">
                <a:sym typeface="Wingdings" pitchFamily="2" charset="2"/>
              </a:rPr>
              <a:t>hand written </a:t>
            </a:r>
            <a:r>
              <a:rPr lang="en-US" dirty="0" smtClean="0">
                <a:sym typeface="Wingdings" pitchFamily="2" charset="2"/>
              </a:rPr>
              <a:t>notes </a:t>
            </a:r>
          </a:p>
          <a:p>
            <a:pPr algn="l"/>
            <a:r>
              <a:rPr lang="en-US" dirty="0" smtClean="0">
                <a:sym typeface="Wingdings" pitchFamily="2" charset="2"/>
              </a:rPr>
              <a:t>Calculators ok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 bwMode="auto">
          <a:xfrm>
            <a:off x="990600" y="3733800"/>
            <a:ext cx="7239000" cy="22860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kern="0" dirty="0" smtClean="0">
                <a:latin typeface="+mn-lt"/>
                <a:sym typeface="Wingdings" pitchFamily="2" charset="2"/>
              </a:rPr>
              <a:t>Today’s agenda: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Text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Clustering continued</a:t>
            </a:r>
            <a:endParaRPr lang="en-US" sz="3200" b="0" kern="0" dirty="0" smtClean="0">
              <a:latin typeface="+mn-lt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  (Not included in mid-term)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issues</a:t>
            </a:r>
            <a:endParaRPr lang="en-US" sz="4000"/>
          </a:p>
        </p:txBody>
      </p:sp>
      <p:grpSp>
        <p:nvGrpSpPr>
          <p:cNvPr id="1341443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1341444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1341445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endParaRPr lang="en-US"/>
            </a:p>
          </p:txBody>
        </p:sp>
      </p:grpSp>
      <p:sp>
        <p:nvSpPr>
          <p:cNvPr id="1341446" name="Oval 6"/>
          <p:cNvSpPr>
            <a:spLocks noChangeArrowheads="1"/>
          </p:cNvSpPr>
          <p:nvPr/>
        </p:nvSpPr>
        <p:spPr bwMode="auto">
          <a:xfrm>
            <a:off x="1905000" y="3352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47" name="Oval 7"/>
          <p:cNvSpPr>
            <a:spLocks noChangeArrowheads="1"/>
          </p:cNvSpPr>
          <p:nvPr/>
        </p:nvSpPr>
        <p:spPr bwMode="auto">
          <a:xfrm>
            <a:off x="21336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48" name="Oval 8"/>
          <p:cNvSpPr>
            <a:spLocks noChangeArrowheads="1"/>
          </p:cNvSpPr>
          <p:nvPr/>
        </p:nvSpPr>
        <p:spPr bwMode="auto">
          <a:xfrm>
            <a:off x="2362200" y="3505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49" name="Oval 9"/>
          <p:cNvSpPr>
            <a:spLocks noChangeArrowheads="1"/>
          </p:cNvSpPr>
          <p:nvPr/>
        </p:nvSpPr>
        <p:spPr bwMode="auto">
          <a:xfrm>
            <a:off x="1676400" y="4191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0" name="Oval 10"/>
          <p:cNvSpPr>
            <a:spLocks noChangeArrowheads="1"/>
          </p:cNvSpPr>
          <p:nvPr/>
        </p:nvSpPr>
        <p:spPr bwMode="auto">
          <a:xfrm>
            <a:off x="2362200" y="4495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1" name="Oval 11"/>
          <p:cNvSpPr>
            <a:spLocks noChangeArrowheads="1"/>
          </p:cNvSpPr>
          <p:nvPr/>
        </p:nvSpPr>
        <p:spPr bwMode="auto">
          <a:xfrm>
            <a:off x="5486400" y="2971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2" name="Oval 12"/>
          <p:cNvSpPr>
            <a:spLocks noChangeArrowheads="1"/>
          </p:cNvSpPr>
          <p:nvPr/>
        </p:nvSpPr>
        <p:spPr bwMode="auto">
          <a:xfrm>
            <a:off x="5410200" y="3352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3" name="Oval 13"/>
          <p:cNvSpPr>
            <a:spLocks noChangeArrowheads="1"/>
          </p:cNvSpPr>
          <p:nvPr/>
        </p:nvSpPr>
        <p:spPr bwMode="auto">
          <a:xfrm>
            <a:off x="3886200" y="3429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4" name="Oval 14"/>
          <p:cNvSpPr>
            <a:spLocks noChangeArrowheads="1"/>
          </p:cNvSpPr>
          <p:nvPr/>
        </p:nvSpPr>
        <p:spPr bwMode="auto">
          <a:xfrm>
            <a:off x="48006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5" name="Oval 15"/>
          <p:cNvSpPr>
            <a:spLocks noChangeArrowheads="1"/>
          </p:cNvSpPr>
          <p:nvPr/>
        </p:nvSpPr>
        <p:spPr bwMode="auto">
          <a:xfrm>
            <a:off x="4267200" y="4114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6" name="Oval 16"/>
          <p:cNvSpPr>
            <a:spLocks noChangeArrowheads="1"/>
          </p:cNvSpPr>
          <p:nvPr/>
        </p:nvSpPr>
        <p:spPr bwMode="auto">
          <a:xfrm>
            <a:off x="1600200" y="29718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57" name="Oval 17"/>
          <p:cNvSpPr>
            <a:spLocks noChangeArrowheads="1"/>
          </p:cNvSpPr>
          <p:nvPr/>
        </p:nvSpPr>
        <p:spPr bwMode="auto">
          <a:xfrm>
            <a:off x="4419600" y="3429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341491" name="Text Box 51"/>
          <p:cNvSpPr txBox="1">
            <a:spLocks noChangeArrowheads="1"/>
          </p:cNvSpPr>
          <p:nvPr/>
        </p:nvSpPr>
        <p:spPr bwMode="auto">
          <a:xfrm>
            <a:off x="7246938" y="6461125"/>
            <a:ext cx="1897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[From Mooney]</a:t>
            </a:r>
          </a:p>
        </p:txBody>
      </p:sp>
      <p:sp>
        <p:nvSpPr>
          <p:cNvPr id="1341492" name="Text Box 52"/>
          <p:cNvSpPr txBox="1">
            <a:spLocks noChangeArrowheads="1"/>
          </p:cNvSpPr>
          <p:nvPr/>
        </p:nvSpPr>
        <p:spPr bwMode="auto">
          <a:xfrm>
            <a:off x="6019800" y="1600200"/>
            <a:ext cx="30845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--Hard vs. Soft clusters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--Distance measures</a:t>
            </a:r>
          </a:p>
          <a:p>
            <a:r>
              <a:rPr lang="en-US" dirty="0">
                <a:solidFill>
                  <a:srgbClr val="FF0000"/>
                </a:solidFill>
              </a:rPr>
              <a:t>      cosine or </a:t>
            </a:r>
            <a:r>
              <a:rPr lang="en-US" dirty="0" err="1">
                <a:solidFill>
                  <a:srgbClr val="FF0000"/>
                </a:solidFill>
              </a:rPr>
              <a:t>Jaccard</a:t>
            </a:r>
            <a:r>
              <a:rPr lang="en-US" dirty="0">
                <a:solidFill>
                  <a:srgbClr val="FF0000"/>
                </a:solidFill>
              </a:rPr>
              <a:t> or..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--Cluster quality:</a:t>
            </a:r>
          </a:p>
          <a:p>
            <a:r>
              <a:rPr lang="en-US" dirty="0">
                <a:solidFill>
                  <a:srgbClr val="FF0000"/>
                </a:solidFill>
              </a:rPr>
              <a:t> Internal measures</a:t>
            </a:r>
          </a:p>
          <a:p>
            <a:r>
              <a:rPr lang="en-US" dirty="0">
                <a:solidFill>
                  <a:srgbClr val="FF0000"/>
                </a:solidFill>
              </a:rPr>
              <a:t>   --intra-cluster tightness</a:t>
            </a:r>
          </a:p>
          <a:p>
            <a:r>
              <a:rPr lang="en-US" dirty="0">
                <a:solidFill>
                  <a:srgbClr val="FF0000"/>
                </a:solidFill>
              </a:rPr>
              <a:t>   --inter-cluster separation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External measures</a:t>
            </a:r>
          </a:p>
          <a:p>
            <a:r>
              <a:rPr lang="en-US" dirty="0">
                <a:solidFill>
                  <a:srgbClr val="FF0000"/>
                </a:solidFill>
              </a:rPr>
              <a:t>   --How many points are</a:t>
            </a:r>
          </a:p>
          <a:p>
            <a:r>
              <a:rPr lang="en-US" dirty="0">
                <a:solidFill>
                  <a:srgbClr val="FF0000"/>
                </a:solidFill>
              </a:rPr>
              <a:t>       put in wrong clusters.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issues in clustering</a:t>
            </a:r>
          </a:p>
        </p:txBody>
      </p:sp>
      <p:sp>
        <p:nvSpPr>
          <p:cNvPr id="133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Inputs/Specs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Are the clusters “hard” (each element in one cluster) or “Soft” 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Hard Clustering=&gt; partitioning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Soft Clustering=&gt; subsets..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 Do we know how many clusters we are supposed to look for?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Max # clusters?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Max possibilities of clusterings?</a:t>
            </a:r>
          </a:p>
          <a:p>
            <a:pPr>
              <a:lnSpc>
                <a:spcPct val="80000"/>
              </a:lnSpc>
            </a:pPr>
            <a:r>
              <a:rPr lang="en-US" sz="2000"/>
              <a:t>What is a good cluster?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Are the clusters “close-knit”?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Do they have any connection to reality?</a:t>
            </a:r>
          </a:p>
          <a:p>
            <a:pPr lvl="2">
              <a:lnSpc>
                <a:spcPct val="80000"/>
              </a:lnSpc>
            </a:pPr>
            <a:r>
              <a:rPr lang="en-US" sz="1600"/>
              <a:t>Sometimes we try to figure out reality by clustering…</a:t>
            </a:r>
          </a:p>
          <a:p>
            <a:pPr>
              <a:lnSpc>
                <a:spcPct val="80000"/>
              </a:lnSpc>
            </a:pPr>
            <a:r>
              <a:rPr lang="en-US" sz="2000"/>
              <a:t>Importance of notion of distance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Sensitivity to outliers?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Cluster Evaluation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5029200"/>
          </a:xfrm>
        </p:spPr>
        <p:txBody>
          <a:bodyPr/>
          <a:lstStyle/>
          <a:p>
            <a:pPr lvl="1"/>
            <a:r>
              <a:rPr lang="en-US" sz="2400" dirty="0"/>
              <a:t>“Clusters can be evaluated with “internal” as well as “external” measures</a:t>
            </a:r>
          </a:p>
          <a:p>
            <a:pPr lvl="2"/>
            <a:r>
              <a:rPr lang="en-US" sz="2000" dirty="0"/>
              <a:t>Internal measures are related to the inter/intra cluster distance</a:t>
            </a:r>
          </a:p>
          <a:p>
            <a:pPr lvl="3"/>
            <a:r>
              <a:rPr lang="en-US" sz="1800" dirty="0"/>
              <a:t>A good clustering is one where </a:t>
            </a:r>
          </a:p>
          <a:p>
            <a:pPr lvl="4"/>
            <a:r>
              <a:rPr lang="en-US" sz="1800" dirty="0">
                <a:solidFill>
                  <a:srgbClr val="FF0000"/>
                </a:solidFill>
              </a:rPr>
              <a:t>(Intra-cluster distance)</a:t>
            </a:r>
            <a:r>
              <a:rPr lang="en-US" sz="1800" dirty="0"/>
              <a:t> the sum of distances between objects in the same cluster are minimized, </a:t>
            </a:r>
          </a:p>
          <a:p>
            <a:pPr lvl="4"/>
            <a:r>
              <a:rPr lang="en-US" sz="1800" dirty="0"/>
              <a:t>(</a:t>
            </a:r>
            <a:r>
              <a:rPr lang="en-US" sz="1800" dirty="0">
                <a:solidFill>
                  <a:srgbClr val="FF0000"/>
                </a:solidFill>
              </a:rPr>
              <a:t>Inter-cluster distance)</a:t>
            </a:r>
            <a:r>
              <a:rPr lang="en-US" sz="1800" dirty="0"/>
              <a:t> while the distances between different clusters are maximized</a:t>
            </a:r>
          </a:p>
          <a:p>
            <a:pPr lvl="4"/>
            <a:r>
              <a:rPr lang="en-US" sz="1800" dirty="0"/>
              <a:t>Objective to minimize: F(</a:t>
            </a:r>
            <a:r>
              <a:rPr lang="en-US" sz="1800" dirty="0" err="1"/>
              <a:t>Intra,Inter</a:t>
            </a:r>
            <a:r>
              <a:rPr lang="en-US" sz="1800" dirty="0"/>
              <a:t>)</a:t>
            </a:r>
          </a:p>
          <a:p>
            <a:pPr lvl="2"/>
            <a:r>
              <a:rPr lang="en-US" sz="2000" dirty="0"/>
              <a:t>External measures are related to how representative are the current clusters to “true” classes. Measured in terms of purity, entropy or </a:t>
            </a:r>
            <a:r>
              <a:rPr lang="en-US" sz="2000" dirty="0" smtClean="0"/>
              <a:t>F-measure</a:t>
            </a:r>
          </a:p>
          <a:p>
            <a:pPr lvl="3"/>
            <a:r>
              <a:rPr lang="en-US" sz="1600" dirty="0" smtClean="0"/>
              <a:t>Note that in real world, you often </a:t>
            </a:r>
            <a:r>
              <a:rPr lang="en-US" sz="1600" i="1" dirty="0" smtClean="0"/>
              <a:t>don’t know </a:t>
            </a:r>
            <a:r>
              <a:rPr lang="en-US" sz="1600" dirty="0" smtClean="0"/>
              <a:t>what the true classes are. (This is why clustering is called unsupervised learning)</a:t>
            </a:r>
            <a:endParaRPr lang="en-US" sz="1600" dirty="0"/>
          </a:p>
          <a:p>
            <a:pPr lvl="3">
              <a:buFontTx/>
              <a:buNone/>
            </a:pPr>
            <a:endParaRPr lang="en-US" sz="1800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762000" y="3124200"/>
            <a:ext cx="1371600" cy="1143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UBBARAO@7HPAOHNFUVWYY57I" val="417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AEFF6"/>
      </a:lt1>
      <a:dk2>
        <a:srgbClr val="CC0099"/>
      </a:dk2>
      <a:lt2>
        <a:srgbClr val="000000"/>
      </a:lt2>
      <a:accent1>
        <a:srgbClr val="FF9900"/>
      </a:accent1>
      <a:accent2>
        <a:srgbClr val="00FFFF"/>
      </a:accent2>
      <a:accent3>
        <a:srgbClr val="E1F6FA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EBE0FC"/>
        </a:lt1>
        <a:dk2>
          <a:srgbClr val="0000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F3EDFD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E1FBF8"/>
        </a:lt1>
        <a:dk2>
          <a:srgbClr val="0000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EEFDFB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45084</TotalTime>
  <Words>3959</Words>
  <Application>Microsoft Office PowerPoint</Application>
  <PresentationFormat>On-screen Show (4:3)</PresentationFormat>
  <Paragraphs>597</Paragraphs>
  <Slides>53</Slides>
  <Notes>48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Default Design</vt:lpstr>
      <vt:lpstr>Photo Editor Photo</vt:lpstr>
      <vt:lpstr>Equation</vt:lpstr>
      <vt:lpstr>Slide 1</vt:lpstr>
      <vt:lpstr>Idea and Applications</vt:lpstr>
      <vt:lpstr>Slide 3</vt:lpstr>
      <vt:lpstr>Slide 4</vt:lpstr>
      <vt:lpstr>(Text Clustering) When &amp; From What</vt:lpstr>
      <vt:lpstr>10/13</vt:lpstr>
      <vt:lpstr>Clustering issues</vt:lpstr>
      <vt:lpstr>General issues in clustering</vt:lpstr>
      <vt:lpstr>Cluster Evaluation</vt:lpstr>
      <vt:lpstr>Inter/Intra Cluster Distances</vt:lpstr>
      <vt:lpstr>Cluster Evaluation</vt:lpstr>
      <vt:lpstr>Cluster Purity  (given Gold Standard classes)</vt:lpstr>
      <vt:lpstr>Rand-Index: Precision/Recall based</vt:lpstr>
      <vt:lpstr>Rand-Index Example</vt:lpstr>
      <vt:lpstr>Unsupervised?</vt:lpstr>
      <vt:lpstr>How hard is clustering?</vt:lpstr>
      <vt:lpstr>Classical clustering methods</vt:lpstr>
      <vt:lpstr>Properties of Vector Similarity as a distance measure for text clusterings</vt:lpstr>
      <vt:lpstr>K-means</vt:lpstr>
      <vt:lpstr>K Means Example (K=2)</vt:lpstr>
      <vt:lpstr>What is K-Means Optimizing?</vt:lpstr>
      <vt:lpstr>K-means Example</vt:lpstr>
      <vt:lpstr>Slide 23</vt:lpstr>
      <vt:lpstr>Vector Quantization: K-means as Compression</vt:lpstr>
      <vt:lpstr>10/20</vt:lpstr>
      <vt:lpstr>Variations on K-means</vt:lpstr>
      <vt:lpstr>Problems with K-means</vt:lpstr>
      <vt:lpstr>Slide 28</vt:lpstr>
      <vt:lpstr>Penalize lots of clusters</vt:lpstr>
      <vt:lpstr>Problems with K-means</vt:lpstr>
      <vt:lpstr>Time Complexity</vt:lpstr>
      <vt:lpstr>Hierarchical Clustering Techniques</vt:lpstr>
      <vt:lpstr>Bisecting K-means</vt:lpstr>
      <vt:lpstr>Hierarchical Clustering Techniques</vt:lpstr>
      <vt:lpstr>Hierarchical Agglomerative Clustering Example </vt:lpstr>
      <vt:lpstr>Single Link Example</vt:lpstr>
      <vt:lpstr>Complete Link Example</vt:lpstr>
      <vt:lpstr>Impact of cluster distance measures</vt:lpstr>
      <vt:lpstr>Group-average Similarity based clustering</vt:lpstr>
      <vt:lpstr>Group-average Similarity based clustering</vt:lpstr>
      <vt:lpstr>Properties of HAC</vt:lpstr>
      <vt:lpstr>Bisecting K-means  (example of Divisive Hierarchical)</vt:lpstr>
      <vt:lpstr>Buckshot Algorithm</vt:lpstr>
      <vt:lpstr>Text Clustering Status</vt:lpstr>
      <vt:lpstr>An idea for getting cluster descriptions</vt:lpstr>
      <vt:lpstr>Didn’t cover after this..</vt:lpstr>
      <vt:lpstr>Approaches for Outlier Problem</vt:lpstr>
      <vt:lpstr>Variations on K-means (contd)</vt:lpstr>
      <vt:lpstr>K-Means &amp; Expectation Maximization</vt:lpstr>
      <vt:lpstr>Semi-supervised variations of K-means</vt:lpstr>
      <vt:lpstr>Which of these are the best for text?</vt:lpstr>
      <vt:lpstr>Challenges/Other Ideas</vt:lpstr>
      <vt:lpstr>Slide 53</vt:lpstr>
    </vt:vector>
  </TitlesOfParts>
  <Company>SUNY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INTRODUCTION</dc:title>
  <dc:creator>SUNY Learning Network</dc:creator>
  <cp:lastModifiedBy>Rao</cp:lastModifiedBy>
  <cp:revision>1090</cp:revision>
  <cp:lastPrinted>2001-03-05T16:49:30Z</cp:lastPrinted>
  <dcterms:created xsi:type="dcterms:W3CDTF">1998-05-26T01:10:06Z</dcterms:created>
  <dcterms:modified xsi:type="dcterms:W3CDTF">2013-03-19T16:36:02Z</dcterms:modified>
</cp:coreProperties>
</file>