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50" r:id="rId2"/>
  </p:sldMasterIdLst>
  <p:notesMasterIdLst>
    <p:notesMasterId r:id="rId45"/>
  </p:notesMasterIdLst>
  <p:handoutMasterIdLst>
    <p:handoutMasterId r:id="rId46"/>
  </p:handoutMasterIdLst>
  <p:sldIdLst>
    <p:sldId id="256" r:id="rId3"/>
    <p:sldId id="316" r:id="rId4"/>
    <p:sldId id="315" r:id="rId5"/>
    <p:sldId id="280" r:id="rId6"/>
    <p:sldId id="311" r:id="rId7"/>
    <p:sldId id="301" r:id="rId8"/>
    <p:sldId id="264" r:id="rId9"/>
    <p:sldId id="320" r:id="rId10"/>
    <p:sldId id="275" r:id="rId11"/>
    <p:sldId id="317" r:id="rId12"/>
    <p:sldId id="318" r:id="rId13"/>
    <p:sldId id="277" r:id="rId14"/>
    <p:sldId id="314" r:id="rId15"/>
    <p:sldId id="299" r:id="rId16"/>
    <p:sldId id="295" r:id="rId17"/>
    <p:sldId id="282" r:id="rId18"/>
    <p:sldId id="297" r:id="rId19"/>
    <p:sldId id="276" r:id="rId20"/>
    <p:sldId id="278" r:id="rId21"/>
    <p:sldId id="302" r:id="rId22"/>
    <p:sldId id="305" r:id="rId23"/>
    <p:sldId id="279" r:id="rId24"/>
    <p:sldId id="296" r:id="rId25"/>
    <p:sldId id="281" r:id="rId26"/>
    <p:sldId id="306" r:id="rId27"/>
    <p:sldId id="294" r:id="rId28"/>
    <p:sldId id="284" r:id="rId29"/>
    <p:sldId id="285" r:id="rId30"/>
    <p:sldId id="286" r:id="rId31"/>
    <p:sldId id="289" r:id="rId32"/>
    <p:sldId id="312" r:id="rId33"/>
    <p:sldId id="321" r:id="rId34"/>
    <p:sldId id="283" r:id="rId35"/>
    <p:sldId id="287" r:id="rId36"/>
    <p:sldId id="313" r:id="rId37"/>
    <p:sldId id="288" r:id="rId38"/>
    <p:sldId id="292" r:id="rId39"/>
    <p:sldId id="290" r:id="rId40"/>
    <p:sldId id="308" r:id="rId41"/>
    <p:sldId id="309" r:id="rId42"/>
    <p:sldId id="310" r:id="rId43"/>
    <p:sldId id="319" r:id="rId44"/>
  </p:sldIdLst>
  <p:sldSz cx="9144000" cy="6858000" type="screen4x3"/>
  <p:notesSz cx="7010400" cy="9236075"/>
  <p:embeddedFontLst>
    <p:embeddedFont>
      <p:font typeface="Impact" pitchFamily="34" charset="0"/>
      <p:regular r:id="rId47"/>
    </p:embeddedFont>
    <p:embeddedFont>
      <p:font typeface="Script MT Bold" pitchFamily="66" charset="0"/>
      <p:bold r:id="rId48"/>
    </p:embeddedFont>
    <p:embeddedFont>
      <p:font typeface="Arial Black" pitchFamily="34" charset="0"/>
      <p:bold r:id="rId49"/>
    </p:embeddedFont>
    <p:embeddedFont>
      <p:font typeface="Helvetica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CC"/>
    <a:srgbClr val="FF3300"/>
    <a:srgbClr val="993300"/>
    <a:srgbClr val="336600"/>
    <a:srgbClr val="FFFF99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29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688" cy="4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5713" y="1"/>
            <a:ext cx="3004688" cy="4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184"/>
            <a:ext cx="3004688" cy="46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5713" y="8758184"/>
            <a:ext cx="3004688" cy="46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B806D5-D2FF-421F-849D-AE0BF64CF4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8" y="4387767"/>
            <a:ext cx="560832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772378"/>
            <a:ext cx="303864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1BD8A9-9C47-44EC-A62A-972564CD13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8BCAA-D63F-42C3-9FC3-8443A5AB2B2B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F6027-2BBC-489D-BC11-AFFF6BC3D49D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8038" cy="3463925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387767"/>
            <a:ext cx="5606703" cy="415434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9DF63-1214-4898-869C-4E9682A455DE}" type="slidenum">
              <a:rPr lang="en-US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40DB1-2F1A-43CB-BE16-8834E307B01D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28CFC-40E3-4CF1-A978-31DBF2CB7CD3}" type="slidenum">
              <a:rPr lang="en-US"/>
              <a:pPr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09693-9FCA-4DE2-A0D5-CC8BEB97E7A1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B0210-3961-4319-AB58-5032E2F44CFA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18D2E-E99D-4BF6-8A5F-F15652392B06}" type="slidenum">
              <a:rPr lang="en-US"/>
              <a:pPr/>
              <a:t>19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F72D8-549F-47CE-B40B-AF59BCD4E348}" type="slidenum">
              <a:rPr lang="en-US"/>
              <a:pPr/>
              <a:t>20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A6662-ABA6-4ADA-8169-776C689C5740}" type="slidenum">
              <a:rPr lang="en-US"/>
              <a:pPr/>
              <a:t>21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DF9FF-4A52-43CF-9EE2-BBD5E4FA1146}" type="slidenum">
              <a:rPr lang="en-US"/>
              <a:pPr/>
              <a:t>22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23C79-7552-4CCE-BFDE-18AA2DB771C2}" type="slidenum">
              <a:rPr lang="en-US"/>
              <a:pPr/>
              <a:t>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9BAB4-E4D4-4176-BA53-88A9E5266A82}" type="slidenum">
              <a:rPr lang="en-US"/>
              <a:pPr/>
              <a:t>23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2BC19-FFC4-44A3-8BFC-0051DBA39014}" type="slidenum">
              <a:rPr lang="en-US"/>
              <a:pPr/>
              <a:t>24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864-BE6B-490F-A94B-8E88AFF47B39}" type="slidenum">
              <a:rPr lang="en-US"/>
              <a:pPr/>
              <a:t>25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DFE6E-BDB6-4DAC-A45C-6244117D01B7}" type="slidenum">
              <a:rPr lang="en-US"/>
              <a:pPr/>
              <a:t>26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C2F2C-1B4F-4CA7-856A-FDB2CF3072BF}" type="slidenum">
              <a:rPr lang="en-US"/>
              <a:pPr/>
              <a:t>27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935FA-C355-41BB-AE10-BEDDE1A9D7A1}" type="slidenum">
              <a:rPr lang="en-US"/>
              <a:pPr/>
              <a:t>28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22492-4523-44A4-B25C-AF9339BF5489}" type="slidenum">
              <a:rPr lang="en-US"/>
              <a:pPr/>
              <a:t>29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6317A-5D99-4BEA-9F11-AA1340CEB30C}" type="slidenum">
              <a:rPr lang="en-US"/>
              <a:pPr/>
              <a:t>30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3DC98-C5A0-4C34-87EF-A664760418CA}" type="slidenum">
              <a:rPr lang="en-US"/>
              <a:pPr/>
              <a:t>31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187CE-D74F-44BF-B05E-80E19CB91DDD}" type="slidenum">
              <a:rPr lang="en-US"/>
              <a:pPr/>
              <a:t>33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8CC1B-2702-4CAB-A00D-8C35F39BC0A0}" type="slidenum">
              <a:rPr lang="en-US"/>
              <a:pPr/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8A0A4-10DE-4401-B082-E5ED25311087}" type="slidenum">
              <a:rPr lang="en-US"/>
              <a:pPr/>
              <a:t>34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D7572-9CCE-410F-823F-BD9E8AEF4A00}" type="slidenum">
              <a:rPr lang="en-US"/>
              <a:pPr/>
              <a:t>35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0E22A-150E-4462-ACF9-AD6B3E56577A}" type="slidenum">
              <a:rPr lang="en-US"/>
              <a:pPr/>
              <a:t>36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A97A0-81BF-4CF3-9036-1AE756127978}" type="slidenum">
              <a:rPr lang="en-US"/>
              <a:pPr/>
              <a:t>37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E2CC0-B83F-4704-8DA3-729B3C28898C}" type="slidenum">
              <a:rPr lang="en-US"/>
              <a:pPr/>
              <a:t>38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C4DDB-F984-4231-A54B-E2517288DD23}" type="slidenum">
              <a:rPr lang="en-US"/>
              <a:pPr/>
              <a:t>39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B73BB-A0C2-4037-B7B4-55A6819D4851}" type="slidenum">
              <a:rPr lang="en-US"/>
              <a:pPr/>
              <a:t>40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C20E6-C978-4084-B463-E86C50CE4F34}" type="slidenum">
              <a:rPr lang="en-US"/>
              <a:pPr/>
              <a:t>41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D273B-9803-44B1-8BC0-BF1469C8219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603BB-5B31-4A3B-A9B3-03BAB0F33C38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1064D-9D1F-4784-8FCD-3558884E63FF}" type="slidenum">
              <a:rPr lang="en-US"/>
              <a:pPr/>
              <a:t>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D6A46-43A2-4C93-A042-62E0FDED1818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2A53C-00D1-43BC-93AA-E75678128ED5}" type="slidenum">
              <a:rPr lang="en-US"/>
              <a:pPr/>
              <a:t>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815A6-1EBC-44F0-8E12-42D17DE7983F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F5566-FA62-41AF-8AC9-1B45D125A8AB}" type="slidenum">
              <a:rPr lang="en-US"/>
              <a:pPr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E2FA79-686F-4536-BF21-761A253E932B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DAFC2B-25F6-44FA-BB09-A5F11AABC707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E867C4-6A5E-4CC6-A02C-D986A14EEBC2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2B305-9DF0-4E27-8C0F-4A2297E8C5FE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39A9D9-C2E9-4636-A623-754E469C5A2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343B05-F4CF-4208-A382-D235E6A770BC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A8C976-EAEB-4295-A133-C97765F8247E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6BDBC-E37A-4CD8-9EE3-9ED08F52F3FF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5FA2B7-AB40-4009-B67A-007A587BC414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B5A8B0-5BBE-4FDB-8F28-ADA4F3610145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BD18D-6F3D-4102-AA96-12559E9E4F09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level Second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9933"/>
                </a:solidFill>
              </a:defRPr>
            </a:lvl1pPr>
          </a:lstStyle>
          <a:p>
            <a:endParaRPr lang="en-US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34" charset="0"/>
              </a:defRPr>
            </a:lvl1pPr>
          </a:lstStyle>
          <a:p>
            <a:fld id="{8ED713BA-3C41-4BC7-9B7E-630F5D7235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exec/obidos/subst/home/redirect.html/ref=nh_gateway/103-1277691-4042205" TargetMode="External"/><Relationship Id="rId3" Type="http://schemas.openxmlformats.org/officeDocument/2006/relationships/hyperlink" Target="http://www.amazon.com/books.xml" TargetMode="External"/><Relationship Id="rId7" Type="http://schemas.openxmlformats.org/officeDocument/2006/relationships/image" Target="../media/image4.wm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wmf"/><Relationship Id="rId10" Type="http://schemas.openxmlformats.org/officeDocument/2006/relationships/image" Target="../media/image6.wmf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akaposhi.eas.asu.edu/cse494/notes/s07-info-extraction.ppt" TargetMode="External"/><Relationship Id="rId13" Type="http://schemas.openxmlformats.org/officeDocument/2006/relationships/hyperlink" Target="http://rakaposhi.eas.asu.edu/cse494/notes/s07-socnet.ppt" TargetMode="External"/><Relationship Id="rId3" Type="http://schemas.openxmlformats.org/officeDocument/2006/relationships/hyperlink" Target="http://rakaposhi.eas.asu.edu/cse494/notes/s07-clustering.ppt" TargetMode="External"/><Relationship Id="rId7" Type="http://schemas.openxmlformats.org/officeDocument/2006/relationships/hyperlink" Target="http://rakaposhi.eas.asu.edu/cse494/notes/s07-xml.ppt" TargetMode="External"/><Relationship Id="rId12" Type="http://schemas.openxmlformats.org/officeDocument/2006/relationships/hyperlink" Target="http://rakaposhi.eas.asu.edu/cse494/notes/s07-webIR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akaposhi.eas.asu.edu/cse494/notes/s07-DBReview.ppt" TargetMode="External"/><Relationship Id="rId11" Type="http://schemas.openxmlformats.org/officeDocument/2006/relationships/hyperlink" Target="http://rakaposhi.eas.asu.edu/cse494/notes/s07-correlation-lsi.ppt" TargetMode="External"/><Relationship Id="rId5" Type="http://schemas.openxmlformats.org/officeDocument/2006/relationships/hyperlink" Target="http://rakaposhi.eas.asu.edu/cse494/notes/s07-filtering-class.ppt" TargetMode="External"/><Relationship Id="rId10" Type="http://schemas.openxmlformats.org/officeDocument/2006/relationships/hyperlink" Target="http://rakaposhi.eas.asu.edu/cse494/notes/ir-s07.ppt" TargetMode="External"/><Relationship Id="rId4" Type="http://schemas.openxmlformats.org/officeDocument/2006/relationships/hyperlink" Target="http://rakaposhi.eas.asu.edu/cse494/notes/s07-text-classifn.ppt" TargetMode="External"/><Relationship Id="rId9" Type="http://schemas.openxmlformats.org/officeDocument/2006/relationships/hyperlink" Target="http://rakaposhi.eas.asu.edu/cse494/notes/s07-data-integration.ppt" TargetMode="External"/><Relationship Id="rId14" Type="http://schemas.openxmlformats.org/officeDocument/2006/relationships/hyperlink" Target="http://rakaposhi.eas.asu.edu/cse494/notes/s07-link-analysis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journeyintowholeness.org/img/jung_color_vert.jpg&amp;imgrefurl=http://journeyintowholeness.org/jung101/index.shtm&amp;h=278&amp;w=188&amp;sz=23&amp;tbnid=ZJ6McZJZefMJ:&amp;tbnh=109&amp;tbnw=73&amp;hl=en&amp;start=1&amp;prev=/images?q=carl+jung&amp;svnum=10&amp;hl=en&amp;lr=&amp;c2coff=1&amp;rls=GGLC,GGLC:1969-53,GGLC:en&amp;sa=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rmatik.uni-trier.de/~ley/db/indices/a-tree/t/Tomkins:Andrew.html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informatik.uni-trier.de/~ley/db/indices/a-tree/s/Sivakumar:D=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k.uni-trier.de/~ley/db/indices/a-tree/r/Rajagopalan:Sridhar.html" TargetMode="External"/><Relationship Id="rId5" Type="http://schemas.openxmlformats.org/officeDocument/2006/relationships/hyperlink" Target="http://www.informatik.uni-trier.de/~ley/db/indices/a-tree/k/Kumar:Ravi.html" TargetMode="External"/><Relationship Id="rId4" Type="http://schemas.openxmlformats.org/officeDocument/2006/relationships/hyperlink" Target="http://www.informatik.uni-trier.de/~ley/db/conf/pods/pods2000.html#KumarRRSTU00" TargetMode="External"/><Relationship Id="rId9" Type="http://schemas.openxmlformats.org/officeDocument/2006/relationships/hyperlink" Target="http://www.informatik.uni-trier.de/~ley/db/indices/a-tree/u/Upfal:Eli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kaposhi.eas.asu.edu/cse4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2590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/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44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Given two randomly chosen web-pages p</a:t>
            </a:r>
            <a:r>
              <a:rPr lang="en-US" baseline="-25000">
                <a:solidFill>
                  <a:schemeClr val="accent2"/>
                </a:solidFill>
              </a:rPr>
              <a:t>1 </a:t>
            </a:r>
            <a:r>
              <a:rPr lang="en-US">
                <a:solidFill>
                  <a:schemeClr val="accent2"/>
                </a:solidFill>
              </a:rPr>
              <a:t>and p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, what is the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Probability that you can click your way from p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 to p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?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&lt;1%?, &lt;10%?, &gt;30%?. &gt;50%?, ~100%? (answer at the end)</a:t>
            </a:r>
            <a:r>
              <a:rPr lang="en-US" sz="4400"/>
              <a:t/>
            </a:r>
            <a:br>
              <a:rPr lang="en-US" sz="4400"/>
            </a:br>
            <a:endParaRPr lang="en-US" sz="4400"/>
          </a:p>
          <a:p>
            <a:pPr algn="ctr"/>
            <a:endParaRPr lang="en-US" sz="4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CSE 494/598</a:t>
            </a:r>
            <a:br>
              <a:rPr lang="en-US"/>
            </a:br>
            <a:r>
              <a:rPr lang="en-US"/>
              <a:t> </a:t>
            </a:r>
            <a:r>
              <a:rPr lang="en-US" i="1">
                <a:solidFill>
                  <a:schemeClr val="tx1"/>
                </a:solidFill>
              </a:rPr>
              <a:t>Information Retrieval, Mining and Integration on the Internet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pic>
        <p:nvPicPr>
          <p:cNvPr id="2055" name="Picture 7" descr="intro3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981200" cy="1684338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28600"/>
            <a:ext cx="31480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657600"/>
            <a:ext cx="3695700" cy="8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791200"/>
            <a:ext cx="1911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 descr="logo-no-border(1)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989637"/>
            <a:ext cx="1692275" cy="492125"/>
          </a:xfrm>
          <a:prstGeom prst="rect">
            <a:avLst/>
          </a:prstGeom>
          <a:noFill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6370637"/>
            <a:ext cx="2667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" name="Picture 30" descr="nimb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152400"/>
            <a:ext cx="3486150" cy="1725613"/>
          </a:xfrm>
          <a:prstGeom prst="rect">
            <a:avLst/>
          </a:prstGeom>
          <a:noFill/>
        </p:spPr>
      </p:pic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>
            <a:off x="7239000" y="4495800"/>
            <a:ext cx="1752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Spring2010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7" name="Picture 4" descr="2009-03-05-whos-god-facebook-or-goog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3434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 autoUpdateAnimBg="0"/>
      <p:bldP spid="205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6389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715000" cy="612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Topics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114800" cy="4114800"/>
          </a:xfrm>
        </p:spPr>
        <p:txBody>
          <a:bodyPr/>
          <a:lstStyle/>
          <a:p>
            <a:r>
              <a:rPr lang="en-US" dirty="0"/>
              <a:t>Approximately three halves plus a bit:</a:t>
            </a:r>
          </a:p>
          <a:p>
            <a:pPr lvl="1"/>
            <a:r>
              <a:rPr lang="en-US" dirty="0"/>
              <a:t>Information retrieval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integration/Aggregation</a:t>
            </a:r>
          </a:p>
          <a:p>
            <a:pPr lvl="1"/>
            <a:r>
              <a:rPr lang="en-US" dirty="0"/>
              <a:t>Information mining</a:t>
            </a:r>
          </a:p>
          <a:p>
            <a:pPr lvl="1"/>
            <a:r>
              <a:rPr lang="en-US" dirty="0"/>
              <a:t>other topics as permitted by time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720391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87863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533400" indent="-533400"/>
            <a:r>
              <a:rPr lang="en-US" sz="2000">
                <a:solidFill>
                  <a:srgbClr val="996633"/>
                </a:solidFill>
                <a:hlinkClick r:id="rId3"/>
              </a:rPr>
              <a:t>Clustering</a:t>
            </a:r>
            <a:r>
              <a:rPr lang="en-US" sz="2000">
                <a:solidFill>
                  <a:srgbClr val="996633"/>
                </a:solidFill>
              </a:rPr>
              <a:t> (2)</a:t>
            </a:r>
          </a:p>
          <a:p>
            <a:pPr marL="533400" indent="-533400"/>
            <a:r>
              <a:rPr lang="en-US" sz="2000">
                <a:solidFill>
                  <a:srgbClr val="996633"/>
                </a:solidFill>
                <a:hlinkClick r:id="rId4"/>
              </a:rPr>
              <a:t>Text Classification</a:t>
            </a:r>
            <a:r>
              <a:rPr lang="en-US" sz="2000">
                <a:solidFill>
                  <a:srgbClr val="996633"/>
                </a:solidFill>
              </a:rPr>
              <a:t> (1)</a:t>
            </a:r>
          </a:p>
          <a:p>
            <a:pPr marL="533400" indent="-533400"/>
            <a:r>
              <a:rPr lang="en-US" sz="2000">
                <a:solidFill>
                  <a:srgbClr val="996633"/>
                </a:solidFill>
                <a:hlinkClick r:id="rId5"/>
              </a:rPr>
              <a:t>Filtering/Recommender Systems </a:t>
            </a:r>
            <a:r>
              <a:rPr lang="en-US" sz="2000">
                <a:solidFill>
                  <a:srgbClr val="996633"/>
                </a:solidFill>
              </a:rPr>
              <a:t>(2)</a:t>
            </a:r>
          </a:p>
          <a:p>
            <a:pPr marL="533400" indent="-533400"/>
            <a:r>
              <a:rPr lang="en-US" sz="2000">
                <a:solidFill>
                  <a:srgbClr val="996633"/>
                </a:solidFill>
                <a:hlinkClick r:id="rId6"/>
              </a:rPr>
              <a:t>Why do we even care about databases in the context of web</a:t>
            </a:r>
            <a:r>
              <a:rPr lang="en-US" sz="2000">
                <a:solidFill>
                  <a:srgbClr val="996633"/>
                </a:solidFill>
              </a:rPr>
              <a:t> (1)</a:t>
            </a:r>
          </a:p>
          <a:p>
            <a:pPr marL="533400" indent="-533400"/>
            <a:r>
              <a:rPr lang="en-US" sz="2000">
                <a:solidFill>
                  <a:srgbClr val="996633"/>
                </a:solidFill>
                <a:hlinkClick r:id="rId7"/>
              </a:rPr>
              <a:t>XML and handling semi-structured data + Semantic Web standards (3) </a:t>
            </a:r>
            <a:endParaRPr lang="en-US" sz="2000">
              <a:solidFill>
                <a:srgbClr val="996633"/>
              </a:solidFill>
            </a:endParaRPr>
          </a:p>
          <a:p>
            <a:pPr marL="533400" indent="-533400"/>
            <a:r>
              <a:rPr lang="en-US" sz="2000">
                <a:solidFill>
                  <a:srgbClr val="996633"/>
                </a:solidFill>
                <a:hlinkClick r:id="rId8"/>
              </a:rPr>
              <a:t>Information Extraction</a:t>
            </a:r>
            <a:r>
              <a:rPr lang="en-US" sz="2000">
                <a:solidFill>
                  <a:srgbClr val="996633"/>
                </a:solidFill>
              </a:rPr>
              <a:t> (2)</a:t>
            </a:r>
          </a:p>
          <a:p>
            <a:pPr marL="533400" indent="-533400"/>
            <a:r>
              <a:rPr lang="en-US" sz="2000">
                <a:solidFill>
                  <a:srgbClr val="996633"/>
                </a:solidFill>
                <a:hlinkClick r:id="rId9"/>
              </a:rPr>
              <a:t>Information/data Integration</a:t>
            </a:r>
            <a:r>
              <a:rPr lang="en-US" sz="2000">
                <a:solidFill>
                  <a:srgbClr val="996633"/>
                </a:solidFill>
              </a:rPr>
              <a:t> (2+)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04800" y="14478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996633"/>
                </a:solidFill>
              </a:rPr>
              <a:t>Introduction (1)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996633"/>
                </a:solidFill>
                <a:hlinkClick r:id="rId10"/>
              </a:rPr>
              <a:t>Text retrieval; vectorspace ranking (3) </a:t>
            </a:r>
            <a:endParaRPr lang="en-US" sz="2000" b="1">
              <a:solidFill>
                <a:srgbClr val="996633"/>
              </a:solidFill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996633"/>
                </a:solidFill>
                <a:hlinkClick r:id="rId11"/>
              </a:rPr>
              <a:t>Correlation analysis &amp; Latent Semantic Indexing</a:t>
            </a:r>
            <a:r>
              <a:rPr lang="en-US" sz="2000" b="1">
                <a:solidFill>
                  <a:srgbClr val="996633"/>
                </a:solidFill>
              </a:rPr>
              <a:t> (2)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996633"/>
                </a:solidFill>
                <a:hlinkClick r:id="rId12"/>
              </a:rPr>
              <a:t>Indexing; Crawling; Exploiting tags in web pages</a:t>
            </a:r>
            <a:r>
              <a:rPr lang="en-US" sz="2000" b="1">
                <a:solidFill>
                  <a:srgbClr val="996633"/>
                </a:solidFill>
              </a:rPr>
              <a:t> (2)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996633"/>
                </a:solidFill>
                <a:hlinkClick r:id="rId13"/>
              </a:rPr>
              <a:t>Social Network Analysis</a:t>
            </a:r>
            <a:r>
              <a:rPr lang="en-US" sz="2000" b="1">
                <a:solidFill>
                  <a:srgbClr val="996633"/>
                </a:solidFill>
              </a:rPr>
              <a:t> (2)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996633"/>
                </a:solidFill>
                <a:hlinkClick r:id="rId14"/>
              </a:rPr>
              <a:t>Link Analysis in Web Search (A/H; Pagerank)</a:t>
            </a:r>
            <a:r>
              <a:rPr lang="en-US" sz="2000" b="1">
                <a:solidFill>
                  <a:srgbClr val="996633"/>
                </a:solidFill>
              </a:rPr>
              <a:t> (3+)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819400" y="60960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Discussion Classes: ~3+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Books (or lack there of)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41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/>
              <a:t>There are </a:t>
            </a:r>
            <a:r>
              <a:rPr lang="en-US" sz="1600" i="1" dirty="0"/>
              <a:t>no</a:t>
            </a:r>
            <a:r>
              <a:rPr lang="en-US" sz="1600" dirty="0"/>
              <a:t> required text books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Primary source is a set of readings that I will provide (see  “readings” button in the homepage)</a:t>
            </a:r>
          </a:p>
          <a:p>
            <a:pPr lvl="2">
              <a:lnSpc>
                <a:spcPct val="90000"/>
              </a:lnSpc>
            </a:pPr>
            <a:r>
              <a:rPr lang="en-US" sz="1600" b="1" dirty="0">
                <a:solidFill>
                  <a:srgbClr val="993300"/>
                </a:solidFill>
              </a:rPr>
              <a:t>Relative importance of readings is signified by their level of indentation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 good companion book for the IR topics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993300"/>
                </a:solidFill>
              </a:rPr>
              <a:t>Intro to Information Retrieval by Manning/</a:t>
            </a:r>
            <a:r>
              <a:rPr lang="en-US" sz="1600" dirty="0" err="1">
                <a:solidFill>
                  <a:srgbClr val="993300"/>
                </a:solidFill>
              </a:rPr>
              <a:t>Raghavan</a:t>
            </a:r>
            <a:r>
              <a:rPr lang="en-US" sz="1600" dirty="0">
                <a:solidFill>
                  <a:srgbClr val="993300"/>
                </a:solidFill>
              </a:rPr>
              <a:t>/</a:t>
            </a:r>
            <a:r>
              <a:rPr lang="en-US" sz="1600" dirty="0" err="1">
                <a:solidFill>
                  <a:srgbClr val="993300"/>
                </a:solidFill>
              </a:rPr>
              <a:t>Schutze</a:t>
            </a:r>
            <a:r>
              <a:rPr lang="en-US" sz="1600" dirty="0">
                <a:solidFill>
                  <a:srgbClr val="993300"/>
                </a:solidFill>
              </a:rPr>
              <a:t> (available online)</a:t>
            </a:r>
            <a:r>
              <a:rPr lang="en-US" sz="16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Modern Information Retrieval (</a:t>
            </a:r>
            <a:r>
              <a:rPr lang="en-US" sz="1600" dirty="0" err="1"/>
              <a:t>Baeza</a:t>
            </a:r>
            <a:r>
              <a:rPr lang="en-US" sz="1600" dirty="0"/>
              <a:t>-Yates et. Al)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Other references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Modeling the Internet and the Web by </a:t>
            </a:r>
            <a:r>
              <a:rPr lang="en-US" sz="1600" dirty="0" err="1"/>
              <a:t>Baldi</a:t>
            </a:r>
            <a:r>
              <a:rPr lang="en-US" sz="1600" dirty="0"/>
              <a:t>, </a:t>
            </a:r>
            <a:r>
              <a:rPr lang="en-US" sz="1600" dirty="0" err="1"/>
              <a:t>Frasconi</a:t>
            </a:r>
            <a:r>
              <a:rPr lang="en-US" sz="1600" dirty="0"/>
              <a:t> and Smyth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Mining the web  (</a:t>
            </a:r>
            <a:r>
              <a:rPr lang="en-US" sz="1600" dirty="0" err="1"/>
              <a:t>Soumen</a:t>
            </a:r>
            <a:r>
              <a:rPr lang="en-US" sz="1600" dirty="0"/>
              <a:t> </a:t>
            </a:r>
            <a:r>
              <a:rPr lang="en-US" sz="1600" dirty="0" err="1"/>
              <a:t>Chakrabarti</a:t>
            </a:r>
            <a:r>
              <a:rPr 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Data on the web (</a:t>
            </a:r>
            <a:r>
              <a:rPr lang="en-US" sz="1600" dirty="0" err="1"/>
              <a:t>Abiteboul</a:t>
            </a:r>
            <a:r>
              <a:rPr lang="en-US" sz="1600" dirty="0"/>
              <a:t> et al).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 Semantic Web Primer (</a:t>
            </a:r>
            <a:r>
              <a:rPr lang="en-US" sz="1600" dirty="0" err="1"/>
              <a:t>Antonieu</a:t>
            </a:r>
            <a:r>
              <a:rPr lang="en-US" sz="1600" dirty="0"/>
              <a:t> &amp; van </a:t>
            </a:r>
            <a:r>
              <a:rPr lang="en-US" sz="1600" dirty="0" err="1"/>
              <a:t>Haarmalen</a:t>
            </a:r>
            <a:r>
              <a:rPr lang="en-US" sz="1600" dirty="0"/>
              <a:t>)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2970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667000"/>
            <a:ext cx="305251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Pre-reqs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114800"/>
          </a:xfrm>
        </p:spPr>
        <p:txBody>
          <a:bodyPr/>
          <a:lstStyle/>
          <a:p>
            <a:r>
              <a:rPr lang="en-US"/>
              <a:t>Useful course background</a:t>
            </a:r>
          </a:p>
          <a:p>
            <a:pPr lvl="1"/>
            <a:r>
              <a:rPr lang="en-US"/>
              <a:t>CSE 310 Data structures </a:t>
            </a:r>
          </a:p>
          <a:p>
            <a:pPr lvl="2"/>
            <a:r>
              <a:rPr lang="en-US"/>
              <a:t>(Also 4xx course on Algorithms)</a:t>
            </a:r>
          </a:p>
          <a:p>
            <a:pPr lvl="1"/>
            <a:r>
              <a:rPr lang="en-US"/>
              <a:t>CSE 412 Databases </a:t>
            </a:r>
          </a:p>
          <a:p>
            <a:pPr lvl="1"/>
            <a:r>
              <a:rPr lang="en-US"/>
              <a:t>CSE 471 Intro to AI</a:t>
            </a:r>
          </a:p>
          <a:p>
            <a:r>
              <a:rPr lang="en-US"/>
              <a:t>+ some of  that math you thought you would never use..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MAT 342 Linear Algebra</a:t>
            </a:r>
            <a:endParaRPr lang="en-US" sz="1800"/>
          </a:p>
          <a:p>
            <a:pPr lvl="2"/>
            <a:r>
              <a:rPr lang="en-US" sz="1800"/>
              <a:t>Matrices; Eigen values; Eigen Vectors; Singular value decomp</a:t>
            </a:r>
          </a:p>
          <a:p>
            <a:pPr lvl="3"/>
            <a:r>
              <a:rPr lang="en-US" sz="1600"/>
              <a:t>Useful for information retrieval and link analysis (pagerank/Authorities-hubs)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ECE 389 Probability and Statistics for Engg. Prob solving</a:t>
            </a:r>
          </a:p>
          <a:p>
            <a:pPr lvl="2"/>
            <a:r>
              <a:rPr lang="en-US" sz="1600"/>
              <a:t>Discrete probabilities; Bayes rule, long tail, power laws etc. </a:t>
            </a:r>
          </a:p>
          <a:p>
            <a:pPr lvl="3"/>
            <a:r>
              <a:rPr lang="en-US" sz="1400"/>
              <a:t>Useful for datamining stuff (e.g. naïve bayes classifier)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 rot="-1210062">
            <a:off x="7391400" y="5486400"/>
            <a:ext cx="1654175" cy="10795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You are primarily</a:t>
            </a:r>
          </a:p>
          <a:p>
            <a:r>
              <a:rPr lang="en-US" sz="1600"/>
              <a:t>responsible for </a:t>
            </a:r>
          </a:p>
          <a:p>
            <a:r>
              <a:rPr lang="en-US" sz="1600"/>
              <a:t>refreshing your </a:t>
            </a:r>
          </a:p>
          <a:p>
            <a:r>
              <a:rPr lang="en-US" sz="1600"/>
              <a:t>memory...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7086600" y="4114800"/>
            <a:ext cx="1676400" cy="762000"/>
          </a:xfrm>
          <a:prstGeom prst="wedgeRoundRectCallout">
            <a:avLst>
              <a:gd name="adj1" fmla="val -67236"/>
              <a:gd name="adj2" fmla="val 68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Homework</a:t>
            </a:r>
          </a:p>
          <a:p>
            <a:pPr algn="ctr"/>
            <a:r>
              <a:rPr lang="en-US"/>
              <a:t>Ready…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course is not (intended tobe)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This course is not intended to</a:t>
            </a:r>
          </a:p>
          <a:p>
            <a:pPr lvl="1"/>
            <a:r>
              <a:rPr lang="en-US"/>
              <a:t>Teach you how to be a web master</a:t>
            </a:r>
          </a:p>
          <a:p>
            <a:pPr lvl="1"/>
            <a:r>
              <a:rPr lang="en-US"/>
              <a:t>Expose you to all the latest x-buzzwords in technology</a:t>
            </a:r>
          </a:p>
          <a:p>
            <a:pPr lvl="2"/>
            <a:r>
              <a:rPr lang="en-US"/>
              <a:t>XML/XSL/XPOINTER/XPATH</a:t>
            </a:r>
          </a:p>
          <a:p>
            <a:pPr lvl="3"/>
            <a:r>
              <a:rPr lang="en-US"/>
              <a:t>(okay, may be a little).</a:t>
            </a:r>
          </a:p>
          <a:p>
            <a:pPr lvl="1"/>
            <a:r>
              <a:rPr lang="en-US"/>
              <a:t>Teach you web/javascript/java/jdbc etc. programming</a:t>
            </a:r>
          </a:p>
          <a:p>
            <a:pPr lvl="2"/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988300" cy="19272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00"/>
                </a:solidFill>
              </a:rPr>
              <a:t>               [] there is a difference between training and education.</a:t>
            </a:r>
          </a:p>
          <a:p>
            <a:r>
              <a:rPr lang="en-US">
                <a:solidFill>
                  <a:srgbClr val="336600"/>
                </a:solidFill>
              </a:rPr>
              <a:t>If computer science is a fundamental discipline, then university</a:t>
            </a:r>
          </a:p>
          <a:p>
            <a:r>
              <a:rPr lang="en-US">
                <a:solidFill>
                  <a:srgbClr val="336600"/>
                </a:solidFill>
              </a:rPr>
              <a:t>education in this field should emphasize enduring fundamental</a:t>
            </a:r>
          </a:p>
          <a:p>
            <a:r>
              <a:rPr lang="en-US">
                <a:solidFill>
                  <a:srgbClr val="336600"/>
                </a:solidFill>
              </a:rPr>
              <a:t>principles rather than transient current technology.</a:t>
            </a:r>
          </a:p>
          <a:p>
            <a:r>
              <a:rPr lang="en-US">
                <a:solidFill>
                  <a:srgbClr val="336600"/>
                </a:solidFill>
              </a:rPr>
              <a:t>         -</a:t>
            </a:r>
            <a:r>
              <a:rPr lang="en-US">
                <a:solidFill>
                  <a:srgbClr val="FF0000"/>
                </a:solidFill>
              </a:rPr>
              <a:t>Peter Wegner, Three Computing Cultures</a:t>
            </a:r>
            <a:r>
              <a:rPr lang="en-US">
                <a:solidFill>
                  <a:srgbClr val="336600"/>
                </a:solidFill>
              </a:rPr>
              <a:t>. </a:t>
            </a:r>
            <a:r>
              <a:rPr lang="en-US">
                <a:solidFill>
                  <a:srgbClr val="FF0000"/>
                </a:solidFill>
              </a:rPr>
              <a:t>1970.</a:t>
            </a:r>
            <a:endParaRPr lang="en-US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6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6019800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5638800" y="4114800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267200" y="49530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4267200" y="42672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4343400" y="5105400"/>
            <a:ext cx="297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4267200" y="52578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5638800" y="5638800"/>
            <a:ext cx="1676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343400" y="5791200"/>
            <a:ext cx="297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0" y="1600200"/>
            <a:ext cx="2787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Neither is this course</a:t>
            </a:r>
          </a:p>
          <a:p>
            <a:r>
              <a:rPr lang="en-US"/>
              <a:t>allowed to teach you </a:t>
            </a:r>
          </a:p>
          <a:p>
            <a:r>
              <a:rPr lang="en-US"/>
              <a:t>how to </a:t>
            </a:r>
            <a:r>
              <a:rPr lang="en-US" i="1"/>
              <a:t>really</a:t>
            </a:r>
            <a:r>
              <a:rPr lang="en-US"/>
              <a:t> make</a:t>
            </a:r>
          </a:p>
          <a:p>
            <a:r>
              <a:rPr lang="en-US"/>
              <a:t>money on the web</a:t>
            </a:r>
          </a:p>
          <a:p>
            <a:r>
              <a:rPr lang="en-US"/>
              <a:t>  </a:t>
            </a: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1066800" y="27432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6781800" y="990600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 etc.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  <a:p>
            <a:pPr lvl="1"/>
            <a:r>
              <a:rPr lang="en-US"/>
              <a:t>Projects/Homeworks (~45%)</a:t>
            </a:r>
          </a:p>
          <a:p>
            <a:pPr lvl="1"/>
            <a:r>
              <a:rPr lang="en-US"/>
              <a:t>Midterm / final (~40%)</a:t>
            </a:r>
          </a:p>
          <a:p>
            <a:pPr lvl="1"/>
            <a:r>
              <a:rPr lang="en-US"/>
              <a:t>Participation (~15%)</a:t>
            </a:r>
          </a:p>
          <a:p>
            <a:pPr lvl="2"/>
            <a:r>
              <a:rPr lang="en-US"/>
              <a:t>Reading (papers, web - </a:t>
            </a:r>
            <a:r>
              <a:rPr lang="en-US">
                <a:solidFill>
                  <a:srgbClr val="FF0000"/>
                </a:solidFill>
              </a:rPr>
              <a:t>no single text</a:t>
            </a:r>
            <a:r>
              <a:rPr lang="en-US"/>
              <a:t>)</a:t>
            </a:r>
          </a:p>
          <a:p>
            <a:pPr lvl="2"/>
            <a:r>
              <a:rPr lang="en-US"/>
              <a:t>Class interaction (***VERY VERY IMPORTANT***)</a:t>
            </a:r>
          </a:p>
          <a:p>
            <a:pPr lvl="3"/>
            <a:r>
              <a:rPr lang="en-US"/>
              <a:t>will be evaluated by attendance, </a:t>
            </a:r>
            <a:r>
              <a:rPr lang="en-US" i="1" u="sng"/>
              <a:t>attentiveness</a:t>
            </a:r>
            <a:r>
              <a:rPr lang="en-US"/>
              <a:t>, and  occasional quizzes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105400"/>
            <a:ext cx="136683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7086600" y="5105400"/>
            <a:ext cx="1143000" cy="1066800"/>
            <a:chOff x="4800" y="384"/>
            <a:chExt cx="720" cy="672"/>
          </a:xfrm>
        </p:grpSpPr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4800" y="384"/>
              <a:ext cx="720" cy="6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4944" y="480"/>
              <a:ext cx="43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0" name="Text Box 10"/>
          <p:cNvSpPr txBox="1">
            <a:spLocks noChangeArrowheads="1"/>
          </p:cNvSpPr>
          <p:nvPr/>
        </p:nvSpPr>
        <p:spPr bwMode="auto">
          <a:xfrm rot="-1433137">
            <a:off x="76200" y="533400"/>
            <a:ext cx="2416175" cy="82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Subject to (minor)</a:t>
            </a:r>
          </a:p>
          <a:p>
            <a:r>
              <a:rPr lang="en-US"/>
              <a:t>Changes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 rot="-635485">
            <a:off x="927100" y="4938713"/>
            <a:ext cx="3476625" cy="1463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471 and 598 students are treated as separate clusters while awarding final letter grades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(no other differentiation)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  <p:bldP spid="3073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Projects (tentative)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One project with 3 parts</a:t>
            </a:r>
          </a:p>
          <a:p>
            <a:pPr lvl="1">
              <a:lnSpc>
                <a:spcPct val="90000"/>
              </a:lnSpc>
            </a:pPr>
            <a:r>
              <a:rPr lang="en-US"/>
              <a:t>Extending and experimenting with a mini-search engine</a:t>
            </a:r>
          </a:p>
          <a:p>
            <a:pPr lvl="2">
              <a:lnSpc>
                <a:spcPct val="90000"/>
              </a:lnSpc>
            </a:pPr>
            <a:r>
              <a:rPr lang="en-US"/>
              <a:t>Project description available online (tentative)</a:t>
            </a:r>
          </a:p>
          <a:p>
            <a:pPr lvl="4">
              <a:lnSpc>
                <a:spcPct val="90000"/>
              </a:lnSpc>
            </a:pPr>
            <a:r>
              <a:rPr lang="en-US"/>
              <a:t>(</a:t>
            </a:r>
            <a:r>
              <a:rPr lang="en-US" i="1"/>
              <a:t>if you did search engine implementations already and would rather do something else, talk to me</a:t>
            </a:r>
            <a:r>
              <a:rPr lang="en-US"/>
              <a:t>)</a:t>
            </a:r>
          </a:p>
          <a:p>
            <a:pPr>
              <a:lnSpc>
                <a:spcPct val="90000"/>
              </a:lnSpc>
            </a:pPr>
            <a:r>
              <a:rPr lang="en-US"/>
              <a:t>Expected background</a:t>
            </a:r>
          </a:p>
          <a:p>
            <a:pPr lvl="1">
              <a:lnSpc>
                <a:spcPct val="90000"/>
              </a:lnSpc>
            </a:pPr>
            <a:r>
              <a:rPr lang="en-US"/>
              <a:t>Competence in JAVA programming </a:t>
            </a:r>
          </a:p>
          <a:p>
            <a:pPr lvl="2">
              <a:lnSpc>
                <a:spcPct val="90000"/>
              </a:lnSpc>
            </a:pPr>
            <a:r>
              <a:rPr lang="en-US"/>
              <a:t>(Gosling level is fine; Fledgling level probably not..). </a:t>
            </a:r>
          </a:p>
          <a:p>
            <a:pPr lvl="2">
              <a:lnSpc>
                <a:spcPct val="90000"/>
              </a:lnSpc>
            </a:pPr>
            <a:r>
              <a:rPr lang="en-US"/>
              <a:t> We </a:t>
            </a:r>
            <a:r>
              <a:rPr lang="en-US" i="1"/>
              <a:t>will not be </a:t>
            </a:r>
            <a:r>
              <a:rPr lang="en-US"/>
              <a:t> teaching you JAVA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If you can have a Super-Human </a:t>
            </a:r>
            <a:br>
              <a:rPr lang="en-US" sz="4000"/>
            </a:br>
            <a:r>
              <a:rPr lang="en-US" sz="4000"/>
              <a:t>Web-Secretary</a:t>
            </a:r>
          </a:p>
        </p:txBody>
      </p:sp>
      <p:sp>
        <p:nvSpPr>
          <p:cNvPr id="152579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FFFF00"/>
                </a:solidFill>
              </a:rPr>
              <a:t>what would we have him/her/it do for you?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Honor Code/Trawling the Web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Almost any question I can ask you is probably answered somewhere on the web!</a:t>
            </a:r>
          </a:p>
          <a:p>
            <a:pPr lvl="1"/>
            <a:r>
              <a:rPr lang="en-US" sz="2400"/>
              <a:t>May even be on my own website</a:t>
            </a:r>
          </a:p>
          <a:p>
            <a:pPr lvl="2"/>
            <a:r>
              <a:rPr lang="en-US" sz="2000"/>
              <a:t>Even if I disable access, Google caches!</a:t>
            </a:r>
          </a:p>
          <a:p>
            <a:r>
              <a:rPr lang="en-US" sz="2800"/>
              <a:t>…You are still required to do </a:t>
            </a:r>
            <a:r>
              <a:rPr lang="en-US" sz="2800" i="1"/>
              <a:t>all course related work </a:t>
            </a:r>
            <a:r>
              <a:rPr lang="en-US" sz="2800"/>
              <a:t>(homework, exams, projects etc) </a:t>
            </a:r>
            <a:r>
              <a:rPr lang="en-US" sz="2800" i="1" u="sng"/>
              <a:t>yourself</a:t>
            </a:r>
          </a:p>
          <a:p>
            <a:pPr lvl="1"/>
            <a:r>
              <a:rPr lang="en-US" sz="2400"/>
              <a:t>Trawling the web in search of exact answers considered academic plagiarism</a:t>
            </a:r>
          </a:p>
          <a:p>
            <a:pPr lvl="1"/>
            <a:r>
              <a:rPr lang="en-US" sz="2400" i="1"/>
              <a:t>If in doubt, </a:t>
            </a:r>
            <a:r>
              <a:rPr lang="en-US" sz="2400" i="1" u="sng"/>
              <a:t>please check with the instructor</a:t>
            </a:r>
            <a:endParaRPr lang="en-US" sz="2400" i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Sociological issues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Attendance in the class is *very* important</a:t>
            </a:r>
          </a:p>
          <a:p>
            <a:pPr lvl="1">
              <a:lnSpc>
                <a:spcPct val="90000"/>
              </a:lnSpc>
            </a:pPr>
            <a:r>
              <a:rPr lang="en-US"/>
              <a:t>I take unexplained absences seriously</a:t>
            </a:r>
          </a:p>
          <a:p>
            <a:pPr>
              <a:lnSpc>
                <a:spcPct val="90000"/>
              </a:lnSpc>
            </a:pPr>
            <a:r>
              <a:rPr lang="en-US"/>
              <a:t>Active concentration in the class is *very* important</a:t>
            </a:r>
          </a:p>
          <a:p>
            <a:pPr lvl="1">
              <a:lnSpc>
                <a:spcPct val="90000"/>
              </a:lnSpc>
            </a:pPr>
            <a:r>
              <a:rPr lang="en-US"/>
              <a:t>Not the place for catching up on Sleep/State-press reading </a:t>
            </a:r>
          </a:p>
          <a:p>
            <a:pPr>
              <a:lnSpc>
                <a:spcPct val="90000"/>
              </a:lnSpc>
            </a:pPr>
            <a:r>
              <a:rPr lang="en-US"/>
              <a:t>Interaction/interactiveness is highly encouraged both in and outside the class</a:t>
            </a:r>
          </a:p>
          <a:p>
            <a:pPr lvl="1">
              <a:lnSpc>
                <a:spcPct val="90000"/>
              </a:lnSpc>
            </a:pPr>
            <a:r>
              <a:rPr lang="en-US"/>
              <a:t>There will be a class blog…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Occupational Hazards..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572000"/>
          </a:xfrm>
        </p:spPr>
        <p:txBody>
          <a:bodyPr/>
          <a:lstStyle/>
          <a:p>
            <a:r>
              <a:rPr lang="en-US" sz="2800"/>
              <a:t>Caveat: Life on the bleeding edge</a:t>
            </a:r>
          </a:p>
          <a:p>
            <a:pPr lvl="1"/>
            <a:r>
              <a:rPr lang="en-US" sz="2400"/>
              <a:t>494 midway between 4xx class &amp; 591 seminars</a:t>
            </a:r>
          </a:p>
          <a:p>
            <a:pPr lvl="2"/>
            <a:r>
              <a:rPr lang="en-US" sz="2000"/>
              <a:t>It is a “SEMI-STRUCTURED” class. </a:t>
            </a:r>
          </a:p>
          <a:p>
            <a:pPr lvl="1"/>
            <a:r>
              <a:rPr lang="en-US" sz="2400"/>
              <a:t>No required text book (recommended books, papers)</a:t>
            </a:r>
          </a:p>
          <a:p>
            <a:pPr lvl="1"/>
            <a:r>
              <a:rPr lang="en-US" sz="2400"/>
              <a:t>Need a sense of adventure</a:t>
            </a:r>
          </a:p>
          <a:p>
            <a:pPr lvl="2"/>
            <a:r>
              <a:rPr lang="en-US" sz="2000"/>
              <a:t>..and you are assumed to have it, considering that you signed up voluntarily </a:t>
            </a:r>
          </a:p>
          <a:p>
            <a:r>
              <a:rPr lang="en-US" sz="2800"/>
              <a:t>Being offered for the sixth time..and it seems to change every time..</a:t>
            </a:r>
          </a:p>
          <a:p>
            <a:pPr lvl="1"/>
            <a:r>
              <a:rPr lang="en-US" sz="2400"/>
              <a:t>I modify slides until the last minute…</a:t>
            </a:r>
          </a:p>
          <a:p>
            <a:pPr lvl="2"/>
            <a:r>
              <a:rPr lang="en-US" sz="2000"/>
              <a:t>To avoid falling asleep during lecture…</a:t>
            </a:r>
          </a:p>
          <a:p>
            <a:endParaRPr lang="en-US" sz="2800"/>
          </a:p>
        </p:txBody>
      </p:sp>
      <p:sp>
        <p:nvSpPr>
          <p:cNvPr id="33796" name="Text Box 1028"/>
          <p:cNvSpPr txBox="1">
            <a:spLocks noChangeArrowheads="1"/>
          </p:cNvSpPr>
          <p:nvPr/>
        </p:nvSpPr>
        <p:spPr bwMode="auto">
          <a:xfrm>
            <a:off x="5013325" y="5832475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Silver Lining?</a:t>
            </a:r>
          </a:p>
        </p:txBody>
      </p:sp>
      <p:pic>
        <p:nvPicPr>
          <p:cNvPr id="33798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4097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with a homepage..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 will not be giving any handouts</a:t>
            </a:r>
          </a:p>
          <a:p>
            <a:pPr lvl="1"/>
            <a:r>
              <a:rPr lang="en-US" sz="2400" dirty="0"/>
              <a:t>All class related material will be accessible from the web-page</a:t>
            </a:r>
          </a:p>
          <a:p>
            <a:pPr lvl="2"/>
            <a:r>
              <a:rPr lang="en-US" sz="2000" dirty="0"/>
              <a:t>Home works may be specified incrementally </a:t>
            </a:r>
          </a:p>
          <a:p>
            <a:pPr lvl="3"/>
            <a:r>
              <a:rPr lang="en-US" sz="1800" dirty="0"/>
              <a:t>(one problem at a time)</a:t>
            </a:r>
          </a:p>
          <a:p>
            <a:pPr lvl="1"/>
            <a:r>
              <a:rPr lang="en-US" sz="2400" dirty="0"/>
              <a:t>The slides used in the lecture will be available on the class page</a:t>
            </a:r>
          </a:p>
          <a:p>
            <a:pPr lvl="2"/>
            <a:r>
              <a:rPr lang="en-US" sz="2000"/>
              <a:t>The slides will be “loosely” based on the ones I used in </a:t>
            </a:r>
            <a:r>
              <a:rPr lang="en-US" sz="2000" smtClean="0"/>
              <a:t>f08 </a:t>
            </a:r>
            <a:r>
              <a:rPr lang="en-US" sz="2000"/>
              <a:t>(these are available on the homepage)</a:t>
            </a:r>
          </a:p>
          <a:p>
            <a:pPr lvl="3"/>
            <a:r>
              <a:rPr lang="en-US" sz="1800" dirty="0"/>
              <a:t>However I reserve the right to modify them until the last minute (and sometimes beyond it). </a:t>
            </a:r>
          </a:p>
          <a:p>
            <a:pPr lvl="2"/>
            <a:r>
              <a:rPr lang="en-US" sz="2000" dirty="0"/>
              <a:t>When printing slides </a:t>
            </a:r>
            <a:r>
              <a:rPr lang="en-US" sz="2000" i="1" u="sng" dirty="0">
                <a:solidFill>
                  <a:srgbClr val="FF0000"/>
                </a:solidFill>
              </a:rPr>
              <a:t>avoid printing the hidden slides</a:t>
            </a:r>
          </a:p>
          <a:p>
            <a:pPr lvl="2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2286000" y="5181600"/>
            <a:ext cx="52006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Google "asu cse494"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Readings for next week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chapter on Text Retrieval, available in the readings list</a:t>
            </a:r>
          </a:p>
          <a:p>
            <a:pPr lvl="1"/>
            <a:r>
              <a:rPr lang="en-US"/>
              <a:t>(alternate/optional reading) </a:t>
            </a:r>
          </a:p>
          <a:p>
            <a:pPr lvl="2"/>
            <a:r>
              <a:rPr lang="en-US"/>
              <a:t>Chapters 1,8,6,7 in Manning et al’s book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8/24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0"/>
            <a:ext cx="40227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/>
              <a:t>Course Overview</a:t>
            </a:r>
            <a:br>
              <a:rPr lang="en-US" sz="4000"/>
            </a:br>
            <a:r>
              <a:rPr lang="en-US" sz="4000"/>
              <a:t>(take 2)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as a collection of information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Web viewed as a large collection of__________</a:t>
            </a:r>
          </a:p>
          <a:p>
            <a:pPr lvl="1"/>
            <a:r>
              <a:rPr lang="en-US"/>
              <a:t>Text, Structured Data, Semi-structured data</a:t>
            </a:r>
          </a:p>
          <a:p>
            <a:pPr lvl="1"/>
            <a:r>
              <a:rPr lang="en-US"/>
              <a:t>(connected) (dynamically changing) (user generated) content</a:t>
            </a:r>
          </a:p>
          <a:p>
            <a:pPr lvl="1"/>
            <a:r>
              <a:rPr lang="en-US"/>
              <a:t> (multi-media/Updates/Transactions etc. ignored for now)</a:t>
            </a:r>
          </a:p>
          <a:p>
            <a:r>
              <a:rPr lang="en-US"/>
              <a:t>So what do we want to do with it?</a:t>
            </a:r>
          </a:p>
          <a:p>
            <a:pPr lvl="1"/>
            <a:r>
              <a:rPr lang="en-US"/>
              <a:t>Search, directed browsing, aggregation, integration, pattern finding</a:t>
            </a:r>
          </a:p>
          <a:p>
            <a:r>
              <a:rPr lang="en-US"/>
              <a:t>How do we do it?</a:t>
            </a:r>
          </a:p>
          <a:p>
            <a:pPr lvl="1"/>
            <a:r>
              <a:rPr lang="en-US"/>
              <a:t>Depends on your model (text/Structured/semi-structured)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1676400"/>
          </a:xfrm>
        </p:spPr>
        <p:txBody>
          <a:bodyPr/>
          <a:lstStyle/>
          <a:p>
            <a:r>
              <a:rPr lang="en-US"/>
              <a:t>How will search and querying on these three types of data differ?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50925" y="1641475"/>
            <a:ext cx="2000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 generic</a:t>
            </a:r>
          </a:p>
          <a:p>
            <a:pPr algn="ctr"/>
            <a:r>
              <a:rPr lang="en-US"/>
              <a:t>web page</a:t>
            </a:r>
          </a:p>
          <a:p>
            <a:pPr algn="ctr"/>
            <a:r>
              <a:rPr lang="en-US"/>
              <a:t>containing text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44925" y="3124200"/>
            <a:ext cx="1317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 movie </a:t>
            </a:r>
          </a:p>
          <a:p>
            <a:pPr algn="ctr"/>
            <a:r>
              <a:rPr lang="en-US"/>
              <a:t>review</a:t>
            </a: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1295400" y="2362200"/>
            <a:ext cx="5840413" cy="1981200"/>
            <a:chOff x="816" y="1488"/>
            <a:chExt cx="3679" cy="1248"/>
          </a:xfrm>
        </p:grpSpPr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816" y="1776"/>
              <a:ext cx="8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[English]</a:t>
              </a: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3888" y="1488"/>
              <a:ext cx="6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[SQL]</a:t>
              </a: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2448" y="2448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[XML]</a:t>
              </a:r>
            </a:p>
          </p:txBody>
        </p:sp>
      </p:grpSp>
      <p:sp>
        <p:nvSpPr>
          <p:cNvPr id="39947" name="Text Box 11"/>
          <p:cNvSpPr txBox="1">
            <a:spLocks noChangeArrowheads="1"/>
          </p:cNvSpPr>
          <p:nvPr/>
        </p:nvSpPr>
        <p:spPr bwMode="auto">
          <a:xfrm rot="-1097732">
            <a:off x="6553200" y="5562600"/>
            <a:ext cx="217963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Semi-Structured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735638" y="16002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An employee </a:t>
            </a:r>
          </a:p>
          <a:p>
            <a:pPr algn="ctr"/>
            <a:r>
              <a:rPr lang="en-US"/>
              <a:t>record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helps querying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Expressive queries</a:t>
            </a:r>
          </a:p>
          <a:p>
            <a:pPr lvl="2"/>
            <a:r>
              <a:rPr lang="en-US"/>
              <a:t>Give me all pages that have key words “Get Rich Quick”</a:t>
            </a:r>
          </a:p>
          <a:p>
            <a:pPr lvl="2"/>
            <a:r>
              <a:rPr lang="en-US"/>
              <a:t>Give me the social security numbers of all the employees who have stayed with the company for more than 5 years, and whose yearly salaries are three standard deviations away from the average salary</a:t>
            </a:r>
          </a:p>
          <a:p>
            <a:pPr lvl="2"/>
            <a:r>
              <a:rPr lang="en-US"/>
              <a:t>Give me all mails from people from ASU written this year, which are relevant to “get rich quick” </a:t>
            </a:r>
          </a:p>
          <a:p>
            <a:endParaRPr lang="en-US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0" y="1752600"/>
            <a:ext cx="984250" cy="2500313"/>
            <a:chOff x="0" y="1104"/>
            <a:chExt cx="620" cy="1575"/>
          </a:xfrm>
        </p:grpSpPr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0" y="1104"/>
              <a:ext cx="620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keyword</a:t>
              </a:r>
            </a:p>
          </p:txBody>
        </p:sp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96" y="1632"/>
              <a:ext cx="388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SQL</a:t>
              </a:r>
            </a:p>
          </p:txBody>
        </p:sp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48" y="2448"/>
              <a:ext cx="436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XML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Holy Grail</a:t>
            </a:r>
          </a:p>
        </p:txBody>
      </p:sp>
      <p:sp>
        <p:nvSpPr>
          <p:cNvPr id="150531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can have a “super-human” Web-Secretary, what would we have him/her/it do for us?</a:t>
            </a:r>
          </a:p>
          <a:p>
            <a:pPr lvl="1"/>
            <a:r>
              <a:rPr lang="en-US"/>
              <a:t>Read all the web &amp; remember what information is where</a:t>
            </a:r>
          </a:p>
          <a:p>
            <a:pPr lvl="1"/>
            <a:r>
              <a:rPr lang="en-US"/>
              <a:t>Be able to reason about connections between information</a:t>
            </a:r>
          </a:p>
          <a:p>
            <a:pPr lvl="1"/>
            <a:r>
              <a:rPr lang="en-US"/>
              <a:t>Read my mind and answer questions (or better yet) satisfy my needs, even before I articulate them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46125" y="4689475"/>
            <a:ext cx="4625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How close is this dream to reality?</a:t>
            </a:r>
          </a:p>
          <a:p>
            <a:endParaRPr lang="en-US"/>
          </a:p>
          <a:p>
            <a:r>
              <a:rPr lang="en-US"/>
              <a:t>Are we being too easy on our search</a:t>
            </a:r>
          </a:p>
          <a:p>
            <a:r>
              <a:rPr lang="en-US"/>
              <a:t> engines?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Web </a:t>
            </a:r>
            <a:r>
              <a:rPr lang="en-US" i="1"/>
              <a:t>have</a:t>
            </a:r>
            <a:r>
              <a:rPr lang="en-US"/>
              <a:t> Structured data?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r>
              <a:rPr lang="en-US"/>
              <a:t>Isn’t web all text?</a:t>
            </a:r>
          </a:p>
          <a:p>
            <a:pPr lvl="1"/>
            <a:r>
              <a:rPr lang="en-US"/>
              <a:t>The invisible web </a:t>
            </a:r>
          </a:p>
          <a:p>
            <a:pPr lvl="2"/>
            <a:r>
              <a:rPr lang="en-US"/>
              <a:t>Most web servers have back end database servers</a:t>
            </a:r>
          </a:p>
          <a:p>
            <a:pPr lvl="2"/>
            <a:r>
              <a:rPr lang="en-US"/>
              <a:t>They dynamically convert (wrap) the structured data into readable english</a:t>
            </a:r>
          </a:p>
          <a:p>
            <a:pPr lvl="3"/>
            <a:r>
              <a:rPr lang="en-US">
                <a:solidFill>
                  <a:srgbClr val="FF0000"/>
                </a:solidFill>
              </a:rPr>
              <a:t>&lt;India, New Delhi&gt;  =&gt; The capital of India is New Delhi.</a:t>
            </a:r>
            <a:endParaRPr lang="en-US"/>
          </a:p>
          <a:p>
            <a:pPr lvl="3"/>
            <a:r>
              <a:rPr lang="en-US"/>
              <a:t>So, if we can “unwrap” the text, we have structured data!</a:t>
            </a:r>
          </a:p>
          <a:p>
            <a:pPr lvl="4"/>
            <a:r>
              <a:rPr lang="en-US"/>
              <a:t>(un)wrappers, learning wrappers etc…</a:t>
            </a:r>
          </a:p>
          <a:p>
            <a:pPr lvl="3"/>
            <a:r>
              <a:rPr lang="en-US"/>
              <a:t>Note also that such dynamic pages cannot be crawled...</a:t>
            </a:r>
          </a:p>
          <a:p>
            <a:pPr lvl="1"/>
            <a:r>
              <a:rPr lang="en-US"/>
              <a:t>The Semi-structured web</a:t>
            </a:r>
          </a:p>
          <a:p>
            <a:pPr lvl="2"/>
            <a:r>
              <a:rPr lang="en-US"/>
              <a:t>Most pages are at least “semi”-structured</a:t>
            </a:r>
          </a:p>
          <a:p>
            <a:pPr lvl="2"/>
            <a:r>
              <a:rPr lang="en-US"/>
              <a:t>XML standard is expected to ease the presenatation/on-the-wire transfer of such pages. (BUT…..)</a:t>
            </a:r>
          </a:p>
          <a:p>
            <a:pPr lvl="3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get Structure?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When the underlying data is already strctured, do unwrapping</a:t>
            </a:r>
          </a:p>
          <a:p>
            <a:pPr lvl="1"/>
            <a:r>
              <a:rPr lang="en-US"/>
              <a:t>Web </a:t>
            </a:r>
            <a:r>
              <a:rPr lang="en-US" i="1"/>
              <a:t>already </a:t>
            </a:r>
            <a:r>
              <a:rPr lang="en-US"/>
              <a:t> has a lot of structured data!</a:t>
            </a:r>
          </a:p>
          <a:p>
            <a:pPr lvl="1"/>
            <a:r>
              <a:rPr lang="en-US"/>
              <a:t>Invisible web…that disguises itself</a:t>
            </a:r>
          </a:p>
          <a:p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..else </a:t>
            </a:r>
            <a:r>
              <a:rPr lang="en-US" i="1"/>
              <a:t>extract</a:t>
            </a:r>
            <a:r>
              <a:rPr lang="en-US"/>
              <a:t> structure</a:t>
            </a:r>
          </a:p>
          <a:p>
            <a:pPr lvl="1"/>
            <a:r>
              <a:rPr lang="en-US"/>
              <a:t>Go from text to structured data (using quasi NLP techniques)</a:t>
            </a:r>
          </a:p>
          <a:p>
            <a:r>
              <a:rPr lang="en-US"/>
              <a:t>..or </a:t>
            </a:r>
            <a:r>
              <a:rPr lang="en-US" i="1"/>
              <a:t>annotate</a:t>
            </a:r>
            <a:r>
              <a:rPr lang="en-US"/>
              <a:t> metadata to add structure</a:t>
            </a:r>
          </a:p>
          <a:p>
            <a:pPr lvl="1"/>
            <a:r>
              <a:rPr lang="en-US"/>
              <a:t>Semantic web idea..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1/21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Adapting old disciplines for Web-age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15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Information (text) retrieval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Scale of the web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Hyper text/ Link structure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Authority/hub computations</a:t>
            </a:r>
          </a:p>
          <a:p>
            <a:pPr>
              <a:lnSpc>
                <a:spcPct val="80000"/>
              </a:lnSpc>
            </a:pPr>
            <a:r>
              <a:rPr lang="en-US" sz="2400"/>
              <a:t>Social Network Analysis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Ease of tracking/centrally representing social networks</a:t>
            </a:r>
          </a:p>
          <a:p>
            <a:pPr>
              <a:lnSpc>
                <a:spcPct val="80000"/>
              </a:lnSpc>
            </a:pPr>
            <a:r>
              <a:rPr lang="en-US" sz="240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Multiple databases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Heterogeneous, access limited, partially overlapping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Network (un)reliability</a:t>
            </a:r>
          </a:p>
          <a:p>
            <a:pPr>
              <a:lnSpc>
                <a:spcPct val="80000"/>
              </a:lnSpc>
            </a:pPr>
            <a:r>
              <a:rPr lang="en-US" sz="2400"/>
              <a:t>Datamining [Machine Learning/Statistics/Databases]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Learning patterns from large scale data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Retrieval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</a:t>
            </a:r>
          </a:p>
          <a:p>
            <a:pPr lvl="1"/>
            <a:r>
              <a:rPr lang="en-US"/>
              <a:t>Given</a:t>
            </a:r>
          </a:p>
          <a:p>
            <a:pPr lvl="2"/>
            <a:r>
              <a:rPr lang="en-US"/>
              <a:t>a set of documents</a:t>
            </a:r>
          </a:p>
          <a:p>
            <a:pPr lvl="2"/>
            <a:r>
              <a:rPr lang="en-US"/>
              <a:t>A query expressed as a set of  keywords</a:t>
            </a:r>
          </a:p>
          <a:p>
            <a:pPr lvl="1"/>
            <a:r>
              <a:rPr lang="en-US"/>
              <a:t>Return</a:t>
            </a:r>
          </a:p>
          <a:p>
            <a:pPr lvl="2"/>
            <a:r>
              <a:rPr lang="en-US"/>
              <a:t>A ranked set of documents most relevant to the query</a:t>
            </a:r>
          </a:p>
          <a:p>
            <a:pPr lvl="1"/>
            <a:r>
              <a:rPr lang="en-US"/>
              <a:t>Evaluation:</a:t>
            </a:r>
          </a:p>
          <a:p>
            <a:pPr lvl="2"/>
            <a:r>
              <a:rPr lang="en-US"/>
              <a:t>Precision: Fraction of returned documents that are relevant</a:t>
            </a:r>
          </a:p>
          <a:p>
            <a:pPr lvl="2"/>
            <a:r>
              <a:rPr lang="en-US"/>
              <a:t>Recall: Fraction of relevant documents that are returned</a:t>
            </a:r>
          </a:p>
          <a:p>
            <a:pPr lvl="2"/>
            <a:r>
              <a:rPr lang="en-US"/>
              <a:t>Efficiency</a:t>
            </a:r>
          </a:p>
          <a:p>
            <a:pPr lvl="1"/>
            <a:endParaRPr lang="en-US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495800" cy="4114800"/>
          </a:xfrm>
        </p:spPr>
        <p:txBody>
          <a:bodyPr/>
          <a:lstStyle/>
          <a:p>
            <a:r>
              <a:rPr lang="en-US"/>
              <a:t>Web-induced headaches</a:t>
            </a:r>
          </a:p>
          <a:p>
            <a:pPr lvl="1"/>
            <a:r>
              <a:rPr lang="en-US"/>
              <a:t>Scale (billions of documents)</a:t>
            </a:r>
          </a:p>
          <a:p>
            <a:pPr lvl="1"/>
            <a:r>
              <a:rPr lang="en-US"/>
              <a:t>Hypertext (inter-document connections)</a:t>
            </a:r>
          </a:p>
          <a:p>
            <a:r>
              <a:rPr lang="en-US"/>
              <a:t>&amp; simplifications</a:t>
            </a:r>
          </a:p>
          <a:p>
            <a:pPr lvl="1"/>
            <a:r>
              <a:rPr lang="en-US"/>
              <a:t>Easier to please “lay” users</a:t>
            </a:r>
          </a:p>
          <a:p>
            <a:r>
              <a:rPr lang="en-US"/>
              <a:t>Consequently</a:t>
            </a:r>
          </a:p>
          <a:p>
            <a:pPr lvl="1"/>
            <a:r>
              <a:rPr lang="en-US"/>
              <a:t>Ranking that takes link structure into account</a:t>
            </a:r>
          </a:p>
          <a:p>
            <a:pPr lvl="2"/>
            <a:r>
              <a:rPr lang="en-US"/>
              <a:t>Authority/Hub</a:t>
            </a:r>
          </a:p>
          <a:p>
            <a:pPr lvl="1"/>
            <a:r>
              <a:rPr lang="en-US"/>
              <a:t>Indexing and Retrieval algorithms that are ultra fast 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</a:t>
            </a:r>
          </a:p>
          <a:p>
            <a:pPr lvl="1"/>
            <a:r>
              <a:rPr lang="en-US"/>
              <a:t>Given</a:t>
            </a:r>
          </a:p>
          <a:p>
            <a:pPr lvl="2"/>
            <a:r>
              <a:rPr lang="en-US"/>
              <a:t>a set of entities (humans)</a:t>
            </a:r>
          </a:p>
          <a:p>
            <a:pPr lvl="2"/>
            <a:r>
              <a:rPr lang="en-US"/>
              <a:t>And their relations (network)</a:t>
            </a:r>
          </a:p>
          <a:p>
            <a:pPr lvl="1"/>
            <a:r>
              <a:rPr lang="en-US"/>
              <a:t>Return</a:t>
            </a:r>
          </a:p>
          <a:p>
            <a:pPr lvl="2"/>
            <a:r>
              <a:rPr lang="en-US"/>
              <a:t>Measures of centrality and importance</a:t>
            </a:r>
          </a:p>
          <a:p>
            <a:pPr lvl="2"/>
            <a:r>
              <a:rPr lang="en-US"/>
              <a:t>Propagation of trust (Paths through networks)</a:t>
            </a:r>
          </a:p>
          <a:p>
            <a:pPr lvl="1"/>
            <a:r>
              <a:rPr lang="en-US"/>
              <a:t>Many uses</a:t>
            </a:r>
          </a:p>
          <a:p>
            <a:pPr lvl="2"/>
            <a:r>
              <a:rPr lang="en-US"/>
              <a:t>Spread of diseases</a:t>
            </a:r>
          </a:p>
          <a:p>
            <a:pPr lvl="2"/>
            <a:r>
              <a:rPr lang="en-US"/>
              <a:t>Spread of rumours</a:t>
            </a:r>
          </a:p>
          <a:p>
            <a:pPr lvl="2"/>
            <a:r>
              <a:rPr lang="en-US"/>
              <a:t>Popularity of people</a:t>
            </a:r>
          </a:p>
          <a:p>
            <a:pPr lvl="2"/>
            <a:r>
              <a:rPr lang="en-US"/>
              <a:t>Friends circle of people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495800" cy="4114800"/>
          </a:xfrm>
        </p:spPr>
        <p:txBody>
          <a:bodyPr/>
          <a:lstStyle/>
          <a:p>
            <a:r>
              <a:rPr lang="en-US" sz="2000"/>
              <a:t>Web-induced headaches</a:t>
            </a:r>
          </a:p>
          <a:p>
            <a:pPr lvl="1"/>
            <a:r>
              <a:rPr lang="en-US" sz="2000"/>
              <a:t>Scale (billions of entities)</a:t>
            </a:r>
          </a:p>
          <a:p>
            <a:pPr lvl="1"/>
            <a:r>
              <a:rPr lang="en-US" sz="2000"/>
              <a:t>Implicit vs. Explicit links</a:t>
            </a:r>
          </a:p>
          <a:p>
            <a:pPr lvl="2"/>
            <a:r>
              <a:rPr lang="en-US"/>
              <a:t>Hypertext (inter-entity connections easier to track)</a:t>
            </a:r>
          </a:p>
          <a:p>
            <a:pPr lvl="2"/>
            <a:r>
              <a:rPr lang="en-US"/>
              <a:t>Interest-based links </a:t>
            </a:r>
          </a:p>
          <a:p>
            <a:r>
              <a:rPr lang="en-US" sz="2000"/>
              <a:t>&amp; Simplifications</a:t>
            </a:r>
          </a:p>
          <a:p>
            <a:pPr lvl="1"/>
            <a:r>
              <a:rPr lang="en-US" sz="2000"/>
              <a:t>Global view of social network possible…</a:t>
            </a:r>
          </a:p>
          <a:p>
            <a:r>
              <a:rPr lang="en-US" sz="2000"/>
              <a:t>Consequently</a:t>
            </a:r>
          </a:p>
          <a:p>
            <a:pPr lvl="1"/>
            <a:r>
              <a:rPr lang="en-US" sz="2000"/>
              <a:t>Ranking that takes link structure into account</a:t>
            </a:r>
          </a:p>
          <a:p>
            <a:pPr lvl="2"/>
            <a:r>
              <a:rPr lang="en-US"/>
              <a:t>Authority/Hub</a:t>
            </a:r>
          </a:p>
          <a:p>
            <a:pPr lvl="1"/>
            <a:r>
              <a:rPr lang="en-US" sz="2000"/>
              <a:t>Recommendations (collaborative filtering; trust propagation)</a:t>
            </a:r>
          </a:p>
          <a:p>
            <a:pPr lvl="1"/>
            <a:endParaRPr lang="en-US" sz="20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144000" cy="1143000"/>
          </a:xfrm>
        </p:spPr>
        <p:txBody>
          <a:bodyPr/>
          <a:lstStyle/>
          <a:p>
            <a:r>
              <a:rPr lang="en-US"/>
              <a:t>Information Integration</a:t>
            </a:r>
            <a:br>
              <a:rPr lang="en-US"/>
            </a:br>
            <a:r>
              <a:rPr lang="en-US" sz="2800"/>
              <a:t>Database Style Retrieval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 (relational)</a:t>
            </a:r>
          </a:p>
          <a:p>
            <a:pPr lvl="1"/>
            <a:r>
              <a:rPr lang="en-US"/>
              <a:t>Given:</a:t>
            </a:r>
          </a:p>
          <a:p>
            <a:pPr lvl="2"/>
            <a:r>
              <a:rPr lang="en-US"/>
              <a:t>A single relational database</a:t>
            </a:r>
          </a:p>
          <a:p>
            <a:pPr lvl="3"/>
            <a:r>
              <a:rPr lang="en-US"/>
              <a:t>Schema</a:t>
            </a:r>
          </a:p>
          <a:p>
            <a:pPr lvl="3"/>
            <a:r>
              <a:rPr lang="en-US"/>
              <a:t>Instances</a:t>
            </a:r>
          </a:p>
          <a:p>
            <a:pPr lvl="2"/>
            <a:r>
              <a:rPr lang="en-US"/>
              <a:t>A relational (sql) query</a:t>
            </a:r>
          </a:p>
          <a:p>
            <a:pPr lvl="1"/>
            <a:r>
              <a:rPr lang="en-US"/>
              <a:t>Return:</a:t>
            </a:r>
          </a:p>
          <a:p>
            <a:pPr lvl="2"/>
            <a:r>
              <a:rPr lang="en-US"/>
              <a:t>All tuples satisfying the query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Soundness/Completeness</a:t>
            </a:r>
          </a:p>
          <a:p>
            <a:pPr lvl="1"/>
            <a:r>
              <a:rPr lang="en-US"/>
              <a:t>efficiency 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Web-induced headaches</a:t>
            </a:r>
          </a:p>
          <a:p>
            <a:pPr lvl="2"/>
            <a:r>
              <a:rPr lang="en-US"/>
              <a:t>Many databases</a:t>
            </a:r>
          </a:p>
          <a:p>
            <a:pPr lvl="3"/>
            <a:r>
              <a:rPr lang="en-US"/>
              <a:t>With </a:t>
            </a:r>
            <a:r>
              <a:rPr lang="en-US" i="1"/>
              <a:t>differing </a:t>
            </a:r>
            <a:r>
              <a:rPr lang="en-US"/>
              <a:t>Schemas</a:t>
            </a:r>
          </a:p>
          <a:p>
            <a:pPr lvl="2"/>
            <a:r>
              <a:rPr lang="en-US"/>
              <a:t>all are partially complete</a:t>
            </a:r>
          </a:p>
          <a:p>
            <a:pPr lvl="2"/>
            <a:r>
              <a:rPr lang="en-US"/>
              <a:t>overlapping</a:t>
            </a:r>
          </a:p>
          <a:p>
            <a:pPr lvl="2"/>
            <a:r>
              <a:rPr lang="en-US"/>
              <a:t>heterogeneous schemas</a:t>
            </a:r>
          </a:p>
          <a:p>
            <a:pPr lvl="2"/>
            <a:r>
              <a:rPr lang="en-US"/>
              <a:t>access limitations</a:t>
            </a:r>
          </a:p>
          <a:p>
            <a:pPr lvl="2"/>
            <a:r>
              <a:rPr lang="en-US"/>
              <a:t>Network (un)reliability</a:t>
            </a:r>
          </a:p>
          <a:p>
            <a:r>
              <a:rPr lang="en-US"/>
              <a:t>Consequently</a:t>
            </a:r>
          </a:p>
          <a:p>
            <a:pPr lvl="2"/>
            <a:r>
              <a:rPr lang="en-US"/>
              <a:t>Newer models of DB</a:t>
            </a:r>
          </a:p>
          <a:p>
            <a:pPr lvl="2"/>
            <a:r>
              <a:rPr lang="en-US"/>
              <a:t>Newer notions of completeness</a:t>
            </a:r>
          </a:p>
          <a:p>
            <a:pPr lvl="2"/>
            <a:r>
              <a:rPr lang="en-US"/>
              <a:t>Newer approaches for query planning </a:t>
            </a:r>
          </a:p>
          <a:p>
            <a:pPr lvl="1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7010400" y="152400"/>
            <a:ext cx="2286000" cy="1131888"/>
            <a:chOff x="4416" y="96"/>
            <a:chExt cx="1440" cy="713"/>
          </a:xfrm>
        </p:grpSpPr>
        <p:pic>
          <p:nvPicPr>
            <p:cNvPr id="44037" name="Picture 5" descr="nim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96"/>
              <a:ext cx="1440" cy="713"/>
            </a:xfrm>
            <a:prstGeom prst="rect">
              <a:avLst/>
            </a:prstGeom>
            <a:noFill/>
          </p:spPr>
        </p:pic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4896" y="624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headaches brought on by</a:t>
            </a:r>
            <a:br>
              <a:rPr lang="en-US"/>
            </a:br>
            <a:r>
              <a:rPr lang="en-US"/>
              <a:t>Semi-structured retrieval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r>
              <a:rPr lang="en-US"/>
              <a:t>If everyone puts their pages in XML</a:t>
            </a:r>
          </a:p>
          <a:p>
            <a:pPr lvl="1"/>
            <a:r>
              <a:rPr lang="en-US"/>
              <a:t>Introducing similarity based retrieval into traditional databases</a:t>
            </a:r>
          </a:p>
          <a:p>
            <a:pPr lvl="1"/>
            <a:r>
              <a:rPr lang="en-US"/>
              <a:t>Standardizing on shared ontologies...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Patterns (Web/DB mining)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Traditional classification learning (supervised)</a:t>
            </a:r>
          </a:p>
          <a:p>
            <a:pPr lvl="1"/>
            <a:r>
              <a:rPr lang="en-US" dirty="0"/>
              <a:t>Given </a:t>
            </a:r>
          </a:p>
          <a:p>
            <a:pPr lvl="2"/>
            <a:r>
              <a:rPr lang="en-US" dirty="0"/>
              <a:t>a set of </a:t>
            </a:r>
            <a:r>
              <a:rPr lang="en-US" u="sng" dirty="0"/>
              <a:t>structured  </a:t>
            </a:r>
            <a:r>
              <a:rPr lang="en-US" dirty="0"/>
              <a:t>instances of a pattern (concept)</a:t>
            </a:r>
          </a:p>
          <a:p>
            <a:pPr lvl="1"/>
            <a:r>
              <a:rPr lang="en-US" dirty="0"/>
              <a:t>Induce the description of the pattern</a:t>
            </a:r>
          </a:p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Accuracy of classification on the test data</a:t>
            </a:r>
          </a:p>
          <a:p>
            <a:pPr lvl="1"/>
            <a:r>
              <a:rPr lang="en-US" dirty="0"/>
              <a:t>(efficiency of learning)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Mining headaches</a:t>
            </a:r>
          </a:p>
          <a:p>
            <a:pPr lvl="1"/>
            <a:r>
              <a:rPr lang="en-US"/>
              <a:t>Training data is not obvious</a:t>
            </a:r>
          </a:p>
          <a:p>
            <a:pPr lvl="1"/>
            <a:r>
              <a:rPr lang="en-US"/>
              <a:t>Training data is </a:t>
            </a:r>
            <a:r>
              <a:rPr lang="en-US" i="1"/>
              <a:t>massive</a:t>
            </a:r>
          </a:p>
          <a:p>
            <a:pPr lvl="1"/>
            <a:r>
              <a:rPr lang="en-US"/>
              <a:t>Training instances are noisy and incomplete</a:t>
            </a:r>
          </a:p>
          <a:p>
            <a:r>
              <a:rPr lang="en-US"/>
              <a:t>Consequently</a:t>
            </a:r>
          </a:p>
          <a:p>
            <a:pPr lvl="1"/>
            <a:r>
              <a:rPr lang="en-US"/>
              <a:t>Primary emphasis on fast classification</a:t>
            </a:r>
          </a:p>
          <a:p>
            <a:pPr lvl="2"/>
            <a:r>
              <a:rPr lang="en-US"/>
              <a:t>Even at the expense of accuracy</a:t>
            </a:r>
          </a:p>
          <a:p>
            <a:pPr lvl="1"/>
            <a:r>
              <a:rPr lang="en-US"/>
              <a:t>80% of the work is “data cleaning” </a:t>
            </a:r>
          </a:p>
          <a:p>
            <a:pPr lvl="1"/>
            <a:endParaRPr lang="en-US" i="1"/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Finding“Sweet Spots” </a:t>
            </a:r>
            <a:br>
              <a:rPr lang="en-US" sz="3200"/>
            </a:br>
            <a:r>
              <a:rPr lang="en-US" sz="3200"/>
              <a:t>in computer-mediated cooperative work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It is possible to get by with techniques blythely ignorant of semantics, when you have humans in the loop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All you need is to find the right sweet spot, where the computer plays a pre-processing role and presents “potential solutions”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…and the human very gratefully does the in-depth analysis on those few potential solutions</a:t>
            </a:r>
          </a:p>
          <a:p>
            <a:pPr>
              <a:lnSpc>
                <a:spcPct val="80000"/>
              </a:lnSpc>
            </a:pPr>
            <a:r>
              <a:rPr lang="en-US" sz="280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incredible success of “Bag of Words” model!  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Bag of letters would be a disaster ;-)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Bag of sentences and/or NLP would be good 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..but only to your discriminating and irascible searchers ;-) </a:t>
            </a:r>
          </a:p>
          <a:p>
            <a:pPr lvl="3">
              <a:lnSpc>
                <a:spcPct val="80000"/>
              </a:lnSpc>
            </a:pPr>
            <a:endParaRPr lang="en-US" sz="1800"/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Outcomes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After this course, you should be able to answer: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search engines work and why are some better than others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web be seen as a collection of (semi)structured data/knoweldge bases?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useful patterns be mined from the pages/data of the web?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we exploit the connectedness of the web pages? </a:t>
            </a:r>
          </a:p>
        </p:txBody>
      </p:sp>
      <p:pic>
        <p:nvPicPr>
          <p:cNvPr id="5" name="Picture 4" descr="Faith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948113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sz="3200"/>
              <a:t>Collaborative Computing </a:t>
            </a:r>
            <a:br>
              <a:rPr lang="en-US" sz="3200"/>
            </a:br>
            <a:r>
              <a:rPr lang="en-US" sz="3200"/>
              <a:t>AKA Brain Cycle Stealing</a:t>
            </a:r>
            <a:br>
              <a:rPr lang="en-US" sz="3200"/>
            </a:br>
            <a:r>
              <a:rPr lang="en-US" sz="3200"/>
              <a:t>AKA Computizing Eyeballs</a:t>
            </a:r>
            <a:br>
              <a:rPr lang="en-US" sz="3200"/>
            </a:br>
            <a:endParaRPr lang="en-US" sz="320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 lot of exciting research related to web currently involves “co-opting” the masses to help with large-scale tasks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It is like “cycle stealing”—except we are stealing “human brain cycles” (the most idle of the computers if there is ever one ;-) 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Remember the mice in the Hitch Hikers Guide to the Galaxy? (..who were running a mass-scale experiment on the humans to figure out the question..)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Collaborative knowledge compilation (wikipedia!)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Collaborative Curation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Collaborative tagging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Paid collaboration/contracting</a:t>
            </a:r>
          </a:p>
          <a:p>
            <a:pPr>
              <a:lnSpc>
                <a:spcPct val="80000"/>
              </a:lnSpc>
            </a:pPr>
            <a:r>
              <a:rPr lang="en-US" sz="1800"/>
              <a:t>Many big open issues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How do you pose the problem such that it can be solved using collaborative computing?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How do you “incentivize” people into letting you steal their brain cycles?</a:t>
            </a:r>
            <a:r>
              <a:rPr lang="en-US" sz="1600"/>
              <a:t> 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Pay them! (Amazon mturk.com ) 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Make it fun (ESP game)</a:t>
            </a:r>
          </a:p>
        </p:txBody>
      </p:sp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/>
              <a:t>Tapping into the Collective Unconscious</a:t>
            </a:r>
            <a:br>
              <a:rPr lang="en-US"/>
            </a:b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95800"/>
          </a:xfrm>
        </p:spPr>
        <p:txBody>
          <a:bodyPr/>
          <a:lstStyle/>
          <a:p>
            <a:r>
              <a:rPr lang="en-US" sz="2000"/>
              <a:t>Another  thread of exciting research is driven by the realization that WEB is not random at all!</a:t>
            </a:r>
          </a:p>
          <a:p>
            <a:pPr lvl="1"/>
            <a:r>
              <a:rPr lang="en-US" sz="1800"/>
              <a:t>It is written by humans</a:t>
            </a:r>
          </a:p>
          <a:p>
            <a:pPr lvl="1"/>
            <a:r>
              <a:rPr lang="en-US" sz="1800"/>
              <a:t>…so analyzing its structure and content allows us to tap into the collective unconscious ..</a:t>
            </a:r>
          </a:p>
          <a:p>
            <a:pPr lvl="2"/>
            <a:r>
              <a:rPr lang="en-US" sz="1600"/>
              <a:t>Meaning can emerge from syntactic notions such as  “co-occurrences” and “connectedness”</a:t>
            </a:r>
          </a:p>
          <a:p>
            <a:r>
              <a:rPr lang="en-US" sz="2000"/>
              <a:t>Examples:</a:t>
            </a:r>
          </a:p>
          <a:p>
            <a:pPr lvl="1"/>
            <a:r>
              <a:rPr lang="en-US" sz="1800"/>
              <a:t>Analyzing term co-occurrences in the web-scale corpora to capture semantic information (today’s paper)</a:t>
            </a:r>
          </a:p>
          <a:p>
            <a:pPr lvl="1"/>
            <a:r>
              <a:rPr lang="en-US" sz="1800"/>
              <a:t>Analyzing the link-structure of the web graph to discover communities</a:t>
            </a:r>
          </a:p>
          <a:p>
            <a:pPr lvl="2"/>
            <a:r>
              <a:rPr lang="en-US" sz="1600"/>
              <a:t>DoD and NSA are very much into this as a way of breaking terrorist cells</a:t>
            </a:r>
          </a:p>
          <a:p>
            <a:pPr lvl="1"/>
            <a:r>
              <a:rPr lang="en-US" sz="1800"/>
              <a:t>Analyzing the transaction patterns of customers (collaborative filtering)</a:t>
            </a:r>
          </a:p>
          <a:p>
            <a:pPr lvl="1"/>
            <a:endParaRPr lang="en-US" sz="1800"/>
          </a:p>
        </p:txBody>
      </p:sp>
      <p:sp>
        <p:nvSpPr>
          <p:cNvPr id="128004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3</a:t>
            </a:r>
          </a:p>
        </p:txBody>
      </p:sp>
      <p:pic>
        <p:nvPicPr>
          <p:cNvPr id="128005" name="Picture 5" descr="jung_color_ve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695325" cy="1038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BF6CF3-4959-4032-A3BD-7F8C7C696765}" type="datetime8">
              <a:rPr lang="en-US"/>
              <a:pPr>
                <a:defRPr/>
              </a:pPr>
              <a:t>1/19/2010 9:22 AM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90DB6-2EA4-43EF-A9DD-32943FDF79D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of the Net 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3962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smtClean="0"/>
              <a:t>Domination of Mobile Devices (cellphone, etc)</a:t>
            </a:r>
          </a:p>
          <a:p>
            <a:pPr>
              <a:lnSpc>
                <a:spcPct val="70000"/>
              </a:lnSpc>
            </a:pPr>
            <a:endParaRPr lang="en-US" sz="2800" smtClean="0"/>
          </a:p>
          <a:p>
            <a:pPr>
              <a:lnSpc>
                <a:spcPct val="70000"/>
              </a:lnSpc>
            </a:pPr>
            <a:r>
              <a:rPr lang="en-US" sz="2800" smtClean="0"/>
              <a:t>Link-Spamming (Arms race to bias SE ranking)</a:t>
            </a:r>
          </a:p>
          <a:p>
            <a:pPr>
              <a:lnSpc>
                <a:spcPct val="70000"/>
              </a:lnSpc>
            </a:pPr>
            <a:endParaRPr lang="en-US" sz="2800" smtClean="0"/>
          </a:p>
          <a:p>
            <a:pPr>
              <a:lnSpc>
                <a:spcPct val="70000"/>
              </a:lnSpc>
            </a:pPr>
            <a:r>
              <a:rPr lang="en-US" sz="2800" smtClean="0"/>
              <a:t>Local Search, Digital Earth</a:t>
            </a:r>
          </a:p>
          <a:p>
            <a:pPr>
              <a:lnSpc>
                <a:spcPct val="70000"/>
              </a:lnSpc>
            </a:pPr>
            <a:endParaRPr lang="en-US" sz="2800" smtClean="0"/>
          </a:p>
          <a:p>
            <a:pPr>
              <a:lnSpc>
                <a:spcPct val="70000"/>
              </a:lnSpc>
            </a:pPr>
            <a:r>
              <a:rPr lang="en-US" sz="2800" smtClean="0"/>
              <a:t>Image &amp; Video search</a:t>
            </a:r>
          </a:p>
          <a:p>
            <a:pPr>
              <a:lnSpc>
                <a:spcPct val="70000"/>
              </a:lnSpc>
            </a:pPr>
            <a:endParaRPr lang="en-US" sz="2800" smtClean="0"/>
          </a:p>
          <a:p>
            <a:pPr>
              <a:lnSpc>
                <a:spcPct val="70000"/>
              </a:lnSpc>
            </a:pPr>
            <a:r>
              <a:rPr lang="en-US" sz="2800" smtClean="0"/>
              <a:t>Social news (Digg / Twitter)</a:t>
            </a:r>
          </a:p>
          <a:p>
            <a:pPr>
              <a:lnSpc>
                <a:spcPct val="70000"/>
              </a:lnSpc>
            </a:pPr>
            <a:endParaRPr lang="en-US" sz="2800" smtClean="0"/>
          </a:p>
          <a:p>
            <a:pPr>
              <a:lnSpc>
                <a:spcPct val="70000"/>
              </a:lnSpc>
            </a:pPr>
            <a:r>
              <a:rPr lang="en-US" sz="2800" smtClean="0"/>
              <a:t>Crowd Sourcing</a:t>
            </a:r>
          </a:p>
          <a:p>
            <a:pPr>
              <a:lnSpc>
                <a:spcPct val="70000"/>
              </a:lnSpc>
            </a:pPr>
            <a:endParaRPr lang="en-US" sz="2800" smtClean="0"/>
          </a:p>
          <a:p>
            <a:pPr>
              <a:lnSpc>
                <a:spcPct val="70000"/>
              </a:lnSpc>
            </a:pPr>
            <a:r>
              <a:rPr lang="en-US" sz="2800" smtClean="0">
                <a:solidFill>
                  <a:schemeClr val="tx1"/>
                </a:solidFill>
              </a:rPr>
              <a:t>What else?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463"/>
            <a:ext cx="86106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2105" name="Group 9"/>
          <p:cNvGrpSpPr>
            <a:grpSpLocks/>
          </p:cNvGrpSpPr>
          <p:nvPr/>
        </p:nvGrpSpPr>
        <p:grpSpPr bwMode="auto">
          <a:xfrm>
            <a:off x="0" y="4724400"/>
            <a:ext cx="8724900" cy="1871663"/>
            <a:chOff x="0" y="2976"/>
            <a:chExt cx="5496" cy="1179"/>
          </a:xfrm>
        </p:grpSpPr>
        <p:pic>
          <p:nvPicPr>
            <p:cNvPr id="13210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264"/>
              <a:ext cx="23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21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2976"/>
              <a:ext cx="2184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2104" name="AutoShape 8"/>
            <p:cNvSpPr>
              <a:spLocks noChangeArrowheads="1"/>
            </p:cNvSpPr>
            <p:nvPr/>
          </p:nvSpPr>
          <p:spPr bwMode="auto">
            <a:xfrm>
              <a:off x="2448" y="3264"/>
              <a:ext cx="672" cy="48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096000" cy="1143000"/>
          </a:xfrm>
        </p:spPr>
        <p:txBody>
          <a:bodyPr/>
          <a:lstStyle/>
          <a:p>
            <a:r>
              <a:rPr lang="en-US"/>
              <a:t>Web as a bow-tie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2362200" y="1295400"/>
            <a:ext cx="4648200" cy="3657600"/>
            <a:chOff x="1056" y="720"/>
            <a:chExt cx="2928" cy="2304"/>
          </a:xfrm>
        </p:grpSpPr>
        <p:pic>
          <p:nvPicPr>
            <p:cNvPr id="61444" name="Picture 4" descr="web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720"/>
              <a:ext cx="2928" cy="2233"/>
            </a:xfrm>
            <a:prstGeom prst="rect">
              <a:avLst/>
            </a:prstGeom>
            <a:noFill/>
          </p:spPr>
        </p:pic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2304" y="1440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39%</a:t>
              </a:r>
            </a:p>
          </p:txBody>
        </p:sp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1536" y="1584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21%</a:t>
              </a:r>
            </a:p>
          </p:txBody>
        </p:sp>
        <p:sp>
          <p:nvSpPr>
            <p:cNvPr id="61447" name="Text Box 7"/>
            <p:cNvSpPr txBox="1">
              <a:spLocks noChangeArrowheads="1"/>
            </p:cNvSpPr>
            <p:nvPr/>
          </p:nvSpPr>
          <p:spPr bwMode="auto">
            <a:xfrm>
              <a:off x="3168" y="1296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19%</a:t>
              </a: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2352" y="2688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14%</a:t>
              </a:r>
            </a:p>
          </p:txBody>
        </p:sp>
        <p:sp>
          <p:nvSpPr>
            <p:cNvPr id="61449" name="Text Box 9"/>
            <p:cNvSpPr txBox="1">
              <a:spLocks noChangeArrowheads="1"/>
            </p:cNvSpPr>
            <p:nvPr/>
          </p:nvSpPr>
          <p:spPr bwMode="auto">
            <a:xfrm>
              <a:off x="3024" y="2736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7%</a:t>
              </a:r>
            </a:p>
          </p:txBody>
        </p:sp>
      </p:grp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593725" y="5222875"/>
            <a:ext cx="8461375" cy="1495425"/>
            <a:chOff x="374" y="3290"/>
            <a:chExt cx="5330" cy="942"/>
          </a:xfrm>
        </p:grpSpPr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74" y="3290"/>
              <a:ext cx="32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Probability that two pages are connected:</a:t>
              </a:r>
            </a:p>
            <a:p>
              <a:r>
                <a:rPr lang="en-US"/>
                <a:t>    (.21+.39) * (.39 +.19) = .348</a:t>
              </a:r>
            </a:p>
          </p:txBody>
        </p:sp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3936" y="3504"/>
              <a:ext cx="1768" cy="72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Reference: The Web as a Graph.</a:t>
              </a:r>
            </a:p>
            <a:p>
              <a:r>
                <a:rPr lang="en-US" sz="1400"/>
                <a:t> </a:t>
              </a:r>
              <a:r>
                <a:rPr lang="en-US" sz="1400">
                  <a:hlinkClick r:id="rId4"/>
                </a:rPr>
                <a:t>PODS 2000</a:t>
              </a:r>
              <a:r>
                <a:rPr lang="en-US" sz="1400"/>
                <a:t>: 1-10</a:t>
              </a:r>
            </a:p>
            <a:p>
              <a:r>
                <a:rPr lang="en-US" sz="1400">
                  <a:hlinkClick r:id="rId5"/>
                </a:rPr>
                <a:t>Ravi Kumar</a:t>
              </a:r>
              <a:r>
                <a:rPr lang="en-US" sz="1400"/>
                <a:t>, Prabhakar Raghavan, </a:t>
              </a:r>
            </a:p>
            <a:p>
              <a:r>
                <a:rPr lang="en-US" sz="1400">
                  <a:hlinkClick r:id="rId6"/>
                </a:rPr>
                <a:t>Sridhar Rajagopalan</a:t>
              </a:r>
              <a:r>
                <a:rPr lang="en-US" sz="1400"/>
                <a:t>, </a:t>
              </a:r>
              <a:r>
                <a:rPr lang="en-US" sz="1400">
                  <a:hlinkClick r:id="rId7"/>
                </a:rPr>
                <a:t>D. Sivakumar</a:t>
              </a:r>
              <a:r>
                <a:rPr lang="en-US" sz="1400"/>
                <a:t>, </a:t>
              </a:r>
            </a:p>
            <a:p>
              <a:r>
                <a:rPr lang="en-US" sz="1400">
                  <a:hlinkClick r:id="rId8"/>
                </a:rPr>
                <a:t>Andrew Tomkins</a:t>
              </a:r>
              <a:r>
                <a:rPr lang="en-US" sz="1400"/>
                <a:t>,  </a:t>
              </a:r>
              <a:r>
                <a:rPr lang="en-US" sz="1400">
                  <a:hlinkClick r:id="rId9"/>
                </a:rPr>
                <a:t>Eli Upfal</a:t>
              </a:r>
              <a:r>
                <a:rPr lang="en-US" sz="1400"/>
                <a:t>:</a:t>
              </a:r>
            </a:p>
          </p:txBody>
        </p:sp>
      </p:grp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228600" y="1219200"/>
            <a:ext cx="19812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>
                <a:solidFill>
                  <a:srgbClr val="FF3300"/>
                </a:solidFill>
              </a:rPr>
              <a:t/>
            </a:r>
            <a:br>
              <a:rPr lang="en-US" sz="1600">
                <a:solidFill>
                  <a:srgbClr val="FF3300"/>
                </a:solidFill>
              </a:rPr>
            </a:br>
            <a:r>
              <a:rPr lang="en-US" sz="1600">
                <a:solidFill>
                  <a:srgbClr val="FF3300"/>
                </a:solidFill>
              </a:rPr>
              <a:t> Given two randomly chosen web-pages p</a:t>
            </a:r>
            <a:r>
              <a:rPr lang="en-US" sz="1600" baseline="-25000">
                <a:solidFill>
                  <a:srgbClr val="FF3300"/>
                </a:solidFill>
              </a:rPr>
              <a:t>1 </a:t>
            </a:r>
            <a:r>
              <a:rPr lang="en-US" sz="1600">
                <a:solidFill>
                  <a:srgbClr val="FF3300"/>
                </a:solidFill>
              </a:rPr>
              <a:t>and p</a:t>
            </a:r>
            <a:r>
              <a:rPr lang="en-US" sz="1600" baseline="-25000">
                <a:solidFill>
                  <a:srgbClr val="FF3300"/>
                </a:solidFill>
              </a:rPr>
              <a:t>2</a:t>
            </a:r>
            <a:r>
              <a:rPr lang="en-US" sz="1600">
                <a:solidFill>
                  <a:srgbClr val="FF3300"/>
                </a:solidFill>
              </a:rPr>
              <a:t>, what is the</a:t>
            </a:r>
          </a:p>
          <a:p>
            <a:pPr algn="ctr"/>
            <a:r>
              <a:rPr lang="en-US" sz="1600">
                <a:solidFill>
                  <a:srgbClr val="FF3300"/>
                </a:solidFill>
              </a:rPr>
              <a:t>Probability that you can click your way from p</a:t>
            </a:r>
            <a:r>
              <a:rPr lang="en-US" sz="1600" baseline="-25000">
                <a:solidFill>
                  <a:srgbClr val="FF3300"/>
                </a:solidFill>
              </a:rPr>
              <a:t>1</a:t>
            </a:r>
            <a:r>
              <a:rPr lang="en-US" sz="1600">
                <a:solidFill>
                  <a:srgbClr val="FF3300"/>
                </a:solidFill>
              </a:rPr>
              <a:t> to p</a:t>
            </a:r>
            <a:r>
              <a:rPr lang="en-US" sz="1600" baseline="-25000">
                <a:solidFill>
                  <a:srgbClr val="FF3300"/>
                </a:solidFill>
              </a:rPr>
              <a:t>2</a:t>
            </a:r>
            <a:r>
              <a:rPr lang="en-US" sz="1600">
                <a:solidFill>
                  <a:srgbClr val="FF3300"/>
                </a:solidFill>
              </a:rPr>
              <a:t>?</a:t>
            </a:r>
          </a:p>
          <a:p>
            <a:pPr algn="ctr"/>
            <a:r>
              <a:rPr lang="en-US" sz="1600">
                <a:solidFill>
                  <a:srgbClr val="FF3300"/>
                </a:solidFill>
              </a:rPr>
              <a:t>&lt;1%?, &lt;10%?, &gt;30%?. &gt;50%?, ~100%? (answer at the end)</a:t>
            </a:r>
            <a:br>
              <a:rPr lang="en-US" sz="1600">
                <a:solidFill>
                  <a:srgbClr val="FF3300"/>
                </a:solidFill>
              </a:rPr>
            </a:br>
            <a:endParaRPr lang="en-US" sz="1600">
              <a:solidFill>
                <a:srgbClr val="FF3300"/>
              </a:solidFill>
            </a:endParaRPr>
          </a:p>
          <a:p>
            <a:pPr algn="ctr"/>
            <a:endParaRPr lang="en-US" sz="16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5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953000" cy="4114800"/>
          </a:xfrm>
        </p:spPr>
        <p:txBody>
          <a:bodyPr/>
          <a:lstStyle/>
          <a:p>
            <a:r>
              <a:rPr lang="en-US" sz="2000" dirty="0" smtClean="0"/>
              <a:t>Mid-life Schizophrenia</a:t>
            </a:r>
            <a:endParaRPr lang="en-US" sz="2000" dirty="0" smtClean="0"/>
          </a:p>
          <a:p>
            <a:pPr lvl="1"/>
            <a:r>
              <a:rPr lang="en-US" sz="2000" dirty="0" smtClean="0"/>
              <a:t>Plan-</a:t>
            </a:r>
            <a:r>
              <a:rPr lang="en-US" sz="2000" dirty="0" err="1" smtClean="0"/>
              <a:t>yochan</a:t>
            </a:r>
            <a:r>
              <a:rPr lang="en-US" sz="2000" dirty="0" smtClean="0"/>
              <a:t>: Planning, Scheduling, CSP, a bit of learning etc. </a:t>
            </a:r>
          </a:p>
          <a:p>
            <a:pPr lvl="1"/>
            <a:r>
              <a:rPr lang="en-US" sz="2000" dirty="0" smtClean="0">
                <a:solidFill>
                  <a:srgbClr val="336600"/>
                </a:solidFill>
              </a:rPr>
              <a:t>Db-</a:t>
            </a:r>
            <a:r>
              <a:rPr lang="en-US" sz="2000" dirty="0" err="1" smtClean="0">
                <a:solidFill>
                  <a:srgbClr val="336600"/>
                </a:solidFill>
              </a:rPr>
              <a:t>yochan</a:t>
            </a:r>
            <a:r>
              <a:rPr lang="en-US" sz="2000" dirty="0">
                <a:solidFill>
                  <a:srgbClr val="336600"/>
                </a:solidFill>
              </a:rPr>
              <a:t>: Information integration, retrieval, mining etc. </a:t>
            </a:r>
            <a:r>
              <a:rPr lang="en-US" sz="2000" i="1" dirty="0">
                <a:solidFill>
                  <a:srgbClr val="336600"/>
                </a:solidFill>
              </a:rPr>
              <a:t>rakaposhi.eas.asu.edu/i3</a:t>
            </a:r>
          </a:p>
          <a:p>
            <a:pPr lvl="2"/>
            <a:r>
              <a:rPr lang="en-US" sz="2000" dirty="0" smtClean="0">
                <a:solidFill>
                  <a:srgbClr val="336600"/>
                </a:solidFill>
              </a:rPr>
              <a:t>Did </a:t>
            </a:r>
            <a:r>
              <a:rPr lang="en-US" sz="2000" dirty="0">
                <a:solidFill>
                  <a:srgbClr val="336600"/>
                </a:solidFill>
              </a:rPr>
              <a:t>a fair amount of publications, tutorials and workshop organization</a:t>
            </a:r>
            <a:r>
              <a:rPr lang="en-US" sz="2000" dirty="0" smtClean="0">
                <a:solidFill>
                  <a:srgbClr val="336600"/>
                </a:solidFill>
              </a:rPr>
              <a:t>. Had students who did even better </a:t>
            </a:r>
            <a:r>
              <a:rPr lang="en-US" sz="2000" dirty="0" smtClean="0">
                <a:solidFill>
                  <a:srgbClr val="336600"/>
                </a:solidFill>
                <a:sym typeface="Wingdings" pitchFamily="2" charset="2"/>
              </a:rPr>
              <a:t></a:t>
            </a:r>
            <a:endParaRPr lang="en-US" sz="2000" dirty="0">
              <a:solidFill>
                <a:srgbClr val="336600"/>
              </a:solidFill>
            </a:endParaRPr>
          </a:p>
          <a:p>
            <a:pPr lvl="3"/>
            <a:r>
              <a:rPr lang="en-US" dirty="0" err="1">
                <a:solidFill>
                  <a:srgbClr val="336600"/>
                </a:solidFill>
              </a:rPr>
              <a:t>Nie</a:t>
            </a:r>
            <a:r>
              <a:rPr lang="en-US" dirty="0" err="1">
                <a:solidFill>
                  <a:srgbClr val="336600"/>
                </a:solidFill>
                <a:sym typeface="Wingdings" pitchFamily="2" charset="2"/>
              </a:rPr>
              <a:t>Microsoft</a:t>
            </a:r>
            <a:r>
              <a:rPr lang="en-US" dirty="0">
                <a:solidFill>
                  <a:srgbClr val="336600"/>
                </a:solidFill>
                <a:sym typeface="Wingdings" pitchFamily="2" charset="2"/>
              </a:rPr>
              <a:t> Research; </a:t>
            </a:r>
            <a:r>
              <a:rPr lang="en-US" dirty="0" err="1">
                <a:solidFill>
                  <a:srgbClr val="336600"/>
                </a:solidFill>
                <a:sym typeface="Wingdings" pitchFamily="2" charset="2"/>
              </a:rPr>
              <a:t>NambiarIBM</a:t>
            </a:r>
            <a:r>
              <a:rPr lang="en-US" dirty="0">
                <a:solidFill>
                  <a:srgbClr val="336600"/>
                </a:solidFill>
                <a:sym typeface="Wingdings" pitchFamily="2" charset="2"/>
              </a:rPr>
              <a:t> Research Labs</a:t>
            </a:r>
          </a:p>
          <a:p>
            <a:pPr lvl="4"/>
            <a:r>
              <a:rPr lang="en-US" sz="1800" dirty="0" err="1">
                <a:solidFill>
                  <a:srgbClr val="336600"/>
                </a:solidFill>
                <a:sym typeface="Wingdings" pitchFamily="2" charset="2"/>
              </a:rPr>
              <a:t>Khatri,Chokshi</a:t>
            </a:r>
            <a:r>
              <a:rPr lang="en-US" sz="1800" dirty="0" err="1" smtClean="0">
                <a:solidFill>
                  <a:srgbClr val="336600"/>
                </a:solidFill>
                <a:sym typeface="Wingdings" pitchFamily="2" charset="2"/>
              </a:rPr>
              <a:t></a:t>
            </a:r>
            <a:r>
              <a:rPr lang="en-US" sz="1800" dirty="0" err="1" smtClean="0">
                <a:solidFill>
                  <a:srgbClr val="336600"/>
                </a:solidFill>
                <a:sym typeface="Wingdings" pitchFamily="2" charset="2"/>
              </a:rPr>
              <a:t>Bing</a:t>
            </a:r>
            <a:r>
              <a:rPr lang="en-US" sz="1800" dirty="0" smtClean="0">
                <a:solidFill>
                  <a:srgbClr val="336600"/>
                </a:solidFill>
                <a:sym typeface="Wingdings" pitchFamily="2" charset="2"/>
              </a:rPr>
              <a:t>..</a:t>
            </a:r>
            <a:r>
              <a:rPr lang="en-US" sz="1800" dirty="0" smtClean="0">
                <a:solidFill>
                  <a:srgbClr val="336600"/>
                </a:solidFill>
                <a:sym typeface="Wingdings" pitchFamily="2" charset="2"/>
              </a:rPr>
              <a:t>; </a:t>
            </a:r>
            <a:r>
              <a:rPr lang="en-US" sz="1800" dirty="0" err="1">
                <a:solidFill>
                  <a:srgbClr val="336600"/>
                </a:solidFill>
                <a:sym typeface="Wingdings" pitchFamily="2" charset="2"/>
              </a:rPr>
              <a:t>KalavagattuYahoo</a:t>
            </a:r>
            <a:r>
              <a:rPr lang="en-US" sz="1800" dirty="0">
                <a:solidFill>
                  <a:srgbClr val="336600"/>
                </a:solidFill>
                <a:sym typeface="Wingdings" pitchFamily="2" charset="2"/>
              </a:rPr>
              <a:t>!</a:t>
            </a:r>
          </a:p>
          <a:p>
            <a:pPr lvl="4"/>
            <a:r>
              <a:rPr lang="en-US" sz="1800" dirty="0">
                <a:solidFill>
                  <a:srgbClr val="336600"/>
                </a:solidFill>
                <a:sym typeface="Wingdings" pitchFamily="2" charset="2"/>
              </a:rPr>
              <a:t>Hernandez, </a:t>
            </a:r>
            <a:r>
              <a:rPr lang="en-US" sz="1800" dirty="0" err="1">
                <a:solidFill>
                  <a:srgbClr val="336600"/>
                </a:solidFill>
                <a:sym typeface="Wingdings" pitchFamily="2" charset="2"/>
              </a:rPr>
              <a:t>Fan</a:t>
            </a:r>
            <a:r>
              <a:rPr lang="en-US" sz="1800" dirty="0" err="1" smtClean="0">
                <a:solidFill>
                  <a:srgbClr val="336600"/>
                </a:solidFill>
                <a:sym typeface="Wingdings" pitchFamily="2" charset="2"/>
              </a:rPr>
              <a:t>Amazon</a:t>
            </a:r>
            <a:endParaRPr lang="en-US" sz="1800" dirty="0" smtClean="0">
              <a:solidFill>
                <a:srgbClr val="336600"/>
              </a:solidFill>
              <a:sym typeface="Wingdings" pitchFamily="2" charset="2"/>
            </a:endParaRPr>
          </a:p>
          <a:p>
            <a:pPr lvl="4"/>
            <a:endParaRPr lang="en-US" dirty="0">
              <a:solidFill>
                <a:srgbClr val="336600"/>
              </a:solidFill>
            </a:endParaRPr>
          </a:p>
          <a:p>
            <a:pPr lvl="1"/>
            <a:endParaRPr lang="en-US" sz="2000" dirty="0">
              <a:solidFill>
                <a:srgbClr val="33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574" y="1219200"/>
            <a:ext cx="42594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About You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810000" cy="46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882851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62200" y="6324600"/>
            <a:ext cx="486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</a:rPr>
              <a:t>Fill and Return by the end of the class</a:t>
            </a:r>
            <a:endParaRPr lang="en-US" dirty="0">
              <a:solidFill>
                <a:srgbClr val="66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962400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Script MT Bold" pitchFamily="66" charset="0"/>
              </a:rPr>
              <a:t>Hu</a:t>
            </a:r>
            <a:r>
              <a:rPr lang="en-US" sz="1200" dirty="0" smtClean="0">
                <a:solidFill>
                  <a:srgbClr val="FF0000"/>
                </a:solidFill>
                <a:latin typeface="Script MT Bold" pitchFamily="66" charset="0"/>
              </a:rPr>
              <a:t> does! </a:t>
            </a:r>
            <a:r>
              <a:rPr lang="en-US" sz="1200" dirty="0" smtClean="0">
                <a:solidFill>
                  <a:srgbClr val="FF0000"/>
                </a:solidFill>
                <a:latin typeface="Script MT Bold" pitchFamily="66" charset="0"/>
                <a:sym typeface="Wingdings" pitchFamily="2" charset="2"/>
              </a:rPr>
              <a:t></a:t>
            </a:r>
            <a:endParaRPr lang="en-US" sz="12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695674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</a:t>
            </a:r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572000" cy="4114800"/>
          </a:xfrm>
          <a:noFill/>
          <a:ln/>
        </p:spPr>
        <p:txBody>
          <a:bodyPr/>
          <a:lstStyle/>
          <a:p>
            <a:r>
              <a:rPr lang="en-US" sz="2000" dirty="0"/>
              <a:t>Instructor: </a:t>
            </a:r>
            <a:r>
              <a:rPr lang="en-US" sz="2000" dirty="0" err="1"/>
              <a:t>Subbarao</a:t>
            </a:r>
            <a:r>
              <a:rPr lang="en-US" sz="2000" dirty="0"/>
              <a:t> </a:t>
            </a:r>
            <a:r>
              <a:rPr lang="en-US" sz="2000" dirty="0" err="1"/>
              <a:t>Kambhampati</a:t>
            </a:r>
            <a:r>
              <a:rPr lang="en-US" sz="2000" dirty="0"/>
              <a:t> (</a:t>
            </a:r>
            <a:r>
              <a:rPr lang="en-US" sz="2000" dirty="0" err="1"/>
              <a:t>Rao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Email: rao@asu.edu  </a:t>
            </a:r>
          </a:p>
          <a:p>
            <a:pPr lvl="1"/>
            <a:r>
              <a:rPr lang="en-US" sz="2000" dirty="0"/>
              <a:t>URL: rakaposhi.eas.asu.edu/rao.html</a:t>
            </a:r>
          </a:p>
          <a:p>
            <a:pPr lvl="1"/>
            <a:r>
              <a:rPr lang="en-US" sz="2000" dirty="0"/>
              <a:t>Course URL: 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rakaposhi.eas.asu.edu/cse494</a:t>
            </a:r>
            <a:endParaRPr lang="en-US" sz="2000" dirty="0"/>
          </a:p>
          <a:p>
            <a:pPr lvl="1"/>
            <a:r>
              <a:rPr lang="en-US" sz="1800" dirty="0"/>
              <a:t>Class: T/</a:t>
            </a:r>
            <a:r>
              <a:rPr lang="en-US" sz="1800" dirty="0" err="1"/>
              <a:t>Th</a:t>
            </a:r>
            <a:r>
              <a:rPr lang="en-US" sz="1800" dirty="0"/>
              <a:t> </a:t>
            </a:r>
            <a:r>
              <a:rPr lang="en-US" sz="1800" dirty="0" smtClean="0"/>
              <a:t>10:30—11:45 </a:t>
            </a:r>
            <a:r>
              <a:rPr lang="en-US" sz="1800" dirty="0"/>
              <a:t>(BYAC </a:t>
            </a:r>
            <a:r>
              <a:rPr lang="en-US" sz="1800" dirty="0" smtClean="0"/>
              <a:t>150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Office hours: T/</a:t>
            </a:r>
            <a:r>
              <a:rPr lang="en-US" sz="1800" dirty="0" err="1"/>
              <a:t>Th</a:t>
            </a:r>
            <a:r>
              <a:rPr lang="en-US" sz="1800" dirty="0"/>
              <a:t> 2:45—3:45</a:t>
            </a:r>
          </a:p>
          <a:p>
            <a:r>
              <a:rPr lang="en-US" sz="2000" dirty="0"/>
              <a:t>TA: </a:t>
            </a:r>
            <a:r>
              <a:rPr lang="en-US" sz="2000" dirty="0" err="1" smtClean="0"/>
              <a:t>Sushovan</a:t>
            </a:r>
            <a:r>
              <a:rPr lang="en-US" sz="2000" dirty="0" smtClean="0"/>
              <a:t> De</a:t>
            </a:r>
            <a:endParaRPr lang="en-US" sz="2000" dirty="0"/>
          </a:p>
          <a:p>
            <a:pPr lvl="1"/>
            <a:r>
              <a:rPr lang="en-US" sz="1800" dirty="0" smtClean="0"/>
              <a:t>sushovan@asu.edu</a:t>
            </a:r>
            <a:endParaRPr lang="en-US" sz="1800" dirty="0"/>
          </a:p>
          <a:p>
            <a:pPr lvl="1"/>
            <a:r>
              <a:rPr lang="en-US" sz="1800" dirty="0"/>
              <a:t>Office: BY 557AD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29706" name="WordArt 1034"/>
          <p:cNvSpPr>
            <a:spLocks noChangeArrowheads="1" noChangeShapeType="1" noTextEdit="1"/>
          </p:cNvSpPr>
          <p:nvPr/>
        </p:nvSpPr>
        <p:spPr bwMode="auto">
          <a:xfrm>
            <a:off x="1905000" y="5638800"/>
            <a:ext cx="56007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Webpage *NOT* on Blackboard</a:t>
            </a:r>
          </a:p>
        </p:txBody>
      </p:sp>
      <p:pic>
        <p:nvPicPr>
          <p:cNvPr id="29709" name="Picture 1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490" y="1143000"/>
            <a:ext cx="44752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10217</TotalTime>
  <Words>2514</Words>
  <Application>Microsoft Office PowerPoint</Application>
  <PresentationFormat>On-screen Show (4:3)</PresentationFormat>
  <Paragraphs>439</Paragraphs>
  <Slides>42</Slides>
  <Notes>38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Times New Roman</vt:lpstr>
      <vt:lpstr>Impact</vt:lpstr>
      <vt:lpstr>Wingdings</vt:lpstr>
      <vt:lpstr>Script MT Bold</vt:lpstr>
      <vt:lpstr>Arial Black</vt:lpstr>
      <vt:lpstr>Helvetica</vt:lpstr>
      <vt:lpstr>Default Design</vt:lpstr>
      <vt:lpstr>models</vt:lpstr>
      <vt:lpstr>CSE 494/598  Information Retrieval, Mining and Integration on the Internet </vt:lpstr>
      <vt:lpstr>If you can have a Super-Human  Web-Secretary</vt:lpstr>
      <vt:lpstr>What is the Holy Grail</vt:lpstr>
      <vt:lpstr>Course Outcomes</vt:lpstr>
      <vt:lpstr>Slide 5</vt:lpstr>
      <vt:lpstr>Web as a bow-tie</vt:lpstr>
      <vt:lpstr>About Me</vt:lpstr>
      <vt:lpstr>About You</vt:lpstr>
      <vt:lpstr>Contact Info</vt:lpstr>
      <vt:lpstr>Slide 10</vt:lpstr>
      <vt:lpstr>Slide 11</vt:lpstr>
      <vt:lpstr>Main Topics</vt:lpstr>
      <vt:lpstr>Topics Covered</vt:lpstr>
      <vt:lpstr>Books (or lack there of)</vt:lpstr>
      <vt:lpstr>Pre-reqs</vt:lpstr>
      <vt:lpstr>What this course is not (intended tobe)</vt:lpstr>
      <vt:lpstr>Slide 17</vt:lpstr>
      <vt:lpstr>Grading etc.</vt:lpstr>
      <vt:lpstr>Projects (tentative)</vt:lpstr>
      <vt:lpstr>Honor Code/Trawling the Web</vt:lpstr>
      <vt:lpstr>Sociological issues </vt:lpstr>
      <vt:lpstr>Occupational Hazards..</vt:lpstr>
      <vt:lpstr>Life with a homepage..</vt:lpstr>
      <vt:lpstr>Readings for next week</vt:lpstr>
      <vt:lpstr>Slide 25</vt:lpstr>
      <vt:lpstr>Course Overview (take 2)</vt:lpstr>
      <vt:lpstr>Web as a collection of information</vt:lpstr>
      <vt:lpstr>Structure</vt:lpstr>
      <vt:lpstr>Structure helps querying</vt:lpstr>
      <vt:lpstr>Does Web have Structured data?</vt:lpstr>
      <vt:lpstr>How to get Structure?</vt:lpstr>
      <vt:lpstr>1/21</vt:lpstr>
      <vt:lpstr>Adapting old disciplines for Web-age</vt:lpstr>
      <vt:lpstr>Information Retrieval</vt:lpstr>
      <vt:lpstr>Social Networks</vt:lpstr>
      <vt:lpstr>Information Integration Database Style Retrieval</vt:lpstr>
      <vt:lpstr>Further headaches brought on by Semi-structured retrieval</vt:lpstr>
      <vt:lpstr>Learning Patterns (Web/DB mining)</vt:lpstr>
      <vt:lpstr>Finding“Sweet Spots”  in computer-mediated cooperative work</vt:lpstr>
      <vt:lpstr>Collaborative Computing  AKA Brain Cycle Stealing AKA Computizing Eyeballs </vt:lpstr>
      <vt:lpstr>Tapping into the Collective Unconscious </vt:lpstr>
      <vt:lpstr>Future of the Net 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CSE490i-1</dc:title>
  <dc:subject>Advanced Internet Systems; 1</dc:subject>
  <dc:creator>Daniel S. Weld</dc:creator>
  <cp:lastModifiedBy>User</cp:lastModifiedBy>
  <cp:revision>238</cp:revision>
  <cp:lastPrinted>2000-01-03T22:18:07Z</cp:lastPrinted>
  <dcterms:created xsi:type="dcterms:W3CDTF">2000-01-01T23:19:45Z</dcterms:created>
  <dcterms:modified xsi:type="dcterms:W3CDTF">2010-01-19T19:38:17Z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E:\</vt:lpwstr>
  </property>
</Properties>
</file>