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560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65" r:id="rId12"/>
    <p:sldId id="538" r:id="rId13"/>
    <p:sldId id="539" r:id="rId14"/>
    <p:sldId id="540" r:id="rId15"/>
    <p:sldId id="541" r:id="rId16"/>
    <p:sldId id="542" r:id="rId17"/>
    <p:sldId id="566" r:id="rId18"/>
    <p:sldId id="543" r:id="rId19"/>
    <p:sldId id="544" r:id="rId20"/>
    <p:sldId id="518" r:id="rId21"/>
    <p:sldId id="546" r:id="rId22"/>
    <p:sldId id="561" r:id="rId23"/>
    <p:sldId id="563" r:id="rId24"/>
    <p:sldId id="564" r:id="rId25"/>
  </p:sldIdLst>
  <p:sldSz cx="9144000" cy="6858000" type="screen4x3"/>
  <p:notesSz cx="7010400" cy="92360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3366FF"/>
    <a:srgbClr val="CC99FF"/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>
      <p:cViewPr varScale="1">
        <p:scale>
          <a:sx n="143" d="100"/>
          <a:sy n="143" d="100"/>
        </p:scale>
        <p:origin x="-43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1CDBC9D0-5A42-4E36-8322-70127090E7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767"/>
            <a:ext cx="51409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3341BD5-239B-4851-999B-035831E991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96CDA-DD8C-4C51-A923-27CD75DD4C9F}" type="slidenum">
              <a:rPr lang="en-US"/>
              <a:pPr/>
              <a:t>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58DCB-02FE-48C6-91FB-27C4FE262DEF}" type="slidenum">
              <a:rPr lang="en-US"/>
              <a:pPr/>
              <a:t>11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12923-0C87-4A40-9F63-7F3F1BC12539}" type="slidenum">
              <a:rPr lang="en-US"/>
              <a:pPr/>
              <a:t>12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437D-3DC6-461E-90BC-4F0D091FD599}" type="slidenum">
              <a:rPr lang="en-US"/>
              <a:pPr/>
              <a:t>13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FFF6-0314-4BDC-A567-492D99C100B6}" type="slidenum">
              <a:rPr lang="en-US"/>
              <a:pPr/>
              <a:t>14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98E38-A5F0-4059-B6F8-4DD965825207}" type="slidenum">
              <a:rPr lang="en-US"/>
              <a:pPr/>
              <a:t>15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r>
              <a:rPr lang="en-US" dirty="0" smtClean="0"/>
              <a:t>Don’t </a:t>
            </a:r>
            <a:r>
              <a:rPr lang="en-US" dirty="0" err="1" smtClean="0"/>
              <a:t>overthink</a:t>
            </a:r>
            <a:r>
              <a:rPr lang="en-US" baseline="0" dirty="0" smtClean="0"/>
              <a:t> the solution…. The surprising thing is not why they don’t work better, but why they work at all?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B5EAB-3529-4B7D-B0E8-47F306D8FD35}" type="slidenum">
              <a:rPr lang="en-US"/>
              <a:pPr/>
              <a:t>17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039B1-D6A9-455C-8A82-3FADE7E4C409}" type="slidenum">
              <a:rPr lang="en-US"/>
              <a:pPr/>
              <a:t>18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E3750-EB33-438A-949A-E02D32E2DE62}" type="slidenum">
              <a:rPr lang="en-US"/>
              <a:pPr/>
              <a:t>19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91A2-8EF1-44F0-8A83-B1E30D3C7838}" type="slidenum">
              <a:rPr lang="en-US"/>
              <a:pPr/>
              <a:t>20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039B1-D6A9-455C-8A82-3FADE7E4C409}" type="slidenum">
              <a:rPr lang="en-US"/>
              <a:pPr/>
              <a:t>22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r>
              <a:rPr lang="en-US" dirty="0" smtClean="0"/>
              <a:t>Mother</a:t>
            </a:r>
            <a:r>
              <a:rPr lang="en-US" baseline="0" dirty="0" smtClean="0"/>
              <a:t> may be making those sites too..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25BB3-0BE9-4D46-8EB1-272B8C37BFD1}" type="slidenum">
              <a:rPr lang="en-US"/>
              <a:pPr/>
              <a:t>3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59874-846E-4EB2-BE74-C556E229DFDB}" type="slidenum">
              <a:rPr lang="en-US"/>
              <a:pPr/>
              <a:t>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55EE-447A-43CD-BA46-6F1347FB0711}" type="slidenum">
              <a:rPr lang="en-US"/>
              <a:pPr/>
              <a:t>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791CD-28C8-4372-8DF0-BAEEAE670FC3}" type="slidenum">
              <a:rPr lang="en-US"/>
              <a:pPr/>
              <a:t>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E7ABD-0D66-4D8E-907D-A1FE66B0CE5C}" type="slidenum">
              <a:rPr lang="en-US"/>
              <a:pPr/>
              <a:t>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r>
              <a:rPr lang="en-US" dirty="0" smtClean="0"/>
              <a:t>Pandora’s employees make the features…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2F76A-68D6-452D-A9EA-FBF83C6B671B}" type="slidenum">
              <a:rPr lang="en-US"/>
              <a:pPr/>
              <a:t>8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6651A-3209-4DC2-9F21-A97AC63F9908}" type="slidenum">
              <a:rPr lang="en-US"/>
              <a:pPr/>
              <a:t>9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8" y="4387767"/>
            <a:ext cx="5608320" cy="4155919"/>
          </a:xfrm>
        </p:spPr>
        <p:txBody>
          <a:bodyPr/>
          <a:lstStyle/>
          <a:p>
            <a:r>
              <a:rPr lang="en-US" dirty="0" smtClean="0"/>
              <a:t>Relevance</a:t>
            </a:r>
            <a:r>
              <a:rPr lang="en-US" baseline="0" dirty="0" smtClean="0"/>
              <a:t> is like correctness—a local property;  while quality is like optimality—a global property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1BD5-239B-4851-999B-035831E991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9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1920D0-33C9-4A7B-BC6F-AB43B6392E0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F91F-6B46-4C37-AEE8-E96D3D66B9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93E7-91EE-4C42-8D10-7E9CAC1836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7E32E8-A418-45E0-8D2E-278573E05B4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C11E1B-2B1B-49BA-9391-C7C02BDAB5B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6EEA-9FC1-4F63-9B34-581283FD1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C95D-2D03-4F7D-BDD9-A2DCB2218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16E24-8341-4D28-9366-921B7B3A7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2D43-E5A6-45E7-8289-B8DB111A2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EBD3-9281-4539-ABB4-76C2E4B01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5D64-1CAD-4B44-875D-991E62DF3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5F97-E976-4A0F-AB34-BB8B5845C5B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0C6C-3727-4C51-81D2-03D78D497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22F4-45DF-425E-B87D-EFA64712D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E4EF2-C83C-4867-B254-59B46F652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C35B-7267-4C71-92AB-F857B0E84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43BE-EF94-4CB0-ACB0-7F82BF97C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CBDD6-10E2-4CCD-8535-A6F9BF59FA2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439F-3945-4D57-BE31-EF95AD945F9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5A2-E636-4B66-BD8B-0F0D8749D10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C493E-8BA6-44BA-9521-231F367FEBA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3B29-6DDB-417E-9550-15CCFCD3012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60EE-8930-4831-AAF3-5A322A0AE2AA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D86D-01E5-4DA9-8A54-A9488245868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fld id="{85D7B65F-BAE3-4399-8084-BF78487CD0A3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Copyright © 2001 S. Kambhampati</a:t>
            </a: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450140-A626-4956-B8BD-9C5F6B74CA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pull dir="r"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journeyintowholeness.org/img/jung_color_vert.jpg&amp;imgrefurl=http://journeyintowholeness.org/jung101/index.shtm&amp;h=278&amp;w=188&amp;sz=23&amp;tbnid=ZJ6McZJZefMJ:&amp;tbnh=109&amp;tbnw=73&amp;hl=en&amp;start=1&amp;prev=/images?q=carl+jung&amp;svnum=10&amp;hl=en&amp;lr=&amp;c2coff=1&amp;rls=GGLC,GGLC:1969-53,GGLC:en&amp;sa=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ym typeface="Wingdings" pitchFamily="2" charset="2"/>
              </a:rPr>
              <a:t>Viewing the </a:t>
            </a:r>
            <a:r>
              <a:rPr lang="en-US" sz="3600" dirty="0" err="1" smtClean="0">
                <a:sym typeface="Wingdings" pitchFamily="2" charset="2"/>
              </a:rPr>
              <a:t>Coure</a:t>
            </a:r>
            <a:r>
              <a:rPr lang="en-US" sz="3600" dirty="0" smtClean="0">
                <a:sym typeface="Wingdings" pitchFamily="2" charset="2"/>
              </a:rPr>
              <a:t> in terms of IR, DB, Soc Net, ML adapted to web</a:t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/>
            </a:r>
            <a:br>
              <a:rPr lang="en-US" sz="3600" dirty="0" smtClean="0">
                <a:sym typeface="Wingdings" pitchFamily="2" charset="2"/>
              </a:rPr>
            </a:br>
            <a:r>
              <a:rPr lang="en-US" sz="3600" dirty="0" smtClean="0">
                <a:sym typeface="Wingdings" pitchFamily="2" charset="2"/>
              </a:rPr>
              <a:t>Start of IR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 smtClean="0"/>
              <a:t>8/23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371600"/>
            <a:ext cx="344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 Hours: 1-2pm T/</a:t>
            </a:r>
            <a:r>
              <a:rPr lang="en-US" dirty="0" err="1" smtClean="0"/>
              <a:t>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 smtClean="0"/>
              <a:pPr/>
              <a:t>8/25/2011 3:51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 S. Kambhampati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2286000"/>
            <a:ext cx="6112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"You can't connect the dots looking forward;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only connect them looking backwards.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 smtClean="0"/>
              <a:t>you have to trust that the dots will somehow </a:t>
            </a:r>
            <a:endParaRPr lang="en-US" dirty="0" smtClean="0"/>
          </a:p>
          <a:p>
            <a:r>
              <a:rPr lang="en-US" dirty="0" smtClean="0"/>
              <a:t>connect </a:t>
            </a:r>
            <a:r>
              <a:rPr lang="en-US" dirty="0" smtClean="0"/>
              <a:t>in your future," </a:t>
            </a:r>
            <a:endParaRPr lang="en-US" dirty="0"/>
          </a:p>
        </p:txBody>
      </p:sp>
      <p:pic>
        <p:nvPicPr>
          <p:cNvPr id="25602" name="Picture 2" descr="http://blogs.sfweekly.com/thesnitch/steve_job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4092854"/>
            <a:ext cx="1600200" cy="2765146"/>
          </a:xfrm>
          <a:prstGeom prst="rect">
            <a:avLst/>
          </a:prstGeom>
          <a:noFill/>
        </p:spPr>
      </p:pic>
      <p:pic>
        <p:nvPicPr>
          <p:cNvPr id="25604" name="Picture 4" descr="http://static7.businessinsider.com/image/2b7a6c79df37424ae20f8600-400-300/trust-your-g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</a:t>
            </a:r>
          </a:p>
          <a:p>
            <a:pPr lvl="1"/>
            <a:r>
              <a:rPr lang="en-US"/>
              <a:t>Given</a:t>
            </a:r>
          </a:p>
          <a:p>
            <a:pPr lvl="2"/>
            <a:r>
              <a:rPr lang="en-US"/>
              <a:t>a set of entities (humans)</a:t>
            </a:r>
          </a:p>
          <a:p>
            <a:pPr lvl="2"/>
            <a:r>
              <a:rPr lang="en-US"/>
              <a:t>And their relations (network)</a:t>
            </a:r>
          </a:p>
          <a:p>
            <a:pPr lvl="1"/>
            <a:r>
              <a:rPr lang="en-US"/>
              <a:t>Return</a:t>
            </a:r>
          </a:p>
          <a:p>
            <a:pPr lvl="2"/>
            <a:r>
              <a:rPr lang="en-US"/>
              <a:t>Measures of centrality and importance</a:t>
            </a:r>
          </a:p>
          <a:p>
            <a:pPr lvl="2"/>
            <a:r>
              <a:rPr lang="en-US"/>
              <a:t>Propagation of trust (Paths through networks)</a:t>
            </a:r>
          </a:p>
          <a:p>
            <a:pPr lvl="1"/>
            <a:r>
              <a:rPr lang="en-US"/>
              <a:t>Many uses</a:t>
            </a:r>
          </a:p>
          <a:p>
            <a:pPr lvl="2"/>
            <a:r>
              <a:rPr lang="en-US"/>
              <a:t>Spread of diseases</a:t>
            </a:r>
          </a:p>
          <a:p>
            <a:pPr lvl="2"/>
            <a:r>
              <a:rPr lang="en-US"/>
              <a:t>Spread of rumours</a:t>
            </a:r>
          </a:p>
          <a:p>
            <a:pPr lvl="2"/>
            <a:r>
              <a:rPr lang="en-US"/>
              <a:t>Popularity of people</a:t>
            </a:r>
          </a:p>
          <a:p>
            <a:pPr lvl="2"/>
            <a:r>
              <a:rPr lang="en-US"/>
              <a:t>Friends circle of people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495800" cy="4114800"/>
          </a:xfrm>
        </p:spPr>
        <p:txBody>
          <a:bodyPr/>
          <a:lstStyle/>
          <a:p>
            <a:r>
              <a:rPr lang="en-US" sz="2000"/>
              <a:t>Web-induced headaches</a:t>
            </a:r>
          </a:p>
          <a:p>
            <a:pPr lvl="1"/>
            <a:r>
              <a:rPr lang="en-US" sz="2000"/>
              <a:t>Scale (billions of entities)</a:t>
            </a:r>
          </a:p>
          <a:p>
            <a:pPr lvl="1"/>
            <a:r>
              <a:rPr lang="en-US" sz="2000"/>
              <a:t>Implicit vs. Explicit links</a:t>
            </a:r>
          </a:p>
          <a:p>
            <a:pPr lvl="2"/>
            <a:r>
              <a:rPr lang="en-US"/>
              <a:t>Hypertext (inter-entity connections easier to track)</a:t>
            </a:r>
          </a:p>
          <a:p>
            <a:pPr lvl="2"/>
            <a:r>
              <a:rPr lang="en-US"/>
              <a:t>Interest-based links </a:t>
            </a:r>
          </a:p>
          <a:p>
            <a:r>
              <a:rPr lang="en-US" sz="2000"/>
              <a:t>&amp; Simplifications</a:t>
            </a:r>
          </a:p>
          <a:p>
            <a:pPr lvl="1"/>
            <a:r>
              <a:rPr lang="en-US" sz="2000"/>
              <a:t>Global view of social network possible…</a:t>
            </a:r>
          </a:p>
          <a:p>
            <a:r>
              <a:rPr lang="en-US" sz="2000"/>
              <a:t>Consequently</a:t>
            </a:r>
          </a:p>
          <a:p>
            <a:pPr lvl="1"/>
            <a:r>
              <a:rPr lang="en-US" sz="2000"/>
              <a:t>Ranking that takes link structure into account</a:t>
            </a:r>
          </a:p>
          <a:p>
            <a:pPr lvl="2"/>
            <a:r>
              <a:rPr lang="en-US"/>
              <a:t>Authority/Hub</a:t>
            </a:r>
          </a:p>
          <a:p>
            <a:pPr lvl="1"/>
            <a:r>
              <a:rPr lang="en-US" sz="2000"/>
              <a:t>Recommendations (collaborative filtering; trust propagation)</a:t>
            </a:r>
          </a:p>
          <a:p>
            <a:pPr lvl="1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6250259" y="0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Friends vs. </a:t>
            </a:r>
            <a:r>
              <a:rPr lang="en-US" dirty="0" err="1" smtClean="0">
                <a:solidFill>
                  <a:srgbClr val="92D050"/>
                </a:solidFill>
              </a:rPr>
              <a:t>Soulmates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 autoUpdateAnimBg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3:54 PM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144000" cy="1143000"/>
          </a:xfrm>
        </p:spPr>
        <p:txBody>
          <a:bodyPr/>
          <a:lstStyle/>
          <a:p>
            <a:r>
              <a:rPr lang="en-US"/>
              <a:t>Information Integration</a:t>
            </a:r>
            <a:br>
              <a:rPr lang="en-US"/>
            </a:br>
            <a:r>
              <a:rPr lang="en-US" sz="2800"/>
              <a:t>Database Style Retrieval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 (relational)</a:t>
            </a:r>
          </a:p>
          <a:p>
            <a:pPr lvl="1"/>
            <a:r>
              <a:rPr lang="en-US"/>
              <a:t>Given:</a:t>
            </a:r>
          </a:p>
          <a:p>
            <a:pPr lvl="2"/>
            <a:r>
              <a:rPr lang="en-US"/>
              <a:t>A single relational database</a:t>
            </a:r>
          </a:p>
          <a:p>
            <a:pPr lvl="3"/>
            <a:r>
              <a:rPr lang="en-US"/>
              <a:t>Schema</a:t>
            </a:r>
          </a:p>
          <a:p>
            <a:pPr lvl="3"/>
            <a:r>
              <a:rPr lang="en-US"/>
              <a:t>Instances</a:t>
            </a:r>
          </a:p>
          <a:p>
            <a:pPr lvl="2"/>
            <a:r>
              <a:rPr lang="en-US"/>
              <a:t>A relational (sql) query</a:t>
            </a:r>
          </a:p>
          <a:p>
            <a:pPr lvl="1"/>
            <a:r>
              <a:rPr lang="en-US"/>
              <a:t>Return:</a:t>
            </a:r>
          </a:p>
          <a:p>
            <a:pPr lvl="2"/>
            <a:r>
              <a:rPr lang="en-US"/>
              <a:t>All tuples satisfying the query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Soundness/Completeness</a:t>
            </a:r>
          </a:p>
          <a:p>
            <a:pPr lvl="1"/>
            <a:r>
              <a:rPr lang="en-US"/>
              <a:t>efficiency </a:t>
            </a: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Web-induced headaches</a:t>
            </a:r>
          </a:p>
          <a:p>
            <a:pPr lvl="2"/>
            <a:r>
              <a:rPr lang="en-US"/>
              <a:t>Many databases</a:t>
            </a:r>
          </a:p>
          <a:p>
            <a:pPr lvl="3"/>
            <a:r>
              <a:rPr lang="en-US">
                <a:solidFill>
                  <a:srgbClr val="FF3300"/>
                </a:solidFill>
              </a:rPr>
              <a:t>With </a:t>
            </a:r>
            <a:r>
              <a:rPr lang="en-US" i="1">
                <a:solidFill>
                  <a:srgbClr val="FF3300"/>
                </a:solidFill>
              </a:rPr>
              <a:t>differing </a:t>
            </a:r>
            <a:r>
              <a:rPr lang="en-US">
                <a:solidFill>
                  <a:srgbClr val="FF3300"/>
                </a:solidFill>
              </a:rPr>
              <a:t>Schemas</a:t>
            </a:r>
          </a:p>
          <a:p>
            <a:pPr lvl="2"/>
            <a:r>
              <a:rPr lang="en-US"/>
              <a:t>all are partially complete</a:t>
            </a:r>
          </a:p>
          <a:p>
            <a:pPr lvl="2"/>
            <a:r>
              <a:rPr lang="en-US"/>
              <a:t>overlapping</a:t>
            </a:r>
          </a:p>
          <a:p>
            <a:pPr lvl="2"/>
            <a:r>
              <a:rPr lang="en-US"/>
              <a:t>heterogeneous schemas</a:t>
            </a:r>
          </a:p>
          <a:p>
            <a:pPr lvl="2"/>
            <a:r>
              <a:rPr lang="en-US"/>
              <a:t>access limitations</a:t>
            </a:r>
          </a:p>
          <a:p>
            <a:pPr lvl="2"/>
            <a:r>
              <a:rPr lang="en-US"/>
              <a:t>Network (un)reliability</a:t>
            </a:r>
          </a:p>
          <a:p>
            <a:r>
              <a:rPr lang="en-US"/>
              <a:t>Consequently</a:t>
            </a:r>
          </a:p>
          <a:p>
            <a:pPr lvl="2"/>
            <a:r>
              <a:rPr lang="en-US"/>
              <a:t>Newer models of DB</a:t>
            </a:r>
          </a:p>
          <a:p>
            <a:pPr lvl="2"/>
            <a:r>
              <a:rPr lang="en-US"/>
              <a:t>Newer notions of completeness</a:t>
            </a:r>
          </a:p>
          <a:p>
            <a:pPr lvl="2"/>
            <a:r>
              <a:rPr lang="en-US"/>
              <a:t>Newer approaches for query planning </a:t>
            </a:r>
          </a:p>
          <a:p>
            <a:pPr lvl="1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grpSp>
        <p:nvGrpSpPr>
          <p:cNvPr id="477189" name="Group 5"/>
          <p:cNvGrpSpPr>
            <a:grpSpLocks/>
          </p:cNvGrpSpPr>
          <p:nvPr/>
        </p:nvGrpSpPr>
        <p:grpSpPr bwMode="auto">
          <a:xfrm>
            <a:off x="7010400" y="152400"/>
            <a:ext cx="2286000" cy="1131888"/>
            <a:chOff x="4416" y="96"/>
            <a:chExt cx="1440" cy="713"/>
          </a:xfrm>
        </p:grpSpPr>
        <p:pic>
          <p:nvPicPr>
            <p:cNvPr id="477190" name="Picture 6" descr="nim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96"/>
              <a:ext cx="1440" cy="713"/>
            </a:xfrm>
            <a:prstGeom prst="rect">
              <a:avLst/>
            </a:prstGeom>
            <a:noFill/>
          </p:spPr>
        </p:pic>
        <p:sp>
          <p:nvSpPr>
            <p:cNvPr id="477191" name="Rectangle 7"/>
            <p:cNvSpPr>
              <a:spLocks noChangeArrowheads="1"/>
            </p:cNvSpPr>
            <p:nvPr/>
          </p:nvSpPr>
          <p:spPr bwMode="auto">
            <a:xfrm>
              <a:off x="4896" y="62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7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7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7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headaches brought on by</a:t>
            </a:r>
            <a:br>
              <a:rPr lang="en-US"/>
            </a:br>
            <a:r>
              <a:rPr lang="en-US"/>
              <a:t>Semi-structured retrieval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r>
              <a:rPr lang="en-US"/>
              <a:t>If everyone puts their pages in XML</a:t>
            </a:r>
          </a:p>
          <a:p>
            <a:pPr lvl="1"/>
            <a:r>
              <a:rPr lang="en-US"/>
              <a:t>Introducing similarity based retrieval into traditional databases</a:t>
            </a:r>
          </a:p>
          <a:p>
            <a:pPr lvl="1"/>
            <a:r>
              <a:rPr lang="en-US"/>
              <a:t>Standardizing on shared ontologies...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Patterns (from web and users)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classification learning (supervised)</a:t>
            </a:r>
          </a:p>
          <a:p>
            <a:pPr lvl="1"/>
            <a:r>
              <a:rPr lang="en-US"/>
              <a:t>Given </a:t>
            </a:r>
          </a:p>
          <a:p>
            <a:pPr lvl="2"/>
            <a:r>
              <a:rPr lang="en-US"/>
              <a:t>a set of </a:t>
            </a:r>
            <a:r>
              <a:rPr lang="en-US" u="sng"/>
              <a:t>structured  </a:t>
            </a:r>
            <a:r>
              <a:rPr lang="en-US"/>
              <a:t>instances of a pattern (concept)</a:t>
            </a:r>
          </a:p>
          <a:p>
            <a:pPr lvl="1"/>
            <a:r>
              <a:rPr lang="en-US"/>
              <a:t>Induce the description of the pattern</a:t>
            </a:r>
          </a:p>
          <a:p>
            <a:r>
              <a:rPr lang="en-US"/>
              <a:t>Evaluation:</a:t>
            </a:r>
          </a:p>
          <a:p>
            <a:pPr lvl="1"/>
            <a:r>
              <a:rPr lang="en-US"/>
              <a:t>Accuracy of classification on the test data</a:t>
            </a:r>
          </a:p>
          <a:p>
            <a:pPr lvl="1"/>
            <a:r>
              <a:rPr lang="en-US"/>
              <a:t>(efficiency of learning)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Mining headaches</a:t>
            </a:r>
          </a:p>
          <a:p>
            <a:pPr lvl="1"/>
            <a:r>
              <a:rPr lang="en-US" sz="2000" dirty="0"/>
              <a:t>Training data is not obvious</a:t>
            </a:r>
          </a:p>
          <a:p>
            <a:pPr lvl="2"/>
            <a:r>
              <a:rPr lang="en-US" dirty="0"/>
              <a:t>(relevance)</a:t>
            </a:r>
          </a:p>
          <a:p>
            <a:pPr lvl="1"/>
            <a:r>
              <a:rPr lang="en-US" sz="2000" dirty="0"/>
              <a:t>Training data is </a:t>
            </a:r>
            <a:r>
              <a:rPr lang="en-US" sz="2000" i="1" dirty="0" smtClean="0"/>
              <a:t>massive</a:t>
            </a:r>
          </a:p>
          <a:p>
            <a:pPr lvl="2"/>
            <a:r>
              <a:rPr lang="en-US" sz="1600" i="1" dirty="0" smtClean="0"/>
              <a:t>But much of it unlabeled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lvl="1"/>
            <a:r>
              <a:rPr lang="en-US" sz="2000" dirty="0"/>
              <a:t>Training instances are noisy and incomplete</a:t>
            </a:r>
          </a:p>
          <a:p>
            <a:r>
              <a:rPr lang="en-US" sz="2000" dirty="0"/>
              <a:t>Consequently</a:t>
            </a:r>
          </a:p>
          <a:p>
            <a:pPr lvl="1"/>
            <a:r>
              <a:rPr lang="en-US" sz="2000" dirty="0"/>
              <a:t>Primary emphasis on fast classification</a:t>
            </a:r>
          </a:p>
          <a:p>
            <a:pPr lvl="2"/>
            <a:r>
              <a:rPr lang="en-US" dirty="0"/>
              <a:t>Even at the expense of accuracy</a:t>
            </a:r>
          </a:p>
          <a:p>
            <a:pPr lvl="1"/>
            <a:r>
              <a:rPr lang="en-US" sz="2000" dirty="0" smtClean="0"/>
              <a:t>Also on getting by with a little labeled data + a lot more unlabeled data [</a:t>
            </a:r>
            <a:r>
              <a:rPr lang="en-US" sz="2000" dirty="0" err="1" smtClean="0"/>
              <a:t>Dantzig</a:t>
            </a:r>
            <a:r>
              <a:rPr lang="en-US" sz="2000" dirty="0" smtClean="0"/>
              <a:t> Story]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yTwrzs_gYjo/Swh7gBhYCrI/AAAAAAAAAhU/2bbi3KFDgGU/s400/KS_Princess_BagofWor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2209800" cy="2209800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Finding“Sweet Spots” </a:t>
            </a:r>
            <a:br>
              <a:rPr lang="en-US" sz="4000"/>
            </a:br>
            <a:r>
              <a:rPr lang="en-US" sz="4000"/>
              <a:t>in computer-mediated cooperative work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It is possible to get by with techniques </a:t>
            </a:r>
            <a:r>
              <a:rPr lang="en-US" dirty="0" err="1"/>
              <a:t>blythely</a:t>
            </a:r>
            <a:r>
              <a:rPr lang="en-US" dirty="0"/>
              <a:t> ignorant of semantics, when you have humans in the loop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 you need is to find the right sweet spot, where the computer plays a pre-processing role and presents “potential solutions”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…and the human very gratefully does the in-depth analysis on those few potential solutions</a:t>
            </a:r>
          </a:p>
          <a:p>
            <a:pPr>
              <a:lnSpc>
                <a:spcPct val="8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incredible success of “Bag of Words” model! 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Bag of letters would be a disaster ;-)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Bag of sentences and/or NLP would be good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..but only to your discriminating and irascible searchers ;-) </a:t>
            </a:r>
          </a:p>
          <a:p>
            <a:pPr lvl="3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83332" name="WordArt 4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1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143000"/>
          </a:xfrm>
        </p:spPr>
        <p:txBody>
          <a:bodyPr/>
          <a:lstStyle/>
          <a:p>
            <a:r>
              <a:rPr lang="en-US" dirty="0" smtClean="0"/>
              <a:t>Big Ideas and Cross Cutting Themes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 smtClean="0"/>
              <a:pPr/>
              <a:t>8/25/2011 3:56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2001 S. Kambhampati</a:t>
            </a:r>
            <a:endParaRPr lang="en-US"/>
          </a:p>
        </p:txBody>
      </p:sp>
    </p:spTree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4.static.flickr.com/3622/3693962487_f89fc2f90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013" y="3276600"/>
            <a:ext cx="2474987" cy="3505200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3:53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sz="3200"/>
              <a:t>Collaborative Computing </a:t>
            </a:r>
            <a:br>
              <a:rPr lang="en-US" sz="3200"/>
            </a:br>
            <a:r>
              <a:rPr lang="en-US" sz="3200"/>
              <a:t>AKA Brain Cycle Stealing</a:t>
            </a:r>
            <a:br>
              <a:rPr lang="en-US" sz="3200"/>
            </a:br>
            <a:r>
              <a:rPr lang="en-US" sz="3200"/>
              <a:t>AKA Computizing Eyeballs</a:t>
            </a:r>
            <a:br>
              <a:rPr lang="en-US" sz="3200"/>
            </a:br>
            <a:endParaRPr lang="en-US" sz="320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A lot of exciting research related to web currently involves “co-opting” the masses to help with large-scale tasks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It is like “cycle stealing”—except we are stealing “human brain cycles” (the most idle of the computers if there is ever one ;-)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Remember the mice in the Hitch Hikers Guide to the Galaxy? (..who were running a mass-scale experiment on the humans to figure out the question..)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knowledge compilation (</a:t>
            </a:r>
            <a:r>
              <a:rPr lang="en-US" sz="1800" dirty="0" err="1"/>
              <a:t>wikipedia</a:t>
            </a:r>
            <a:r>
              <a:rPr lang="en-US" sz="1800" dirty="0"/>
              <a:t>!)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</a:t>
            </a:r>
            <a:r>
              <a:rPr lang="en-US" sz="1800" dirty="0" err="1"/>
              <a:t>Curation</a:t>
            </a: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Collaborative tagging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Paid collaboration/contracting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Many big open issues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How do you pose the problem such that it can be solved using collaborative computing?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How do you “incentivize” people into letting you steal their brain cycles?</a:t>
            </a:r>
            <a:r>
              <a:rPr lang="en-US" sz="16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Pay them! (Amazon mturk.com )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Make it fun (ESP game)</a:t>
            </a:r>
          </a:p>
        </p:txBody>
      </p:sp>
      <p:sp>
        <p:nvSpPr>
          <p:cNvPr id="485380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/>
              <a:t>Tapping into the Collective Unconscious</a:t>
            </a:r>
            <a:br>
              <a:rPr lang="en-US" dirty="0"/>
            </a:b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95800"/>
          </a:xfrm>
        </p:spPr>
        <p:txBody>
          <a:bodyPr/>
          <a:lstStyle/>
          <a:p>
            <a:r>
              <a:rPr lang="en-US" sz="2000" dirty="0"/>
              <a:t>Another  thread of exciting research is driven by the realization that WEB is not random at all!</a:t>
            </a:r>
          </a:p>
          <a:p>
            <a:pPr lvl="1"/>
            <a:r>
              <a:rPr lang="en-US" sz="1800" dirty="0"/>
              <a:t>It is written by humans</a:t>
            </a:r>
          </a:p>
          <a:p>
            <a:pPr lvl="1"/>
            <a:r>
              <a:rPr lang="en-US" sz="1800" dirty="0"/>
              <a:t>…so analyzing its structure and content allows us to tap into the collective unconscious ..</a:t>
            </a:r>
          </a:p>
          <a:p>
            <a:pPr lvl="2"/>
            <a:r>
              <a:rPr lang="en-US" sz="1600" dirty="0"/>
              <a:t>Meaning can emerge from syntactic notions such as  “co-occurrences” and “connectedness”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Analyzing term co-occurrences in the web-scale corpora to capture semantic information </a:t>
            </a:r>
            <a:r>
              <a:rPr lang="en-US" sz="1800" dirty="0" smtClean="0"/>
              <a:t>(</a:t>
            </a:r>
            <a:r>
              <a:rPr lang="en-US" sz="1800" dirty="0" err="1" smtClean="0"/>
              <a:t>gmail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/>
              <a:t>Statistical machine translation with massi</a:t>
            </a:r>
            <a:r>
              <a:rPr lang="en-US" sz="1400" dirty="0" smtClean="0"/>
              <a:t>ve corpora</a:t>
            </a:r>
            <a:endParaRPr lang="en-US" sz="1400" dirty="0"/>
          </a:p>
          <a:p>
            <a:pPr lvl="1"/>
            <a:r>
              <a:rPr lang="en-US" sz="1800" dirty="0"/>
              <a:t>Analyzing the link-structure of the web graph to discover communities</a:t>
            </a:r>
          </a:p>
          <a:p>
            <a:pPr lvl="2"/>
            <a:r>
              <a:rPr lang="en-US" sz="1600" dirty="0" err="1"/>
              <a:t>DoD</a:t>
            </a:r>
            <a:r>
              <a:rPr lang="en-US" sz="1600" dirty="0"/>
              <a:t> and NSA are very much into this as a way of breaking terrorist cells</a:t>
            </a:r>
          </a:p>
          <a:p>
            <a:pPr lvl="1"/>
            <a:r>
              <a:rPr lang="en-US" sz="1800" dirty="0"/>
              <a:t>Analyzing the transaction patterns of customers (collaborative filtering)</a:t>
            </a:r>
          </a:p>
          <a:p>
            <a:pPr lvl="1"/>
            <a:endParaRPr lang="en-US" sz="1800" dirty="0"/>
          </a:p>
        </p:txBody>
      </p:sp>
      <p:sp>
        <p:nvSpPr>
          <p:cNvPr id="487428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3</a:t>
            </a:r>
          </a:p>
        </p:txBody>
      </p:sp>
      <p:pic>
        <p:nvPicPr>
          <p:cNvPr id="487429" name="Picture 5" descr="jung_color_ve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976"/>
            <a:ext cx="1219200" cy="18204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7467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76600"/>
            <a:ext cx="7467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391400" y="11430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2007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4000"/>
              <a:t>Course Overview</a:t>
            </a:r>
            <a:br>
              <a:rPr lang="en-US" sz="4000"/>
            </a:br>
            <a:r>
              <a:rPr lang="en-US" sz="4000"/>
              <a:t>(take 2)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Life can only be understood backwards; but it must be lived forwards.</a:t>
            </a:r>
            <a:br>
              <a:rPr lang="en-US" b="0" dirty="0" smtClean="0"/>
            </a:br>
            <a:r>
              <a:rPr lang="en-US" b="0" dirty="0" smtClean="0"/>
              <a:t>                         --</a:t>
            </a:r>
            <a:r>
              <a:rPr lang="en-US" dirty="0" err="1" smtClean="0"/>
              <a:t>Soren</a:t>
            </a:r>
            <a:r>
              <a:rPr lang="en-US" dirty="0" smtClean="0"/>
              <a:t> Kierkegaard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pic>
        <p:nvPicPr>
          <p:cNvPr id="39938" name="Picture 2" descr="http://www.kvaekerne.dk/personal/HAA/images/SK_183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101" y="0"/>
            <a:ext cx="2298899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644366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8" y="3473450"/>
            <a:ext cx="6672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8" name="WordArt 8"/>
          <p:cNvSpPr>
            <a:spLocks noChangeArrowheads="1" noChangeShapeType="1" noTextEdit="1"/>
          </p:cNvSpPr>
          <p:nvPr/>
        </p:nvSpPr>
        <p:spPr bwMode="auto">
          <a:xfrm>
            <a:off x="7391400" y="11430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2008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152400" y="4267200"/>
            <a:ext cx="2078038" cy="831850"/>
          </a:xfrm>
          <a:prstGeom prst="rect">
            <a:avLst/>
          </a:prstGeom>
          <a:solidFill>
            <a:schemeClr val="bg2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Water’s getting</a:t>
            </a:r>
          </a:p>
          <a:p>
            <a:r>
              <a:rPr lang="en-US"/>
              <a:t> aggressive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403725" cy="30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7303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400800" y="13716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3:55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 smtClean="0"/>
              <a:t>It’s a Jungle out there</a:t>
            </a:r>
            <a:br>
              <a:rPr lang="en-US" dirty="0" smtClean="0"/>
            </a:br>
            <a:r>
              <a:rPr lang="en-US" dirty="0" smtClean="0"/>
              <a:t>(adversarial Web &amp; Arms Race)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95800"/>
          </a:xfrm>
        </p:spPr>
        <p:txBody>
          <a:bodyPr/>
          <a:lstStyle/>
          <a:p>
            <a:pPr lvl="1"/>
            <a:r>
              <a:rPr lang="en-US" sz="1800" dirty="0" smtClean="0"/>
              <a:t>Web is authority-free zone!</a:t>
            </a:r>
          </a:p>
          <a:p>
            <a:pPr lvl="2"/>
            <a:r>
              <a:rPr lang="en-US" sz="1600" dirty="0" smtClean="0"/>
              <a:t>Anyone can put up any information and get indexed..</a:t>
            </a:r>
          </a:p>
          <a:p>
            <a:pPr lvl="2"/>
            <a:r>
              <a:rPr lang="en-US" sz="1600" dirty="0" smtClean="0"/>
              <a:t>Everyone is trying to trip you up… (snopes.com)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Need to keep “adversarial” aspect constantly in view</a:t>
            </a:r>
          </a:p>
          <a:p>
            <a:pPr lvl="2"/>
            <a:r>
              <a:rPr lang="en-US" sz="1600" dirty="0" smtClean="0"/>
              <a:t>Adversarial IR (focus on Trust in addition to Relevance)</a:t>
            </a:r>
          </a:p>
          <a:p>
            <a:pPr lvl="2"/>
            <a:r>
              <a:rPr lang="en-US" sz="1600" dirty="0" smtClean="0"/>
              <a:t>Adversarial mining (the class is being changed even as you are learning)</a:t>
            </a:r>
          </a:p>
          <a:p>
            <a:pPr lvl="3"/>
            <a:r>
              <a:rPr lang="en-US" sz="1200" dirty="0" smtClean="0"/>
              <a:t>Classic example: Spam mail</a:t>
            </a:r>
          </a:p>
          <a:p>
            <a:pPr lvl="1">
              <a:buNone/>
            </a:pPr>
            <a:endParaRPr lang="en-US" sz="1800" dirty="0" smtClean="0"/>
          </a:p>
          <a:p>
            <a:pPr lvl="3"/>
            <a:endParaRPr lang="en-US" sz="1200" dirty="0" smtClean="0"/>
          </a:p>
          <a:p>
            <a:pPr lvl="2">
              <a:buNone/>
            </a:pPr>
            <a:endParaRPr lang="en-US" sz="1600" dirty="0" smtClean="0"/>
          </a:p>
          <a:p>
            <a:pPr lvl="2"/>
            <a:endParaRPr lang="en-US" sz="1600" dirty="0"/>
          </a:p>
        </p:txBody>
      </p:sp>
      <p:sp>
        <p:nvSpPr>
          <p:cNvPr id="487428" name="WordArt 4"/>
          <p:cNvSpPr>
            <a:spLocks noChangeArrowheads="1" noChangeShapeType="1" noTextEdit="1"/>
          </p:cNvSpPr>
          <p:nvPr/>
        </p:nvSpPr>
        <p:spPr bwMode="auto">
          <a:xfrm>
            <a:off x="7010400" y="1295400"/>
            <a:ext cx="1781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Big Idea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4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6400800" y="1371600"/>
            <a:ext cx="121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2011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22708" b="41996"/>
          <a:stretch>
            <a:fillRect/>
          </a:stretch>
        </p:blipFill>
        <p:spPr bwMode="auto">
          <a:xfrm>
            <a:off x="4572000" y="2937431"/>
            <a:ext cx="4343400" cy="36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910" t="11370" r="-986" b="49271"/>
          <a:stretch>
            <a:fillRect/>
          </a:stretch>
        </p:blipFill>
        <p:spPr bwMode="auto">
          <a:xfrm>
            <a:off x="0" y="0"/>
            <a:ext cx="6324600" cy="258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as a collection of information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 viewed as a large collection of__________</a:t>
            </a:r>
          </a:p>
          <a:p>
            <a:pPr lvl="1"/>
            <a:r>
              <a:rPr lang="en-US"/>
              <a:t>Text, Structured Data, Semi-structured data</a:t>
            </a:r>
          </a:p>
          <a:p>
            <a:pPr lvl="1"/>
            <a:r>
              <a:rPr lang="en-US"/>
              <a:t>(connected) (dynamically changing) (user generated) content</a:t>
            </a:r>
          </a:p>
          <a:p>
            <a:pPr lvl="1"/>
            <a:r>
              <a:rPr lang="en-US"/>
              <a:t> (multi-media/Updates/Transactions etc. ignored for now)</a:t>
            </a:r>
          </a:p>
          <a:p>
            <a:r>
              <a:rPr lang="en-US"/>
              <a:t>So what do we want to do with it?</a:t>
            </a:r>
          </a:p>
          <a:p>
            <a:pPr lvl="1"/>
            <a:r>
              <a:rPr lang="en-US"/>
              <a:t>Search, directed browsing, aggregation, integration, pattern finding</a:t>
            </a:r>
          </a:p>
          <a:p>
            <a:r>
              <a:rPr lang="en-US"/>
              <a:t>How do we do it?</a:t>
            </a:r>
          </a:p>
          <a:p>
            <a:pPr lvl="1"/>
            <a:r>
              <a:rPr lang="en-US"/>
              <a:t>Depends on your model (text/Structured/semi-structured)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1676400"/>
          </a:xfrm>
        </p:spPr>
        <p:txBody>
          <a:bodyPr/>
          <a:lstStyle/>
          <a:p>
            <a:r>
              <a:rPr lang="en-US"/>
              <a:t>How will search and querying on these three types of data differ?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50925" y="1641475"/>
            <a:ext cx="2000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generic</a:t>
            </a:r>
          </a:p>
          <a:p>
            <a:pPr algn="ctr"/>
            <a:r>
              <a:rPr lang="en-US"/>
              <a:t>web page</a:t>
            </a:r>
          </a:p>
          <a:p>
            <a:pPr algn="ctr"/>
            <a:r>
              <a:rPr lang="en-US"/>
              <a:t>containing text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844925" y="3124200"/>
            <a:ext cx="1317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 movie </a:t>
            </a:r>
          </a:p>
          <a:p>
            <a:pPr algn="ctr"/>
            <a:r>
              <a:rPr lang="en-US"/>
              <a:t>review</a:t>
            </a:r>
          </a:p>
        </p:txBody>
      </p:sp>
      <p:grpSp>
        <p:nvGrpSpPr>
          <p:cNvPr id="462854" name="Group 6"/>
          <p:cNvGrpSpPr>
            <a:grpSpLocks/>
          </p:cNvGrpSpPr>
          <p:nvPr/>
        </p:nvGrpSpPr>
        <p:grpSpPr bwMode="auto">
          <a:xfrm>
            <a:off x="1295400" y="2362200"/>
            <a:ext cx="5840413" cy="1981200"/>
            <a:chOff x="816" y="1488"/>
            <a:chExt cx="3679" cy="1248"/>
          </a:xfrm>
        </p:grpSpPr>
        <p:sp>
          <p:nvSpPr>
            <p:cNvPr id="462855" name="Text Box 7"/>
            <p:cNvSpPr txBox="1">
              <a:spLocks noChangeArrowheads="1"/>
            </p:cNvSpPr>
            <p:nvPr/>
          </p:nvSpPr>
          <p:spPr bwMode="auto">
            <a:xfrm>
              <a:off x="816" y="1776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[English]</a:t>
              </a:r>
            </a:p>
          </p:txBody>
        </p:sp>
        <p:sp>
          <p:nvSpPr>
            <p:cNvPr id="462856" name="Text Box 8"/>
            <p:cNvSpPr txBox="1">
              <a:spLocks noChangeArrowheads="1"/>
            </p:cNvSpPr>
            <p:nvPr/>
          </p:nvSpPr>
          <p:spPr bwMode="auto">
            <a:xfrm>
              <a:off x="3888" y="1488"/>
              <a:ext cx="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[SQL]</a:t>
              </a:r>
            </a:p>
          </p:txBody>
        </p:sp>
        <p:sp>
          <p:nvSpPr>
            <p:cNvPr id="462857" name="Text Box 9"/>
            <p:cNvSpPr txBox="1">
              <a:spLocks noChangeArrowheads="1"/>
            </p:cNvSpPr>
            <p:nvPr/>
          </p:nvSpPr>
          <p:spPr bwMode="auto">
            <a:xfrm>
              <a:off x="2448" y="2448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6600"/>
                  </a:solidFill>
                </a:rPr>
                <a:t>[XML]</a:t>
              </a:r>
            </a:p>
          </p:txBody>
        </p:sp>
      </p:grpSp>
      <p:sp>
        <p:nvSpPr>
          <p:cNvPr id="462858" name="Text Box 10"/>
          <p:cNvSpPr txBox="1">
            <a:spLocks noChangeArrowheads="1"/>
          </p:cNvSpPr>
          <p:nvPr/>
        </p:nvSpPr>
        <p:spPr bwMode="auto">
          <a:xfrm rot="-1097732">
            <a:off x="6553200" y="5562600"/>
            <a:ext cx="217963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Semi-Structured</a:t>
            </a: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5735638" y="1600200"/>
            <a:ext cx="189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An employee </a:t>
            </a:r>
          </a:p>
          <a:p>
            <a:pPr algn="ctr"/>
            <a:r>
              <a:rPr lang="en-US"/>
              <a:t>record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helps querying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Expressive queries</a:t>
            </a:r>
          </a:p>
          <a:p>
            <a:pPr lvl="2"/>
            <a:r>
              <a:rPr lang="en-US"/>
              <a:t>Give me all pages that have key words “Get Rich Quick”</a:t>
            </a:r>
          </a:p>
          <a:p>
            <a:pPr lvl="2"/>
            <a:r>
              <a:rPr lang="en-US"/>
              <a:t>Give me the social security numbers of all the employees who have stayed with the company for more than 5 years, and whose yearly salaries are three standard deviations away from the average salary</a:t>
            </a:r>
          </a:p>
          <a:p>
            <a:pPr lvl="2"/>
            <a:r>
              <a:rPr lang="en-US"/>
              <a:t>Give me all mails from people from ASU written this year, which are relevant to “get rich quick” </a:t>
            </a:r>
          </a:p>
          <a:p>
            <a:endParaRPr lang="en-US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1752600"/>
            <a:ext cx="984250" cy="2500313"/>
            <a:chOff x="0" y="1104"/>
            <a:chExt cx="620" cy="1575"/>
          </a:xfrm>
        </p:grpSpPr>
        <p:sp>
          <p:nvSpPr>
            <p:cNvPr id="464901" name="Text Box 5"/>
            <p:cNvSpPr txBox="1">
              <a:spLocks noChangeArrowheads="1"/>
            </p:cNvSpPr>
            <p:nvPr/>
          </p:nvSpPr>
          <p:spPr bwMode="auto">
            <a:xfrm>
              <a:off x="0" y="1104"/>
              <a:ext cx="62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keyword</a:t>
              </a:r>
            </a:p>
          </p:txBody>
        </p:sp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96" y="1632"/>
              <a:ext cx="388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SQL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48" y="2448"/>
              <a:ext cx="436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XML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Web </a:t>
            </a:r>
            <a:r>
              <a:rPr lang="en-US" i="1"/>
              <a:t>have</a:t>
            </a:r>
            <a:r>
              <a:rPr lang="en-US"/>
              <a:t> Structured data?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r>
              <a:rPr lang="en-US"/>
              <a:t>Isn’t web all text?</a:t>
            </a:r>
          </a:p>
          <a:p>
            <a:pPr lvl="1"/>
            <a:r>
              <a:rPr lang="en-US"/>
              <a:t>The invisible web </a:t>
            </a:r>
          </a:p>
          <a:p>
            <a:pPr lvl="2"/>
            <a:r>
              <a:rPr lang="en-US"/>
              <a:t>Most web servers have back end database servers</a:t>
            </a:r>
          </a:p>
          <a:p>
            <a:pPr lvl="2"/>
            <a:r>
              <a:rPr lang="en-US"/>
              <a:t>They dynamically convert (wrap) the structured data into readable english</a:t>
            </a:r>
          </a:p>
          <a:p>
            <a:pPr lvl="3"/>
            <a:r>
              <a:rPr lang="en-US">
                <a:solidFill>
                  <a:srgbClr val="FF0000"/>
                </a:solidFill>
              </a:rPr>
              <a:t>&lt;India, New Delhi&gt;  =&gt; The capital of India is New Delhi.</a:t>
            </a:r>
            <a:endParaRPr lang="en-US"/>
          </a:p>
          <a:p>
            <a:pPr lvl="3"/>
            <a:r>
              <a:rPr lang="en-US"/>
              <a:t>So, if we can “unwrap” the text, we have structured data!</a:t>
            </a:r>
          </a:p>
          <a:p>
            <a:pPr lvl="4"/>
            <a:r>
              <a:rPr lang="en-US"/>
              <a:t>(un)wrappers, learning wrappers etc…</a:t>
            </a:r>
          </a:p>
          <a:p>
            <a:pPr lvl="3"/>
            <a:r>
              <a:rPr lang="en-US"/>
              <a:t>Note also that such dynamic pages cannot be crawled...</a:t>
            </a:r>
          </a:p>
          <a:p>
            <a:pPr lvl="1"/>
            <a:r>
              <a:rPr lang="en-US"/>
              <a:t>The Semi-structured web</a:t>
            </a:r>
          </a:p>
          <a:p>
            <a:pPr lvl="2"/>
            <a:r>
              <a:rPr lang="en-US"/>
              <a:t>Most pages are at least “semi”-structured</a:t>
            </a:r>
          </a:p>
          <a:p>
            <a:pPr lvl="2"/>
            <a:r>
              <a:rPr lang="en-US"/>
              <a:t>XML standard is expected to ease the presenatation/on-the-wire transfer of such pages. (BUT…..)</a:t>
            </a:r>
          </a:p>
          <a:p>
            <a:pPr lvl="3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Structure?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When the underlying data is already </a:t>
            </a:r>
            <a:r>
              <a:rPr lang="en-US" dirty="0" err="1"/>
              <a:t>strctured</a:t>
            </a:r>
            <a:r>
              <a:rPr lang="en-US" dirty="0"/>
              <a:t>, do unwrapping</a:t>
            </a:r>
          </a:p>
          <a:p>
            <a:pPr lvl="1"/>
            <a:r>
              <a:rPr lang="en-US" dirty="0"/>
              <a:t>Web </a:t>
            </a:r>
            <a:r>
              <a:rPr lang="en-US" i="1" dirty="0"/>
              <a:t>already </a:t>
            </a:r>
            <a:r>
              <a:rPr lang="en-US" dirty="0"/>
              <a:t> has a lot of structured data!</a:t>
            </a:r>
          </a:p>
          <a:p>
            <a:pPr lvl="1"/>
            <a:r>
              <a:rPr lang="en-US" dirty="0"/>
              <a:t>Invisible web…that disguises itself</a:t>
            </a:r>
          </a:p>
          <a:p>
            <a:endParaRPr lang="en-US" dirty="0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..else </a:t>
            </a:r>
            <a:r>
              <a:rPr lang="en-US" i="1" dirty="0"/>
              <a:t>extract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Go from text to structured data (using quasi NLP techniques)</a:t>
            </a:r>
          </a:p>
          <a:p>
            <a:r>
              <a:rPr lang="en-US" dirty="0"/>
              <a:t>..or </a:t>
            </a:r>
            <a:r>
              <a:rPr lang="en-US" i="1" dirty="0"/>
              <a:t>annotate</a:t>
            </a:r>
            <a:r>
              <a:rPr lang="en-US" dirty="0"/>
              <a:t> metadata to add structure</a:t>
            </a:r>
          </a:p>
          <a:p>
            <a:pPr lvl="1"/>
            <a:r>
              <a:rPr lang="en-US" dirty="0"/>
              <a:t>Semantic web idea</a:t>
            </a:r>
            <a:r>
              <a:rPr lang="en-US" dirty="0" smtClean="0"/>
              <a:t>..</a:t>
            </a:r>
          </a:p>
          <a:p>
            <a:pPr lvl="2"/>
            <a:r>
              <a:rPr lang="en-US" dirty="0" smtClean="0"/>
              <a:t>Pandora employees adding features to music..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562600"/>
            <a:ext cx="388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Magellan went around the world three times.</a:t>
            </a:r>
          </a:p>
          <a:p>
            <a:r>
              <a:rPr lang="en-US" sz="1600" i="1" dirty="0" smtClean="0"/>
              <a:t> On one of those trips he died.</a:t>
            </a:r>
          </a:p>
          <a:p>
            <a:r>
              <a:rPr lang="en-US" sz="1600" i="1" dirty="0" smtClean="0"/>
              <a:t> On which trip did he die?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4216219" cy="16312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Structure is so important that</a:t>
            </a:r>
          </a:p>
          <a:p>
            <a:r>
              <a:rPr lang="en-US" sz="2000" dirty="0" smtClean="0"/>
              <a:t> we are willing to pay people to</a:t>
            </a:r>
          </a:p>
          <a:p>
            <a:r>
              <a:rPr lang="en-US" sz="2000" dirty="0" smtClean="0"/>
              <a:t>  add structure or hope that people</a:t>
            </a:r>
          </a:p>
          <a:p>
            <a:r>
              <a:rPr lang="en-US" sz="2000" dirty="0" smtClean="0"/>
              <a:t>  will be disciplined enough to annotate</a:t>
            </a:r>
          </a:p>
          <a:p>
            <a:r>
              <a:rPr lang="en-US" sz="2000" dirty="0" smtClean="0"/>
              <a:t>   their pages with structure.</a:t>
            </a:r>
            <a:endParaRPr lang="en-US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438400"/>
            <a:ext cx="181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old disciplines for Web-age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486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Information (text) retrieval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Scale of the web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Hyper text/ Link structure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Authority/hub computations</a:t>
            </a:r>
          </a:p>
          <a:p>
            <a:pPr>
              <a:lnSpc>
                <a:spcPct val="80000"/>
              </a:lnSpc>
            </a:pPr>
            <a:r>
              <a:rPr lang="en-US" dirty="0"/>
              <a:t>Social Network 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Ease of tracking/centrally representing social networks</a:t>
            </a:r>
          </a:p>
          <a:p>
            <a:pPr>
              <a:lnSpc>
                <a:spcPct val="80000"/>
              </a:lnSpc>
            </a:pP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Multiple databases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Heterogeneous, access limited, partially overlapping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Network (un)reliability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Datamining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[</a:t>
            </a:r>
            <a:r>
              <a:rPr lang="en-US" dirty="0"/>
              <a:t>Machine Learning/Statistics/Databases]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Learning patterns from large scale data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5181600" y="1600200"/>
            <a:ext cx="1828800" cy="1676400"/>
          </a:xfrm>
          <a:prstGeom prst="ellipse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IR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16002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Social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Networks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36576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Databases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315200" y="3657600"/>
            <a:ext cx="18288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Datamining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048000"/>
            <a:ext cx="74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Web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12DF-C767-4964-9BEF-A4C65FC14CAF}" type="datetime8">
              <a:rPr lang="en-US"/>
              <a:pPr/>
              <a:t>8/25/2011 2:57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2001 S. Kambhampati</a:t>
            </a: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Retrieval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Traditional Model</a:t>
            </a:r>
          </a:p>
          <a:p>
            <a:pPr lvl="1"/>
            <a:r>
              <a:rPr lang="en-US"/>
              <a:t>Given</a:t>
            </a:r>
          </a:p>
          <a:p>
            <a:pPr lvl="2"/>
            <a:r>
              <a:rPr lang="en-US"/>
              <a:t>a set of documents</a:t>
            </a:r>
          </a:p>
          <a:p>
            <a:pPr lvl="2"/>
            <a:r>
              <a:rPr lang="en-US"/>
              <a:t>A query expressed as a set of  keywords</a:t>
            </a:r>
          </a:p>
          <a:p>
            <a:pPr lvl="1"/>
            <a:r>
              <a:rPr lang="en-US"/>
              <a:t>Return</a:t>
            </a:r>
          </a:p>
          <a:p>
            <a:pPr lvl="2"/>
            <a:r>
              <a:rPr lang="en-US"/>
              <a:t>A ranked set of documents most relevant to the query</a:t>
            </a:r>
          </a:p>
          <a:p>
            <a:pPr lvl="1"/>
            <a:r>
              <a:rPr lang="en-US"/>
              <a:t>Evaluation:</a:t>
            </a:r>
          </a:p>
          <a:p>
            <a:pPr lvl="2"/>
            <a:r>
              <a:rPr lang="en-US"/>
              <a:t>Precision: Fraction of returned documents that are relevant</a:t>
            </a:r>
          </a:p>
          <a:p>
            <a:pPr lvl="2"/>
            <a:r>
              <a:rPr lang="en-US"/>
              <a:t>Recall: Fraction of relevant documents that are returned</a:t>
            </a:r>
          </a:p>
          <a:p>
            <a:pPr lvl="2"/>
            <a:r>
              <a:rPr lang="en-US"/>
              <a:t>Efficiency</a:t>
            </a:r>
          </a:p>
          <a:p>
            <a:pPr lvl="1"/>
            <a:endParaRPr lang="en-US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4114800"/>
          </a:xfrm>
        </p:spPr>
        <p:txBody>
          <a:bodyPr/>
          <a:lstStyle/>
          <a:p>
            <a:r>
              <a:rPr lang="en-US" sz="2000" dirty="0"/>
              <a:t>Web-induced headaches</a:t>
            </a:r>
          </a:p>
          <a:p>
            <a:pPr lvl="1"/>
            <a:r>
              <a:rPr lang="en-US" sz="2000" dirty="0"/>
              <a:t>Scale (billions of documents)</a:t>
            </a:r>
          </a:p>
          <a:p>
            <a:pPr lvl="1"/>
            <a:r>
              <a:rPr lang="en-US" sz="2000" dirty="0"/>
              <a:t>Hypertext (inter-document connections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Bozo users</a:t>
            </a:r>
          </a:p>
          <a:p>
            <a:pPr lvl="1"/>
            <a:r>
              <a:rPr lang="en-US" sz="2000" dirty="0" smtClean="0"/>
              <a:t>Decentralization (lack of quality guarantees)</a:t>
            </a:r>
          </a:p>
          <a:p>
            <a:pPr lvl="2"/>
            <a:r>
              <a:rPr lang="en-US" sz="1600" dirty="0" smtClean="0"/>
              <a:t>Hard for users to figure out quality </a:t>
            </a:r>
          </a:p>
          <a:p>
            <a:pPr lvl="3"/>
            <a:r>
              <a:rPr lang="en-US" sz="1400" dirty="0" smtClean="0"/>
              <a:t>Godfather &amp; Eggplants</a:t>
            </a:r>
            <a:endParaRPr lang="en-US" sz="1400" dirty="0"/>
          </a:p>
          <a:p>
            <a:r>
              <a:rPr lang="en-US" sz="2000" dirty="0"/>
              <a:t>&amp; simplifications</a:t>
            </a:r>
          </a:p>
          <a:p>
            <a:pPr lvl="1"/>
            <a:r>
              <a:rPr lang="en-US" sz="2000" dirty="0"/>
              <a:t>Easier to please “lay” users</a:t>
            </a:r>
          </a:p>
          <a:p>
            <a:r>
              <a:rPr lang="en-US" sz="2000" dirty="0"/>
              <a:t>Consequently</a:t>
            </a:r>
          </a:p>
          <a:p>
            <a:pPr lvl="1"/>
            <a:r>
              <a:rPr lang="en-US" sz="2000" dirty="0" smtClean="0"/>
              <a:t>Emphasis of precision over recall</a:t>
            </a:r>
          </a:p>
          <a:p>
            <a:pPr lvl="1"/>
            <a:r>
              <a:rPr lang="en-US" sz="2000" dirty="0" smtClean="0"/>
              <a:t>Focus on “trustworthiness” in addition to “relevance”</a:t>
            </a:r>
          </a:p>
          <a:p>
            <a:pPr lvl="1"/>
            <a:r>
              <a:rPr lang="en-US" sz="2000" dirty="0" smtClean="0"/>
              <a:t>Indexing </a:t>
            </a:r>
            <a:r>
              <a:rPr lang="en-US" sz="2000" dirty="0"/>
              <a:t>and Retrieval algorithms that are ultra fast 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3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3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3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3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build="p" autoUpdateAnimBg="0"/>
    </p:bld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Office\Templates\Apresentações\Genérico (padrão).pot</Template>
  <TotalTime>39978</TotalTime>
  <Words>1607</Words>
  <Application>Microsoft Office PowerPoint</Application>
  <PresentationFormat>On-screen Show (4:3)</PresentationFormat>
  <Paragraphs>299</Paragraphs>
  <Slides>23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Genérico (padrão)</vt:lpstr>
      <vt:lpstr>Default Design</vt:lpstr>
      <vt:lpstr>Viewing the Coure in terms of IR, DB, Soc Net, ML adapted to web  Start of IR</vt:lpstr>
      <vt:lpstr>Course Overview (take 2)</vt:lpstr>
      <vt:lpstr>Web as a collection of information</vt:lpstr>
      <vt:lpstr>Structure</vt:lpstr>
      <vt:lpstr>Structure helps querying</vt:lpstr>
      <vt:lpstr>Does Web have Structured data?</vt:lpstr>
      <vt:lpstr>How to get Structure?</vt:lpstr>
      <vt:lpstr>Adapting old disciplines for Web-age</vt:lpstr>
      <vt:lpstr>Information Retrieval</vt:lpstr>
      <vt:lpstr>8/25</vt:lpstr>
      <vt:lpstr>Social Networks</vt:lpstr>
      <vt:lpstr>Information Integration Database Style Retrieval</vt:lpstr>
      <vt:lpstr>Further headaches brought on by Semi-structured retrieval</vt:lpstr>
      <vt:lpstr>Learning Patterns (from web and users)</vt:lpstr>
      <vt:lpstr>Finding“Sweet Spots”  in computer-mediated cooperative work</vt:lpstr>
      <vt:lpstr>Big Ideas and Cross Cutting Themes</vt:lpstr>
      <vt:lpstr>Collaborative Computing  AKA Brain Cycle Stealing AKA Computizing Eyeballs </vt:lpstr>
      <vt:lpstr>Tapping into the Collective Unconscious </vt:lpstr>
      <vt:lpstr>Slide 19</vt:lpstr>
      <vt:lpstr>Slide 20</vt:lpstr>
      <vt:lpstr>Slide 21</vt:lpstr>
      <vt:lpstr>It’s a Jungle out there (adversarial Web &amp; Arms Race) </vt:lpstr>
      <vt:lpstr>Slide 23</vt:lpstr>
    </vt:vector>
  </TitlesOfParts>
  <Company>DCC - UFMG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de Informação B</dc:title>
  <dc:creator>berthier</dc:creator>
  <cp:lastModifiedBy>Rao</cp:lastModifiedBy>
  <cp:revision>370</cp:revision>
  <dcterms:created xsi:type="dcterms:W3CDTF">1999-08-30T17:37:47Z</dcterms:created>
  <dcterms:modified xsi:type="dcterms:W3CDTF">2011-08-25T22:58:08Z</dcterms:modified>
</cp:coreProperties>
</file>