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9" r:id="rId4"/>
    <p:sldId id="261" r:id="rId5"/>
    <p:sldId id="264" r:id="rId6"/>
    <p:sldId id="260" r:id="rId7"/>
    <p:sldId id="275" r:id="rId8"/>
    <p:sldId id="361" r:id="rId9"/>
    <p:sldId id="362" r:id="rId10"/>
    <p:sldId id="266" r:id="rId11"/>
    <p:sldId id="267" r:id="rId12"/>
    <p:sldId id="363" r:id="rId13"/>
    <p:sldId id="268" r:id="rId14"/>
    <p:sldId id="269" r:id="rId15"/>
    <p:sldId id="300" r:id="rId16"/>
    <p:sldId id="366" r:id="rId17"/>
    <p:sldId id="368" r:id="rId18"/>
    <p:sldId id="283" r:id="rId19"/>
    <p:sldId id="280" r:id="rId20"/>
    <p:sldId id="281" r:id="rId21"/>
    <p:sldId id="282" r:id="rId22"/>
    <p:sldId id="367" r:id="rId23"/>
    <p:sldId id="284" r:id="rId24"/>
    <p:sldId id="377" r:id="rId25"/>
    <p:sldId id="285" r:id="rId26"/>
    <p:sldId id="360" r:id="rId27"/>
    <p:sldId id="369" r:id="rId28"/>
    <p:sldId id="370" r:id="rId29"/>
    <p:sldId id="371" r:id="rId30"/>
    <p:sldId id="378" r:id="rId31"/>
    <p:sldId id="372" r:id="rId32"/>
    <p:sldId id="375" r:id="rId33"/>
    <p:sldId id="373" r:id="rId34"/>
    <p:sldId id="374" r:id="rId35"/>
    <p:sldId id="376" r:id="rId3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bbarao Kambhampa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86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232" y="-84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E24E003A-B3F2-41E3-B095-FDD03405FF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CB62E-0F7C-4A76-8CEB-C1E82F7B67E8}" type="slidenum">
              <a:rPr lang="en-US"/>
              <a:pPr/>
              <a:t>1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8794A-EEC8-4C16-8CB6-E720D969928E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C4A04-6C6E-44EF-AA8E-6E5FF1BD4D60}" type="slidenum">
              <a:rPr lang="en-US"/>
              <a:pPr/>
              <a:t>11</a:t>
            </a:fld>
            <a:endParaRPr lang="en-US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3CBD6-FB96-45EF-AA57-552064AF005B}" type="slidenum">
              <a:rPr lang="en-US"/>
              <a:pPr/>
              <a:t>12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33532-8FE0-4571-AFCC-89378E1521D3}" type="slidenum">
              <a:rPr lang="en-US"/>
              <a:pPr/>
              <a:t>13</a:t>
            </a:fld>
            <a:endParaRPr lang="en-U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C9D00-65A1-4F72-96ED-5A2A871C8F1E}" type="slidenum">
              <a:rPr lang="en-US"/>
              <a:pPr/>
              <a:t>14</a:t>
            </a:fld>
            <a:endParaRPr 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E5AB6-8A41-4B7A-8D8B-FFBFAA2F1D2F}" type="slidenum">
              <a:rPr lang="en-US"/>
              <a:pPr/>
              <a:t>15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6388" y="4197350"/>
            <a:ext cx="6245225" cy="4014788"/>
          </a:xfrm>
          <a:noFill/>
          <a:ln/>
        </p:spPr>
        <p:txBody>
          <a:bodyPr lIns="90422" tIns="44417" rIns="90422" bIns="44417"/>
          <a:lstStyle/>
          <a:p>
            <a:r>
              <a:rPr lang="en-US"/>
              <a:t>Intelligent agency involves controlling the evolution of external environments in desirable ways. Planning provides a way in which the agent can maximize its chances of effecting this control.  Informally, a plan can be seen as a course of actions that the agent decides upon based on its overall goals, information about the current state of the environment, and the dynamics of its evolution. </a:t>
            </a:r>
          </a:p>
          <a:p>
            <a:r>
              <a:rPr lang="en-US"/>
              <a:t>The complexity of  plan synthesis depends on a variety of properties of the environment and the agent. Perhaps the simplest case of planning occurs when the environment is static, (</a:t>
            </a:r>
            <a:r>
              <a:rPr lang="en-US" i="1"/>
              <a:t>in that it changes only in response to the agents actions</a:t>
            </a:r>
            <a:r>
              <a:rPr lang="en-US"/>
              <a:t>), observable and the agent’s actions have deterministic effects on the state of the environment.</a:t>
            </a:r>
          </a:p>
          <a:p>
            <a:r>
              <a:rPr lang="en-US"/>
              <a:t>Plan synthesis under these conditions has come to be known as the classical planning problem.</a:t>
            </a:r>
          </a:p>
          <a:p>
            <a:r>
              <a:rPr lang="en-US"/>
              <a:t>Classical planning problem is thus specified by describing the initial state of the world, the desired goal state, and a set of deterministic actions. The objective is to find a sequence of these actions, which when executed from the initial state leads the agent to the goal state.</a:t>
            </a:r>
          </a:p>
          <a:p>
            <a:r>
              <a:rPr lang="en-US"/>
              <a:t>Despite its limitations, classical planning problem is still computationally hard, and  has received a significant amount of attention. Work on classical planning has historically helped our understanding of planning under non-classical assumptions.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19865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031875" y="255588"/>
            <a:ext cx="4622800" cy="3467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8D0C5-D3B1-4C86-B3C7-9195EEB6F3AD}" type="slidenum">
              <a:rPr lang="en-US"/>
              <a:pPr/>
              <a:t>16</a:t>
            </a:fld>
            <a:endParaRPr lang="en-US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BC96C-DF39-4003-92FB-557F94A2BAE3}" type="slidenum">
              <a:rPr lang="en-US"/>
              <a:pPr/>
              <a:t>17</a:t>
            </a:fld>
            <a:endParaRPr lang="en-US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E8560-2B0A-498D-8C0A-C60077C2BD63}" type="slidenum">
              <a:rPr lang="en-US"/>
              <a:pPr/>
              <a:t>18</a:t>
            </a:fld>
            <a:endParaRPr lang="en-US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2CC9C-0614-43A2-8529-ECBABB2B5A0C}" type="slidenum">
              <a:rPr lang="en-US"/>
              <a:pPr/>
              <a:t>19</a:t>
            </a:fld>
            <a:endParaRPr lang="en-US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9E63-F3FD-486F-8DF4-CBC582100110}" type="slidenum">
              <a:rPr lang="en-US"/>
              <a:pPr/>
              <a:t>2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0382F-A0A4-4F7B-A677-418CA9556C09}" type="slidenum">
              <a:rPr lang="en-US"/>
              <a:pPr/>
              <a:t>20</a:t>
            </a:fld>
            <a:endParaRPr 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4F44E-EABF-44B2-8A31-48E4EC09A85D}" type="slidenum">
              <a:rPr lang="en-US"/>
              <a:pPr/>
              <a:t>21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6388" y="4197350"/>
            <a:ext cx="6245225" cy="4014788"/>
          </a:xfrm>
          <a:noFill/>
          <a:ln/>
        </p:spPr>
        <p:txBody>
          <a:bodyPr lIns="90422" tIns="44417" rIns="90422" bIns="44417"/>
          <a:lstStyle/>
          <a:p>
            <a:r>
              <a:rPr lang="en-US"/>
              <a:t>Intelligent agency involves controlling the evolution of external environments in desirable ways. Planning provides a way in which the agent can maximize its chances of effecting this control.  Informally, a plan can be seen as a course of actions that the agent decides upon based on its overall goals, information about the current state of the environment, and the dynamics of its evolution. </a:t>
            </a:r>
          </a:p>
          <a:p>
            <a:r>
              <a:rPr lang="en-US"/>
              <a:t>The complexity of  plan synthesis depends on a variety of properties of the environment and the agent. Perhaps the simplest case of planning occurs when the environment is static, (</a:t>
            </a:r>
            <a:r>
              <a:rPr lang="en-US" i="1"/>
              <a:t>in that it changes only in response to the agents actions</a:t>
            </a:r>
            <a:r>
              <a:rPr lang="en-US"/>
              <a:t>), observable and the agent’s actions have deterministic effects on the state of the environment.</a:t>
            </a:r>
          </a:p>
          <a:p>
            <a:r>
              <a:rPr lang="en-US"/>
              <a:t>Plan synthesis under these conditions has come to be known as the classical planning problem.</a:t>
            </a:r>
          </a:p>
          <a:p>
            <a:r>
              <a:rPr lang="en-US"/>
              <a:t>Classical planning problem is thus specified by describing the initial state of the world, the desired goal state, and a set of deterministic actions. The objective is to find a sequence of these actions, which when executed from the initial state leads the agent to the goal state.</a:t>
            </a:r>
          </a:p>
          <a:p>
            <a:r>
              <a:rPr lang="en-US"/>
              <a:t>Despite its limitations, classical planning problem is still computationally hard, and  has received a significant amount of attention. Work on classical planning has historically helped our understanding of planning under non-classical assumptions.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20070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031875" y="255588"/>
            <a:ext cx="4622800" cy="3467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0B636-75B3-4512-8CA7-A6B3FD3C4FA2}" type="slidenum">
              <a:rPr lang="en-US"/>
              <a:pPr/>
              <a:t>22</a:t>
            </a:fld>
            <a:endParaRPr lang="en-US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4F222-6B2A-4AFB-A5CB-9DBB5079CEFA}" type="slidenum">
              <a:rPr lang="en-US"/>
              <a:pPr/>
              <a:t>24</a:t>
            </a:fld>
            <a:endParaRPr lang="en-US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9D1E5-7E3A-42ED-91E9-B55F06781C8F}" type="slidenum">
              <a:rPr lang="en-US"/>
              <a:pPr/>
              <a:t>25</a:t>
            </a:fld>
            <a:endParaRPr lang="en-US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480D8-57E3-4676-9E7A-7735F67AA4C9}" type="slidenum">
              <a:rPr lang="en-US"/>
              <a:pPr/>
              <a:t>26</a:t>
            </a:fld>
            <a:endParaRPr lang="en-US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A12DB-2864-4503-831E-034E1B0AF2DD}" type="slidenum">
              <a:rPr lang="en-US"/>
              <a:pPr/>
              <a:t>27</a:t>
            </a:fld>
            <a:endParaRPr lang="en-US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8F699-B340-48AC-97B3-F68E8BC7677B}" type="slidenum">
              <a:rPr lang="en-US"/>
              <a:pPr/>
              <a:t>28</a:t>
            </a:fld>
            <a:endParaRPr lang="en-US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1A14-53EB-4440-9955-F0CD60288874}" type="slidenum">
              <a:rPr lang="en-US"/>
              <a:pPr/>
              <a:t>30</a:t>
            </a:fld>
            <a:endParaRPr lang="en-US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2834F-8ADC-4A88-9DB6-02F57171396B}" type="slidenum">
              <a:rPr lang="en-US"/>
              <a:pPr/>
              <a:t>31</a:t>
            </a:fld>
            <a:endParaRPr lang="en-US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FFCE7-D41C-4720-A81F-5DD780129B09}" type="slidenum">
              <a:rPr lang="en-US"/>
              <a:pPr/>
              <a:t>3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8C830-2D5D-4EA9-A2A4-F3A3B69AE4D5}" type="slidenum">
              <a:rPr lang="en-US"/>
              <a:pPr/>
              <a:t>32</a:t>
            </a:fld>
            <a:endParaRPr lang="en-US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4255D-2DAE-41E0-8FDD-C749427A526B}" type="slidenum">
              <a:rPr lang="en-US"/>
              <a:pPr/>
              <a:t>33</a:t>
            </a:fld>
            <a:endParaRPr lang="en-US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5AA0E-B2B4-48FB-B397-207ED618B695}" type="slidenum">
              <a:rPr lang="en-US"/>
              <a:pPr/>
              <a:t>34</a:t>
            </a:fld>
            <a:endParaRPr lang="en-US"/>
          </a:p>
        </p:txBody>
      </p:sp>
      <p:sp>
        <p:nvSpPr>
          <p:cNvPr id="2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3844B-276C-4CB9-A9C0-028E947F3440}" type="slidenum">
              <a:rPr lang="en-US"/>
              <a:pPr/>
              <a:t>4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B5E27-1D28-4F86-A4A1-AAA0F83F9129}" type="slidenum">
              <a:rPr lang="en-US"/>
              <a:pPr/>
              <a:t>5</a:t>
            </a:fld>
            <a:endParaRPr 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F6633-969B-4919-9FF2-AE04BC8970FB}" type="slidenum">
              <a:rPr lang="en-US"/>
              <a:pPr/>
              <a:t>6</a:t>
            </a:fld>
            <a:endParaRPr 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F7618-1A68-48A0-B449-0C4800B349E7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B9300-D1B2-4034-B529-B2EA5A695168}" type="slidenum">
              <a:rPr lang="en-US"/>
              <a:pPr/>
              <a:t>8</a:t>
            </a:fld>
            <a:endParaRPr lang="en-US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2FE2D-4AAC-4488-836C-82F7E748B8A3}" type="slidenum">
              <a:rPr lang="en-US"/>
              <a:pPr/>
              <a:t>9</a:t>
            </a:fld>
            <a:endParaRPr 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36191-B787-4A9D-AFCE-848139668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7C727-55D2-4F94-A24C-340971AF0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37BD-98F8-43EC-9A66-A07FFB7C6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125FBC-9C59-4319-8250-1356311A5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02E80-2A31-466D-A375-5E60AAEBB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792B1-012F-4613-85A6-73B0D930F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82793-ABA3-4952-BE66-83E4578B6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A6ACF-CD49-4B98-824C-6EFBB45F5B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B05C-191B-4D7F-86FA-5331B8E62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43D2-956E-4CF6-9373-3D467F2E8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4C1BD-D7A5-4BB2-BFD4-25690B946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0DC5A-C637-4934-8E1E-C83A9E67C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79B8FD8-3326-4B1F-9E0A-2148F22FF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0" y="6608763"/>
            <a:ext cx="32369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7" tIns="45714" rIns="91427" bIns="45714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7FFF00"/>
                </a:solidFill>
                <a:latin typeface="Calligraph421 BT" pitchFamily="66" charset="0"/>
              </a:rPr>
              <a:t>A: A  Unified Brand-name-Free Introduction to Planning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66038" y="6613525"/>
            <a:ext cx="14779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7" tIns="45714" rIns="91427" bIns="45714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7FFF00"/>
                </a:solidFill>
                <a:latin typeface="Calligraph421 BT" pitchFamily="66" charset="0"/>
              </a:rPr>
              <a:t>Subbarao Kambhampati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533400" y="381000"/>
            <a:ext cx="8077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3" tIns="44444" rIns="90473" bIns="44444" anchor="b"/>
          <a:lstStyle/>
          <a:p>
            <a:pPr algn="ctr" eaLnBrk="0" hangingPunct="0"/>
            <a:endParaRPr 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457200" y="1600200"/>
            <a:ext cx="8153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3" tIns="44444" rIns="90473" bIns="44444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G"/>
            </a:pPr>
            <a:endParaRPr lang="en-US" sz="2400" b="1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G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1029"/>
          <p:cNvGraphicFramePr>
            <a:graphicFrameLocks noChangeAspect="1"/>
          </p:cNvGraphicFramePr>
          <p:nvPr/>
        </p:nvGraphicFramePr>
        <p:xfrm>
          <a:off x="762000" y="127000"/>
          <a:ext cx="7543800" cy="6731000"/>
        </p:xfrm>
        <a:graphic>
          <a:graphicData uri="http://schemas.openxmlformats.org/presentationml/2006/ole">
            <p:oleObj spid="_x0000_s16389" name="Bitmap Image" r:id="rId4" imgW="8973803" imgH="8009524" progId="Paint.Picture">
              <p:embed/>
            </p:oleObj>
          </a:graphicData>
        </a:graphic>
      </p:graphicFrame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0" y="0"/>
            <a:ext cx="5897563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Open only for Humans; Droids and Robots should go for CSE 462 next door ;-) </a:t>
            </a:r>
          </a:p>
        </p:txBody>
      </p:sp>
      <p:sp>
        <p:nvSpPr>
          <p:cNvPr id="16390" name="WordArt 1030"/>
          <p:cNvSpPr>
            <a:spLocks noChangeArrowheads="1" noChangeShapeType="1" noTextEdit="1"/>
          </p:cNvSpPr>
          <p:nvPr/>
        </p:nvSpPr>
        <p:spPr bwMode="auto">
          <a:xfrm rot="5400000">
            <a:off x="-1162050" y="2762250"/>
            <a:ext cx="3124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CSE 471/598</a:t>
            </a:r>
          </a:p>
        </p:txBody>
      </p:sp>
      <p:sp>
        <p:nvSpPr>
          <p:cNvPr id="16392" name="WordArt 1032"/>
          <p:cNvSpPr>
            <a:spLocks noChangeArrowheads="1" noChangeShapeType="1" noTextEdit="1"/>
          </p:cNvSpPr>
          <p:nvPr/>
        </p:nvSpPr>
        <p:spPr bwMode="auto">
          <a:xfrm rot="5400000">
            <a:off x="7250112" y="3036888"/>
            <a:ext cx="2911475" cy="6477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Intro to 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714375"/>
            <a:ext cx="7019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4572000" y="3962400"/>
            <a:ext cx="15240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714375"/>
            <a:ext cx="7019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28800" y="3948113"/>
            <a:ext cx="6440488" cy="2292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Playing an (entertaining) game of Soccer</a:t>
            </a:r>
          </a:p>
          <a:p>
            <a:r>
              <a:rPr lang="en-US" sz="1600"/>
              <a:t>Solving NYT crossword puzzles at close to expert level</a:t>
            </a:r>
          </a:p>
          <a:p>
            <a:r>
              <a:rPr lang="en-US" sz="1600"/>
              <a:t>Navigating in deep space</a:t>
            </a:r>
          </a:p>
          <a:p>
            <a:r>
              <a:rPr lang="en-US" sz="1600"/>
              <a:t>Learning patterns in databases (datamining…)</a:t>
            </a:r>
          </a:p>
          <a:p>
            <a:r>
              <a:rPr lang="en-US" sz="1600"/>
              <a:t>Supporting supply-chain management decisions at fortune-500 companies</a:t>
            </a:r>
          </a:p>
          <a:p>
            <a:r>
              <a:rPr lang="en-US" sz="1600"/>
              <a:t>Learning common sense from the web</a:t>
            </a:r>
          </a:p>
          <a:p>
            <a:r>
              <a:rPr lang="en-US" sz="1600"/>
              <a:t>Navigating desert roads</a:t>
            </a:r>
          </a:p>
          <a:p>
            <a:r>
              <a:rPr lang="en-US" sz="1600"/>
              <a:t>Navigating urban roads</a:t>
            </a:r>
          </a:p>
          <a:p>
            <a:r>
              <a:rPr lang="en-US" sz="1600"/>
              <a:t>Bluffing humans in Poker..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04125" y="2754313"/>
            <a:ext cx="962025" cy="517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Discuss on</a:t>
            </a:r>
          </a:p>
          <a:p>
            <a:r>
              <a:rPr lang="en-US"/>
              <a:t>Class Blog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Architectures for Intelligent Agents</a:t>
            </a:r>
          </a:p>
          <a:p>
            <a:r>
              <a:rPr lang="en-US" sz="1600"/>
              <a:t>Wherein we discuss why do we need representation, reasoning and learning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2500313" y="1295400"/>
            <a:ext cx="3505200" cy="1371600"/>
            <a:chOff x="2205" y="670"/>
            <a:chExt cx="1966" cy="858"/>
          </a:xfrm>
        </p:grpSpPr>
        <p:sp>
          <p:nvSpPr>
            <p:cNvPr id="197635" name="Freeform 3"/>
            <p:cNvSpPr>
              <a:spLocks/>
            </p:cNvSpPr>
            <p:nvPr/>
          </p:nvSpPr>
          <p:spPr bwMode="auto">
            <a:xfrm>
              <a:off x="2209" y="674"/>
              <a:ext cx="1958" cy="850"/>
            </a:xfrm>
            <a:custGeom>
              <a:avLst/>
              <a:gdLst/>
              <a:ahLst/>
              <a:cxnLst>
                <a:cxn ang="0">
                  <a:pos x="174" y="241"/>
                </a:cxn>
                <a:cxn ang="0">
                  <a:pos x="309" y="150"/>
                </a:cxn>
                <a:cxn ang="0">
                  <a:pos x="343" y="133"/>
                </a:cxn>
                <a:cxn ang="0">
                  <a:pos x="426" y="92"/>
                </a:cxn>
                <a:cxn ang="0">
                  <a:pos x="485" y="66"/>
                </a:cxn>
                <a:cxn ang="0">
                  <a:pos x="560" y="50"/>
                </a:cxn>
                <a:cxn ang="0">
                  <a:pos x="635" y="25"/>
                </a:cxn>
                <a:cxn ang="0">
                  <a:pos x="702" y="8"/>
                </a:cxn>
                <a:cxn ang="0">
                  <a:pos x="1054" y="8"/>
                </a:cxn>
                <a:cxn ang="0">
                  <a:pos x="1196" y="25"/>
                </a:cxn>
                <a:cxn ang="0">
                  <a:pos x="1280" y="50"/>
                </a:cxn>
                <a:cxn ang="0">
                  <a:pos x="1363" y="66"/>
                </a:cxn>
                <a:cxn ang="0">
                  <a:pos x="1622" y="182"/>
                </a:cxn>
                <a:cxn ang="0">
                  <a:pos x="1655" y="216"/>
                </a:cxn>
                <a:cxn ang="0">
                  <a:pos x="1689" y="282"/>
                </a:cxn>
                <a:cxn ang="0">
                  <a:pos x="1722" y="341"/>
                </a:cxn>
                <a:cxn ang="0">
                  <a:pos x="1890" y="549"/>
                </a:cxn>
                <a:cxn ang="0">
                  <a:pos x="1923" y="583"/>
                </a:cxn>
                <a:cxn ang="0">
                  <a:pos x="1957" y="624"/>
                </a:cxn>
                <a:cxn ang="0">
                  <a:pos x="1881" y="724"/>
                </a:cxn>
                <a:cxn ang="0">
                  <a:pos x="1848" y="749"/>
                </a:cxn>
                <a:cxn ang="0">
                  <a:pos x="1790" y="774"/>
                </a:cxn>
                <a:cxn ang="0">
                  <a:pos x="1664" y="799"/>
                </a:cxn>
                <a:cxn ang="0">
                  <a:pos x="1630" y="783"/>
                </a:cxn>
                <a:cxn ang="0">
                  <a:pos x="1596" y="757"/>
                </a:cxn>
                <a:cxn ang="0">
                  <a:pos x="1547" y="715"/>
                </a:cxn>
                <a:cxn ang="0">
                  <a:pos x="1488" y="658"/>
                </a:cxn>
                <a:cxn ang="0">
                  <a:pos x="1288" y="558"/>
                </a:cxn>
                <a:cxn ang="0">
                  <a:pos x="1246" y="549"/>
                </a:cxn>
                <a:cxn ang="0">
                  <a:pos x="1204" y="549"/>
                </a:cxn>
                <a:cxn ang="0">
                  <a:pos x="1153" y="566"/>
                </a:cxn>
                <a:cxn ang="0">
                  <a:pos x="961" y="683"/>
                </a:cxn>
                <a:cxn ang="0">
                  <a:pos x="919" y="715"/>
                </a:cxn>
                <a:cxn ang="0">
                  <a:pos x="877" y="741"/>
                </a:cxn>
                <a:cxn ang="0">
                  <a:pos x="836" y="783"/>
                </a:cxn>
                <a:cxn ang="0">
                  <a:pos x="611" y="849"/>
                </a:cxn>
                <a:cxn ang="0">
                  <a:pos x="535" y="832"/>
                </a:cxn>
                <a:cxn ang="0">
                  <a:pos x="459" y="807"/>
                </a:cxn>
                <a:cxn ang="0">
                  <a:pos x="125" y="624"/>
                </a:cxn>
                <a:cxn ang="0">
                  <a:pos x="67" y="574"/>
                </a:cxn>
                <a:cxn ang="0">
                  <a:pos x="33" y="541"/>
                </a:cxn>
                <a:cxn ang="0">
                  <a:pos x="0" y="507"/>
                </a:cxn>
                <a:cxn ang="0">
                  <a:pos x="8" y="441"/>
                </a:cxn>
                <a:cxn ang="0">
                  <a:pos x="50" y="407"/>
                </a:cxn>
                <a:cxn ang="0">
                  <a:pos x="75" y="366"/>
                </a:cxn>
                <a:cxn ang="0">
                  <a:pos x="84" y="332"/>
                </a:cxn>
              </a:cxnLst>
              <a:rect l="0" t="0" r="r" b="b"/>
              <a:pathLst>
                <a:path w="1958" h="850">
                  <a:moveTo>
                    <a:pt x="84" y="349"/>
                  </a:moveTo>
                  <a:lnTo>
                    <a:pt x="174" y="241"/>
                  </a:lnTo>
                  <a:lnTo>
                    <a:pt x="191" y="233"/>
                  </a:lnTo>
                  <a:lnTo>
                    <a:pt x="309" y="150"/>
                  </a:lnTo>
                  <a:lnTo>
                    <a:pt x="326" y="142"/>
                  </a:lnTo>
                  <a:lnTo>
                    <a:pt x="343" y="133"/>
                  </a:lnTo>
                  <a:lnTo>
                    <a:pt x="384" y="108"/>
                  </a:lnTo>
                  <a:lnTo>
                    <a:pt x="426" y="92"/>
                  </a:lnTo>
                  <a:lnTo>
                    <a:pt x="451" y="83"/>
                  </a:lnTo>
                  <a:lnTo>
                    <a:pt x="485" y="66"/>
                  </a:lnTo>
                  <a:lnTo>
                    <a:pt x="518" y="58"/>
                  </a:lnTo>
                  <a:lnTo>
                    <a:pt x="560" y="50"/>
                  </a:lnTo>
                  <a:lnTo>
                    <a:pt x="594" y="34"/>
                  </a:lnTo>
                  <a:lnTo>
                    <a:pt x="635" y="25"/>
                  </a:lnTo>
                  <a:lnTo>
                    <a:pt x="669" y="8"/>
                  </a:lnTo>
                  <a:lnTo>
                    <a:pt x="702" y="8"/>
                  </a:lnTo>
                  <a:lnTo>
                    <a:pt x="744" y="0"/>
                  </a:lnTo>
                  <a:lnTo>
                    <a:pt x="1054" y="8"/>
                  </a:lnTo>
                  <a:lnTo>
                    <a:pt x="1153" y="17"/>
                  </a:lnTo>
                  <a:lnTo>
                    <a:pt x="1196" y="25"/>
                  </a:lnTo>
                  <a:lnTo>
                    <a:pt x="1229" y="34"/>
                  </a:lnTo>
                  <a:lnTo>
                    <a:pt x="1280" y="50"/>
                  </a:lnTo>
                  <a:lnTo>
                    <a:pt x="1322" y="58"/>
                  </a:lnTo>
                  <a:lnTo>
                    <a:pt x="1363" y="66"/>
                  </a:lnTo>
                  <a:lnTo>
                    <a:pt x="1596" y="174"/>
                  </a:lnTo>
                  <a:lnTo>
                    <a:pt x="1622" y="182"/>
                  </a:lnTo>
                  <a:lnTo>
                    <a:pt x="1647" y="199"/>
                  </a:lnTo>
                  <a:lnTo>
                    <a:pt x="1655" y="216"/>
                  </a:lnTo>
                  <a:lnTo>
                    <a:pt x="1664" y="249"/>
                  </a:lnTo>
                  <a:lnTo>
                    <a:pt x="1689" y="282"/>
                  </a:lnTo>
                  <a:lnTo>
                    <a:pt x="1706" y="307"/>
                  </a:lnTo>
                  <a:lnTo>
                    <a:pt x="1722" y="341"/>
                  </a:lnTo>
                  <a:lnTo>
                    <a:pt x="1873" y="524"/>
                  </a:lnTo>
                  <a:lnTo>
                    <a:pt x="1890" y="549"/>
                  </a:lnTo>
                  <a:lnTo>
                    <a:pt x="1915" y="566"/>
                  </a:lnTo>
                  <a:lnTo>
                    <a:pt x="1923" y="583"/>
                  </a:lnTo>
                  <a:lnTo>
                    <a:pt x="1940" y="599"/>
                  </a:lnTo>
                  <a:lnTo>
                    <a:pt x="1957" y="624"/>
                  </a:lnTo>
                  <a:lnTo>
                    <a:pt x="1915" y="699"/>
                  </a:lnTo>
                  <a:lnTo>
                    <a:pt x="1881" y="724"/>
                  </a:lnTo>
                  <a:lnTo>
                    <a:pt x="1864" y="732"/>
                  </a:lnTo>
                  <a:lnTo>
                    <a:pt x="1848" y="749"/>
                  </a:lnTo>
                  <a:lnTo>
                    <a:pt x="1807" y="774"/>
                  </a:lnTo>
                  <a:lnTo>
                    <a:pt x="1790" y="774"/>
                  </a:lnTo>
                  <a:lnTo>
                    <a:pt x="1773" y="783"/>
                  </a:lnTo>
                  <a:lnTo>
                    <a:pt x="1664" y="799"/>
                  </a:lnTo>
                  <a:lnTo>
                    <a:pt x="1647" y="791"/>
                  </a:lnTo>
                  <a:lnTo>
                    <a:pt x="1630" y="783"/>
                  </a:lnTo>
                  <a:lnTo>
                    <a:pt x="1613" y="766"/>
                  </a:lnTo>
                  <a:lnTo>
                    <a:pt x="1596" y="757"/>
                  </a:lnTo>
                  <a:lnTo>
                    <a:pt x="1572" y="732"/>
                  </a:lnTo>
                  <a:lnTo>
                    <a:pt x="1547" y="715"/>
                  </a:lnTo>
                  <a:lnTo>
                    <a:pt x="1522" y="683"/>
                  </a:lnTo>
                  <a:lnTo>
                    <a:pt x="1488" y="658"/>
                  </a:lnTo>
                  <a:lnTo>
                    <a:pt x="1313" y="566"/>
                  </a:lnTo>
                  <a:lnTo>
                    <a:pt x="1288" y="558"/>
                  </a:lnTo>
                  <a:lnTo>
                    <a:pt x="1271" y="549"/>
                  </a:lnTo>
                  <a:lnTo>
                    <a:pt x="1246" y="549"/>
                  </a:lnTo>
                  <a:lnTo>
                    <a:pt x="1229" y="549"/>
                  </a:lnTo>
                  <a:lnTo>
                    <a:pt x="1204" y="549"/>
                  </a:lnTo>
                  <a:lnTo>
                    <a:pt x="1179" y="549"/>
                  </a:lnTo>
                  <a:lnTo>
                    <a:pt x="1153" y="566"/>
                  </a:lnTo>
                  <a:lnTo>
                    <a:pt x="978" y="666"/>
                  </a:lnTo>
                  <a:lnTo>
                    <a:pt x="961" y="683"/>
                  </a:lnTo>
                  <a:lnTo>
                    <a:pt x="944" y="699"/>
                  </a:lnTo>
                  <a:lnTo>
                    <a:pt x="919" y="715"/>
                  </a:lnTo>
                  <a:lnTo>
                    <a:pt x="894" y="732"/>
                  </a:lnTo>
                  <a:lnTo>
                    <a:pt x="877" y="741"/>
                  </a:lnTo>
                  <a:lnTo>
                    <a:pt x="853" y="774"/>
                  </a:lnTo>
                  <a:lnTo>
                    <a:pt x="836" y="783"/>
                  </a:lnTo>
                  <a:lnTo>
                    <a:pt x="643" y="849"/>
                  </a:lnTo>
                  <a:lnTo>
                    <a:pt x="611" y="849"/>
                  </a:lnTo>
                  <a:lnTo>
                    <a:pt x="577" y="841"/>
                  </a:lnTo>
                  <a:lnTo>
                    <a:pt x="535" y="832"/>
                  </a:lnTo>
                  <a:lnTo>
                    <a:pt x="501" y="815"/>
                  </a:lnTo>
                  <a:lnTo>
                    <a:pt x="459" y="807"/>
                  </a:lnTo>
                  <a:lnTo>
                    <a:pt x="417" y="791"/>
                  </a:lnTo>
                  <a:lnTo>
                    <a:pt x="125" y="624"/>
                  </a:lnTo>
                  <a:lnTo>
                    <a:pt x="92" y="599"/>
                  </a:lnTo>
                  <a:lnTo>
                    <a:pt x="67" y="574"/>
                  </a:lnTo>
                  <a:lnTo>
                    <a:pt x="50" y="558"/>
                  </a:lnTo>
                  <a:lnTo>
                    <a:pt x="33" y="541"/>
                  </a:lnTo>
                  <a:lnTo>
                    <a:pt x="16" y="532"/>
                  </a:lnTo>
                  <a:lnTo>
                    <a:pt x="0" y="507"/>
                  </a:lnTo>
                  <a:lnTo>
                    <a:pt x="0" y="458"/>
                  </a:lnTo>
                  <a:lnTo>
                    <a:pt x="8" y="441"/>
                  </a:lnTo>
                  <a:lnTo>
                    <a:pt x="33" y="416"/>
                  </a:lnTo>
                  <a:lnTo>
                    <a:pt x="50" y="407"/>
                  </a:lnTo>
                  <a:lnTo>
                    <a:pt x="59" y="390"/>
                  </a:lnTo>
                  <a:lnTo>
                    <a:pt x="75" y="366"/>
                  </a:lnTo>
                  <a:lnTo>
                    <a:pt x="84" y="349"/>
                  </a:lnTo>
                  <a:lnTo>
                    <a:pt x="84" y="332"/>
                  </a:lnTo>
                  <a:lnTo>
                    <a:pt x="84" y="349"/>
                  </a:lnTo>
                </a:path>
              </a:pathLst>
            </a:custGeom>
            <a:solidFill>
              <a:srgbClr val="282900"/>
            </a:solidFill>
            <a:ln w="1270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36" name="Freeform 4"/>
            <p:cNvSpPr>
              <a:spLocks/>
            </p:cNvSpPr>
            <p:nvPr/>
          </p:nvSpPr>
          <p:spPr bwMode="auto">
            <a:xfrm>
              <a:off x="2205" y="670"/>
              <a:ext cx="1966" cy="858"/>
            </a:xfrm>
            <a:custGeom>
              <a:avLst/>
              <a:gdLst/>
              <a:ahLst/>
              <a:cxnLst>
                <a:cxn ang="0">
                  <a:pos x="176" y="244"/>
                </a:cxn>
                <a:cxn ang="0">
                  <a:pos x="311" y="151"/>
                </a:cxn>
                <a:cxn ang="0">
                  <a:pos x="345" y="135"/>
                </a:cxn>
                <a:cxn ang="0">
                  <a:pos x="428" y="93"/>
                </a:cxn>
                <a:cxn ang="0">
                  <a:pos x="487" y="67"/>
                </a:cxn>
                <a:cxn ang="0">
                  <a:pos x="562" y="50"/>
                </a:cxn>
                <a:cxn ang="0">
                  <a:pos x="638" y="25"/>
                </a:cxn>
                <a:cxn ang="0">
                  <a:pos x="705" y="8"/>
                </a:cxn>
                <a:cxn ang="0">
                  <a:pos x="1058" y="8"/>
                </a:cxn>
                <a:cxn ang="0">
                  <a:pos x="1201" y="25"/>
                </a:cxn>
                <a:cxn ang="0">
                  <a:pos x="1285" y="50"/>
                </a:cxn>
                <a:cxn ang="0">
                  <a:pos x="1369" y="67"/>
                </a:cxn>
                <a:cxn ang="0">
                  <a:pos x="1630" y="185"/>
                </a:cxn>
                <a:cxn ang="0">
                  <a:pos x="1663" y="219"/>
                </a:cxn>
                <a:cxn ang="0">
                  <a:pos x="1696" y="286"/>
                </a:cxn>
                <a:cxn ang="0">
                  <a:pos x="1729" y="345"/>
                </a:cxn>
                <a:cxn ang="0">
                  <a:pos x="1898" y="554"/>
                </a:cxn>
                <a:cxn ang="0">
                  <a:pos x="1931" y="588"/>
                </a:cxn>
                <a:cxn ang="0">
                  <a:pos x="1965" y="630"/>
                </a:cxn>
                <a:cxn ang="0">
                  <a:pos x="1889" y="731"/>
                </a:cxn>
                <a:cxn ang="0">
                  <a:pos x="1856" y="756"/>
                </a:cxn>
                <a:cxn ang="0">
                  <a:pos x="1797" y="781"/>
                </a:cxn>
                <a:cxn ang="0">
                  <a:pos x="1671" y="807"/>
                </a:cxn>
                <a:cxn ang="0">
                  <a:pos x="1638" y="790"/>
                </a:cxn>
                <a:cxn ang="0">
                  <a:pos x="1604" y="764"/>
                </a:cxn>
                <a:cxn ang="0">
                  <a:pos x="1554" y="722"/>
                </a:cxn>
                <a:cxn ang="0">
                  <a:pos x="1495" y="664"/>
                </a:cxn>
                <a:cxn ang="0">
                  <a:pos x="1293" y="563"/>
                </a:cxn>
                <a:cxn ang="0">
                  <a:pos x="1251" y="554"/>
                </a:cxn>
                <a:cxn ang="0">
                  <a:pos x="1209" y="554"/>
                </a:cxn>
                <a:cxn ang="0">
                  <a:pos x="1158" y="571"/>
                </a:cxn>
                <a:cxn ang="0">
                  <a:pos x="966" y="689"/>
                </a:cxn>
                <a:cxn ang="0">
                  <a:pos x="924" y="722"/>
                </a:cxn>
                <a:cxn ang="0">
                  <a:pos x="882" y="748"/>
                </a:cxn>
                <a:cxn ang="0">
                  <a:pos x="840" y="790"/>
                </a:cxn>
                <a:cxn ang="0">
                  <a:pos x="613" y="857"/>
                </a:cxn>
                <a:cxn ang="0">
                  <a:pos x="537" y="840"/>
                </a:cxn>
                <a:cxn ang="0">
                  <a:pos x="461" y="815"/>
                </a:cxn>
                <a:cxn ang="0">
                  <a:pos x="126" y="630"/>
                </a:cxn>
                <a:cxn ang="0">
                  <a:pos x="67" y="579"/>
                </a:cxn>
                <a:cxn ang="0">
                  <a:pos x="33" y="546"/>
                </a:cxn>
                <a:cxn ang="0">
                  <a:pos x="0" y="512"/>
                </a:cxn>
                <a:cxn ang="0">
                  <a:pos x="8" y="446"/>
                </a:cxn>
                <a:cxn ang="0">
                  <a:pos x="50" y="412"/>
                </a:cxn>
                <a:cxn ang="0">
                  <a:pos x="75" y="370"/>
                </a:cxn>
                <a:cxn ang="0">
                  <a:pos x="84" y="336"/>
                </a:cxn>
              </a:cxnLst>
              <a:rect l="0" t="0" r="r" b="b"/>
              <a:pathLst>
                <a:path w="1966" h="858">
                  <a:moveTo>
                    <a:pt x="84" y="353"/>
                  </a:moveTo>
                  <a:lnTo>
                    <a:pt x="176" y="244"/>
                  </a:lnTo>
                  <a:lnTo>
                    <a:pt x="193" y="236"/>
                  </a:lnTo>
                  <a:lnTo>
                    <a:pt x="311" y="151"/>
                  </a:lnTo>
                  <a:lnTo>
                    <a:pt x="328" y="143"/>
                  </a:lnTo>
                  <a:lnTo>
                    <a:pt x="345" y="135"/>
                  </a:lnTo>
                  <a:lnTo>
                    <a:pt x="386" y="109"/>
                  </a:lnTo>
                  <a:lnTo>
                    <a:pt x="428" y="93"/>
                  </a:lnTo>
                  <a:lnTo>
                    <a:pt x="453" y="84"/>
                  </a:lnTo>
                  <a:lnTo>
                    <a:pt x="487" y="67"/>
                  </a:lnTo>
                  <a:lnTo>
                    <a:pt x="520" y="59"/>
                  </a:lnTo>
                  <a:lnTo>
                    <a:pt x="562" y="50"/>
                  </a:lnTo>
                  <a:lnTo>
                    <a:pt x="596" y="34"/>
                  </a:lnTo>
                  <a:lnTo>
                    <a:pt x="638" y="25"/>
                  </a:lnTo>
                  <a:lnTo>
                    <a:pt x="672" y="8"/>
                  </a:lnTo>
                  <a:lnTo>
                    <a:pt x="705" y="8"/>
                  </a:lnTo>
                  <a:lnTo>
                    <a:pt x="747" y="0"/>
                  </a:lnTo>
                  <a:lnTo>
                    <a:pt x="1058" y="8"/>
                  </a:lnTo>
                  <a:lnTo>
                    <a:pt x="1158" y="17"/>
                  </a:lnTo>
                  <a:lnTo>
                    <a:pt x="1201" y="25"/>
                  </a:lnTo>
                  <a:lnTo>
                    <a:pt x="1234" y="34"/>
                  </a:lnTo>
                  <a:lnTo>
                    <a:pt x="1285" y="50"/>
                  </a:lnTo>
                  <a:lnTo>
                    <a:pt x="1327" y="59"/>
                  </a:lnTo>
                  <a:lnTo>
                    <a:pt x="1369" y="67"/>
                  </a:lnTo>
                  <a:lnTo>
                    <a:pt x="1604" y="177"/>
                  </a:lnTo>
                  <a:lnTo>
                    <a:pt x="1630" y="185"/>
                  </a:lnTo>
                  <a:lnTo>
                    <a:pt x="1654" y="202"/>
                  </a:lnTo>
                  <a:lnTo>
                    <a:pt x="1663" y="219"/>
                  </a:lnTo>
                  <a:lnTo>
                    <a:pt x="1671" y="252"/>
                  </a:lnTo>
                  <a:lnTo>
                    <a:pt x="1696" y="286"/>
                  </a:lnTo>
                  <a:lnTo>
                    <a:pt x="1713" y="311"/>
                  </a:lnTo>
                  <a:lnTo>
                    <a:pt x="1729" y="345"/>
                  </a:lnTo>
                  <a:lnTo>
                    <a:pt x="1881" y="529"/>
                  </a:lnTo>
                  <a:lnTo>
                    <a:pt x="1898" y="554"/>
                  </a:lnTo>
                  <a:lnTo>
                    <a:pt x="1923" y="571"/>
                  </a:lnTo>
                  <a:lnTo>
                    <a:pt x="1931" y="588"/>
                  </a:lnTo>
                  <a:lnTo>
                    <a:pt x="1948" y="605"/>
                  </a:lnTo>
                  <a:lnTo>
                    <a:pt x="1965" y="630"/>
                  </a:lnTo>
                  <a:lnTo>
                    <a:pt x="1923" y="706"/>
                  </a:lnTo>
                  <a:lnTo>
                    <a:pt x="1889" y="731"/>
                  </a:lnTo>
                  <a:lnTo>
                    <a:pt x="1872" y="739"/>
                  </a:lnTo>
                  <a:lnTo>
                    <a:pt x="1856" y="756"/>
                  </a:lnTo>
                  <a:lnTo>
                    <a:pt x="1814" y="781"/>
                  </a:lnTo>
                  <a:lnTo>
                    <a:pt x="1797" y="781"/>
                  </a:lnTo>
                  <a:lnTo>
                    <a:pt x="1780" y="790"/>
                  </a:lnTo>
                  <a:lnTo>
                    <a:pt x="1671" y="807"/>
                  </a:lnTo>
                  <a:lnTo>
                    <a:pt x="1654" y="798"/>
                  </a:lnTo>
                  <a:lnTo>
                    <a:pt x="1638" y="790"/>
                  </a:lnTo>
                  <a:lnTo>
                    <a:pt x="1621" y="773"/>
                  </a:lnTo>
                  <a:lnTo>
                    <a:pt x="1604" y="764"/>
                  </a:lnTo>
                  <a:lnTo>
                    <a:pt x="1579" y="739"/>
                  </a:lnTo>
                  <a:lnTo>
                    <a:pt x="1554" y="722"/>
                  </a:lnTo>
                  <a:lnTo>
                    <a:pt x="1529" y="689"/>
                  </a:lnTo>
                  <a:lnTo>
                    <a:pt x="1495" y="664"/>
                  </a:lnTo>
                  <a:lnTo>
                    <a:pt x="1318" y="571"/>
                  </a:lnTo>
                  <a:lnTo>
                    <a:pt x="1293" y="563"/>
                  </a:lnTo>
                  <a:lnTo>
                    <a:pt x="1276" y="554"/>
                  </a:lnTo>
                  <a:lnTo>
                    <a:pt x="1251" y="554"/>
                  </a:lnTo>
                  <a:lnTo>
                    <a:pt x="1234" y="554"/>
                  </a:lnTo>
                  <a:lnTo>
                    <a:pt x="1209" y="554"/>
                  </a:lnTo>
                  <a:lnTo>
                    <a:pt x="1184" y="554"/>
                  </a:lnTo>
                  <a:lnTo>
                    <a:pt x="1158" y="571"/>
                  </a:lnTo>
                  <a:lnTo>
                    <a:pt x="983" y="672"/>
                  </a:lnTo>
                  <a:lnTo>
                    <a:pt x="966" y="689"/>
                  </a:lnTo>
                  <a:lnTo>
                    <a:pt x="949" y="706"/>
                  </a:lnTo>
                  <a:lnTo>
                    <a:pt x="924" y="722"/>
                  </a:lnTo>
                  <a:lnTo>
                    <a:pt x="899" y="739"/>
                  </a:lnTo>
                  <a:lnTo>
                    <a:pt x="882" y="748"/>
                  </a:lnTo>
                  <a:lnTo>
                    <a:pt x="857" y="781"/>
                  </a:lnTo>
                  <a:lnTo>
                    <a:pt x="840" y="790"/>
                  </a:lnTo>
                  <a:lnTo>
                    <a:pt x="646" y="857"/>
                  </a:lnTo>
                  <a:lnTo>
                    <a:pt x="613" y="857"/>
                  </a:lnTo>
                  <a:lnTo>
                    <a:pt x="579" y="849"/>
                  </a:lnTo>
                  <a:lnTo>
                    <a:pt x="537" y="840"/>
                  </a:lnTo>
                  <a:lnTo>
                    <a:pt x="503" y="823"/>
                  </a:lnTo>
                  <a:lnTo>
                    <a:pt x="461" y="815"/>
                  </a:lnTo>
                  <a:lnTo>
                    <a:pt x="420" y="798"/>
                  </a:lnTo>
                  <a:lnTo>
                    <a:pt x="126" y="630"/>
                  </a:lnTo>
                  <a:lnTo>
                    <a:pt x="92" y="605"/>
                  </a:lnTo>
                  <a:lnTo>
                    <a:pt x="67" y="579"/>
                  </a:lnTo>
                  <a:lnTo>
                    <a:pt x="50" y="563"/>
                  </a:lnTo>
                  <a:lnTo>
                    <a:pt x="33" y="546"/>
                  </a:lnTo>
                  <a:lnTo>
                    <a:pt x="16" y="537"/>
                  </a:lnTo>
                  <a:lnTo>
                    <a:pt x="0" y="512"/>
                  </a:lnTo>
                  <a:lnTo>
                    <a:pt x="0" y="462"/>
                  </a:lnTo>
                  <a:lnTo>
                    <a:pt x="8" y="446"/>
                  </a:lnTo>
                  <a:lnTo>
                    <a:pt x="33" y="421"/>
                  </a:lnTo>
                  <a:lnTo>
                    <a:pt x="50" y="412"/>
                  </a:lnTo>
                  <a:lnTo>
                    <a:pt x="59" y="395"/>
                  </a:lnTo>
                  <a:lnTo>
                    <a:pt x="75" y="370"/>
                  </a:lnTo>
                  <a:lnTo>
                    <a:pt x="84" y="353"/>
                  </a:lnTo>
                  <a:lnTo>
                    <a:pt x="84" y="336"/>
                  </a:lnTo>
                  <a:lnTo>
                    <a:pt x="84" y="35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637" name="Group 5"/>
          <p:cNvGrpSpPr>
            <a:grpSpLocks/>
          </p:cNvGrpSpPr>
          <p:nvPr/>
        </p:nvGrpSpPr>
        <p:grpSpPr bwMode="auto">
          <a:xfrm>
            <a:off x="3575050" y="4775200"/>
            <a:ext cx="1636713" cy="1589088"/>
            <a:chOff x="2868" y="2047"/>
            <a:chExt cx="1159" cy="1001"/>
          </a:xfrm>
        </p:grpSpPr>
        <p:sp>
          <p:nvSpPr>
            <p:cNvPr id="197638" name="Rectangle 6"/>
            <p:cNvSpPr>
              <a:spLocks noChangeArrowheads="1"/>
            </p:cNvSpPr>
            <p:nvPr/>
          </p:nvSpPr>
          <p:spPr bwMode="auto">
            <a:xfrm>
              <a:off x="2885" y="2408"/>
              <a:ext cx="470" cy="538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Oval 7"/>
            <p:cNvSpPr>
              <a:spLocks noChangeArrowheads="1"/>
            </p:cNvSpPr>
            <p:nvPr/>
          </p:nvSpPr>
          <p:spPr bwMode="auto">
            <a:xfrm>
              <a:off x="2868" y="2047"/>
              <a:ext cx="503" cy="344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0" name="Oval 8"/>
            <p:cNvSpPr>
              <a:spLocks noChangeArrowheads="1"/>
            </p:cNvSpPr>
            <p:nvPr/>
          </p:nvSpPr>
          <p:spPr bwMode="auto">
            <a:xfrm>
              <a:off x="2968" y="2963"/>
              <a:ext cx="101" cy="8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1" name="Oval 9"/>
            <p:cNvSpPr>
              <a:spLocks noChangeArrowheads="1"/>
            </p:cNvSpPr>
            <p:nvPr/>
          </p:nvSpPr>
          <p:spPr bwMode="auto">
            <a:xfrm>
              <a:off x="3155" y="2964"/>
              <a:ext cx="101" cy="8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2" name="Oval 10"/>
            <p:cNvSpPr>
              <a:spLocks noChangeArrowheads="1"/>
            </p:cNvSpPr>
            <p:nvPr/>
          </p:nvSpPr>
          <p:spPr bwMode="auto">
            <a:xfrm>
              <a:off x="2977" y="2182"/>
              <a:ext cx="75" cy="16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3" name="Oval 11"/>
            <p:cNvSpPr>
              <a:spLocks noChangeArrowheads="1"/>
            </p:cNvSpPr>
            <p:nvPr/>
          </p:nvSpPr>
          <p:spPr bwMode="auto">
            <a:xfrm>
              <a:off x="3198" y="2183"/>
              <a:ext cx="75" cy="17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4" name="AutoShape 12"/>
            <p:cNvSpPr>
              <a:spLocks noChangeArrowheads="1"/>
            </p:cNvSpPr>
            <p:nvPr/>
          </p:nvSpPr>
          <p:spPr bwMode="auto">
            <a:xfrm>
              <a:off x="3061" y="2299"/>
              <a:ext cx="134" cy="25"/>
            </a:xfrm>
            <a:prstGeom prst="roundRect">
              <a:avLst>
                <a:gd name="adj" fmla="val 12190"/>
              </a:avLst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5" name="Line 13"/>
            <p:cNvSpPr>
              <a:spLocks noChangeShapeType="1"/>
            </p:cNvSpPr>
            <p:nvPr/>
          </p:nvSpPr>
          <p:spPr bwMode="auto">
            <a:xfrm>
              <a:off x="3271" y="2552"/>
              <a:ext cx="369" cy="16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 flipV="1">
              <a:off x="3674" y="2628"/>
              <a:ext cx="353" cy="1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7" name="Line 15"/>
            <p:cNvSpPr>
              <a:spLocks noChangeShapeType="1"/>
            </p:cNvSpPr>
            <p:nvPr/>
          </p:nvSpPr>
          <p:spPr bwMode="auto">
            <a:xfrm>
              <a:off x="3665" y="2728"/>
              <a:ext cx="162" cy="16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3186113" y="1752600"/>
            <a:ext cx="173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Environment</a:t>
            </a:r>
          </a:p>
        </p:txBody>
      </p:sp>
      <p:grpSp>
        <p:nvGrpSpPr>
          <p:cNvPr id="197649" name="Group 17"/>
          <p:cNvGrpSpPr>
            <a:grpSpLocks/>
          </p:cNvGrpSpPr>
          <p:nvPr/>
        </p:nvGrpSpPr>
        <p:grpSpPr bwMode="auto">
          <a:xfrm>
            <a:off x="1585913" y="1752600"/>
            <a:ext cx="1905000" cy="3962400"/>
            <a:chOff x="1765" y="1020"/>
            <a:chExt cx="1057" cy="1306"/>
          </a:xfrm>
        </p:grpSpPr>
        <p:sp>
          <p:nvSpPr>
            <p:cNvPr id="197650" name="Freeform 18"/>
            <p:cNvSpPr>
              <a:spLocks/>
            </p:cNvSpPr>
            <p:nvPr/>
          </p:nvSpPr>
          <p:spPr bwMode="auto">
            <a:xfrm>
              <a:off x="1765" y="1020"/>
              <a:ext cx="921" cy="1277"/>
            </a:xfrm>
            <a:custGeom>
              <a:avLst/>
              <a:gdLst/>
              <a:ahLst/>
              <a:cxnLst>
                <a:cxn ang="0">
                  <a:pos x="478" y="67"/>
                </a:cxn>
                <a:cxn ang="0">
                  <a:pos x="461" y="42"/>
                </a:cxn>
                <a:cxn ang="0">
                  <a:pos x="436" y="34"/>
                </a:cxn>
                <a:cxn ang="0">
                  <a:pos x="378" y="0"/>
                </a:cxn>
                <a:cxn ang="0">
                  <a:pos x="353" y="0"/>
                </a:cxn>
                <a:cxn ang="0">
                  <a:pos x="336" y="0"/>
                </a:cxn>
                <a:cxn ang="0">
                  <a:pos x="319" y="0"/>
                </a:cxn>
                <a:cxn ang="0">
                  <a:pos x="294" y="8"/>
                </a:cxn>
                <a:cxn ang="0">
                  <a:pos x="277" y="17"/>
                </a:cxn>
                <a:cxn ang="0">
                  <a:pos x="235" y="42"/>
                </a:cxn>
                <a:cxn ang="0">
                  <a:pos x="219" y="67"/>
                </a:cxn>
                <a:cxn ang="0">
                  <a:pos x="202" y="76"/>
                </a:cxn>
                <a:cxn ang="0">
                  <a:pos x="143" y="151"/>
                </a:cxn>
                <a:cxn ang="0">
                  <a:pos x="134" y="168"/>
                </a:cxn>
                <a:cxn ang="0">
                  <a:pos x="118" y="185"/>
                </a:cxn>
                <a:cxn ang="0">
                  <a:pos x="109" y="202"/>
                </a:cxn>
                <a:cxn ang="0">
                  <a:pos x="92" y="227"/>
                </a:cxn>
                <a:cxn ang="0">
                  <a:pos x="59" y="303"/>
                </a:cxn>
                <a:cxn ang="0">
                  <a:pos x="50" y="319"/>
                </a:cxn>
                <a:cxn ang="0">
                  <a:pos x="42" y="344"/>
                </a:cxn>
                <a:cxn ang="0">
                  <a:pos x="42" y="361"/>
                </a:cxn>
                <a:cxn ang="0">
                  <a:pos x="33" y="386"/>
                </a:cxn>
                <a:cxn ang="0">
                  <a:pos x="25" y="411"/>
                </a:cxn>
                <a:cxn ang="0">
                  <a:pos x="17" y="428"/>
                </a:cxn>
                <a:cxn ang="0">
                  <a:pos x="17" y="445"/>
                </a:cxn>
                <a:cxn ang="0">
                  <a:pos x="0" y="579"/>
                </a:cxn>
                <a:cxn ang="0">
                  <a:pos x="0" y="596"/>
                </a:cxn>
                <a:cxn ang="0">
                  <a:pos x="0" y="621"/>
                </a:cxn>
                <a:cxn ang="0">
                  <a:pos x="0" y="647"/>
                </a:cxn>
                <a:cxn ang="0">
                  <a:pos x="0" y="672"/>
                </a:cxn>
                <a:cxn ang="0">
                  <a:pos x="25" y="781"/>
                </a:cxn>
                <a:cxn ang="0">
                  <a:pos x="33" y="806"/>
                </a:cxn>
                <a:cxn ang="0">
                  <a:pos x="42" y="823"/>
                </a:cxn>
                <a:cxn ang="0">
                  <a:pos x="50" y="848"/>
                </a:cxn>
                <a:cxn ang="0">
                  <a:pos x="59" y="865"/>
                </a:cxn>
                <a:cxn ang="0">
                  <a:pos x="101" y="941"/>
                </a:cxn>
                <a:cxn ang="0">
                  <a:pos x="109" y="958"/>
                </a:cxn>
                <a:cxn ang="0">
                  <a:pos x="134" y="983"/>
                </a:cxn>
                <a:cxn ang="0">
                  <a:pos x="151" y="1000"/>
                </a:cxn>
                <a:cxn ang="0">
                  <a:pos x="168" y="1025"/>
                </a:cxn>
                <a:cxn ang="0">
                  <a:pos x="261" y="1092"/>
                </a:cxn>
                <a:cxn ang="0">
                  <a:pos x="286" y="1117"/>
                </a:cxn>
                <a:cxn ang="0">
                  <a:pos x="303" y="1134"/>
                </a:cxn>
                <a:cxn ang="0">
                  <a:pos x="345" y="1150"/>
                </a:cxn>
                <a:cxn ang="0">
                  <a:pos x="370" y="1159"/>
                </a:cxn>
                <a:cxn ang="0">
                  <a:pos x="537" y="1234"/>
                </a:cxn>
                <a:cxn ang="0">
                  <a:pos x="562" y="1243"/>
                </a:cxn>
                <a:cxn ang="0">
                  <a:pos x="579" y="1251"/>
                </a:cxn>
                <a:cxn ang="0">
                  <a:pos x="596" y="1251"/>
                </a:cxn>
                <a:cxn ang="0">
                  <a:pos x="613" y="1260"/>
                </a:cxn>
                <a:cxn ang="0">
                  <a:pos x="630" y="1260"/>
                </a:cxn>
                <a:cxn ang="0">
                  <a:pos x="722" y="1268"/>
                </a:cxn>
                <a:cxn ang="0">
                  <a:pos x="747" y="1268"/>
                </a:cxn>
                <a:cxn ang="0">
                  <a:pos x="764" y="1276"/>
                </a:cxn>
                <a:cxn ang="0">
                  <a:pos x="815" y="1268"/>
                </a:cxn>
                <a:cxn ang="0">
                  <a:pos x="832" y="1268"/>
                </a:cxn>
                <a:cxn ang="0">
                  <a:pos x="890" y="1260"/>
                </a:cxn>
                <a:cxn ang="0">
                  <a:pos x="920" y="1253"/>
                </a:cxn>
              </a:cxnLst>
              <a:rect l="0" t="0" r="r" b="b"/>
              <a:pathLst>
                <a:path w="921" h="1277">
                  <a:moveTo>
                    <a:pt x="478" y="67"/>
                  </a:moveTo>
                  <a:lnTo>
                    <a:pt x="461" y="42"/>
                  </a:lnTo>
                  <a:lnTo>
                    <a:pt x="436" y="34"/>
                  </a:lnTo>
                  <a:lnTo>
                    <a:pt x="378" y="0"/>
                  </a:lnTo>
                  <a:lnTo>
                    <a:pt x="353" y="0"/>
                  </a:lnTo>
                  <a:lnTo>
                    <a:pt x="336" y="0"/>
                  </a:lnTo>
                  <a:lnTo>
                    <a:pt x="319" y="0"/>
                  </a:lnTo>
                  <a:lnTo>
                    <a:pt x="294" y="8"/>
                  </a:lnTo>
                  <a:lnTo>
                    <a:pt x="277" y="17"/>
                  </a:lnTo>
                  <a:lnTo>
                    <a:pt x="235" y="42"/>
                  </a:lnTo>
                  <a:lnTo>
                    <a:pt x="219" y="67"/>
                  </a:lnTo>
                  <a:lnTo>
                    <a:pt x="202" y="76"/>
                  </a:lnTo>
                  <a:lnTo>
                    <a:pt x="143" y="151"/>
                  </a:lnTo>
                  <a:lnTo>
                    <a:pt x="134" y="168"/>
                  </a:lnTo>
                  <a:lnTo>
                    <a:pt x="118" y="185"/>
                  </a:lnTo>
                  <a:lnTo>
                    <a:pt x="109" y="202"/>
                  </a:lnTo>
                  <a:lnTo>
                    <a:pt x="92" y="227"/>
                  </a:lnTo>
                  <a:lnTo>
                    <a:pt x="59" y="303"/>
                  </a:lnTo>
                  <a:lnTo>
                    <a:pt x="50" y="319"/>
                  </a:lnTo>
                  <a:lnTo>
                    <a:pt x="42" y="344"/>
                  </a:lnTo>
                  <a:lnTo>
                    <a:pt x="42" y="361"/>
                  </a:lnTo>
                  <a:lnTo>
                    <a:pt x="33" y="386"/>
                  </a:lnTo>
                  <a:lnTo>
                    <a:pt x="25" y="411"/>
                  </a:lnTo>
                  <a:lnTo>
                    <a:pt x="17" y="428"/>
                  </a:lnTo>
                  <a:lnTo>
                    <a:pt x="17" y="445"/>
                  </a:lnTo>
                  <a:lnTo>
                    <a:pt x="0" y="579"/>
                  </a:lnTo>
                  <a:lnTo>
                    <a:pt x="0" y="596"/>
                  </a:lnTo>
                  <a:lnTo>
                    <a:pt x="0" y="621"/>
                  </a:lnTo>
                  <a:lnTo>
                    <a:pt x="0" y="647"/>
                  </a:lnTo>
                  <a:lnTo>
                    <a:pt x="0" y="672"/>
                  </a:lnTo>
                  <a:lnTo>
                    <a:pt x="25" y="781"/>
                  </a:lnTo>
                  <a:lnTo>
                    <a:pt x="33" y="806"/>
                  </a:lnTo>
                  <a:lnTo>
                    <a:pt x="42" y="823"/>
                  </a:lnTo>
                  <a:lnTo>
                    <a:pt x="50" y="848"/>
                  </a:lnTo>
                  <a:lnTo>
                    <a:pt x="59" y="865"/>
                  </a:lnTo>
                  <a:lnTo>
                    <a:pt x="101" y="941"/>
                  </a:lnTo>
                  <a:lnTo>
                    <a:pt x="109" y="958"/>
                  </a:lnTo>
                  <a:lnTo>
                    <a:pt x="134" y="983"/>
                  </a:lnTo>
                  <a:lnTo>
                    <a:pt x="151" y="1000"/>
                  </a:lnTo>
                  <a:lnTo>
                    <a:pt x="168" y="1025"/>
                  </a:lnTo>
                  <a:lnTo>
                    <a:pt x="261" y="1092"/>
                  </a:lnTo>
                  <a:lnTo>
                    <a:pt x="286" y="1117"/>
                  </a:lnTo>
                  <a:lnTo>
                    <a:pt x="303" y="1134"/>
                  </a:lnTo>
                  <a:lnTo>
                    <a:pt x="345" y="1150"/>
                  </a:lnTo>
                  <a:lnTo>
                    <a:pt x="370" y="1159"/>
                  </a:lnTo>
                  <a:lnTo>
                    <a:pt x="537" y="1234"/>
                  </a:lnTo>
                  <a:lnTo>
                    <a:pt x="562" y="1243"/>
                  </a:lnTo>
                  <a:lnTo>
                    <a:pt x="579" y="1251"/>
                  </a:lnTo>
                  <a:lnTo>
                    <a:pt x="596" y="1251"/>
                  </a:lnTo>
                  <a:lnTo>
                    <a:pt x="613" y="1260"/>
                  </a:lnTo>
                  <a:lnTo>
                    <a:pt x="630" y="1260"/>
                  </a:lnTo>
                  <a:lnTo>
                    <a:pt x="722" y="1268"/>
                  </a:lnTo>
                  <a:lnTo>
                    <a:pt x="747" y="1268"/>
                  </a:lnTo>
                  <a:lnTo>
                    <a:pt x="764" y="1276"/>
                  </a:lnTo>
                  <a:lnTo>
                    <a:pt x="815" y="1268"/>
                  </a:lnTo>
                  <a:lnTo>
                    <a:pt x="832" y="1268"/>
                  </a:lnTo>
                  <a:lnTo>
                    <a:pt x="890" y="1260"/>
                  </a:lnTo>
                  <a:lnTo>
                    <a:pt x="920" y="1253"/>
                  </a:lnTo>
                </a:path>
              </a:pathLst>
            </a:custGeom>
            <a:noFill/>
            <a:ln w="508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51" name="Freeform 19"/>
            <p:cNvSpPr>
              <a:spLocks/>
            </p:cNvSpPr>
            <p:nvPr/>
          </p:nvSpPr>
          <p:spPr bwMode="auto">
            <a:xfrm>
              <a:off x="2644" y="2229"/>
              <a:ext cx="178" cy="97"/>
            </a:xfrm>
            <a:custGeom>
              <a:avLst/>
              <a:gdLst/>
              <a:ahLst/>
              <a:cxnLst>
                <a:cxn ang="0">
                  <a:pos x="177" y="8"/>
                </a:cxn>
                <a:cxn ang="0">
                  <a:pos x="0" y="0"/>
                </a:cxn>
                <a:cxn ang="0">
                  <a:pos x="23" y="96"/>
                </a:cxn>
                <a:cxn ang="0">
                  <a:pos x="177" y="8"/>
                </a:cxn>
              </a:cxnLst>
              <a:rect l="0" t="0" r="r" b="b"/>
              <a:pathLst>
                <a:path w="178" h="97">
                  <a:moveTo>
                    <a:pt x="177" y="8"/>
                  </a:moveTo>
                  <a:lnTo>
                    <a:pt x="0" y="0"/>
                  </a:lnTo>
                  <a:lnTo>
                    <a:pt x="23" y="96"/>
                  </a:lnTo>
                  <a:lnTo>
                    <a:pt x="177" y="8"/>
                  </a:lnTo>
                </a:path>
              </a:pathLst>
            </a:custGeom>
            <a:noFill/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52" name="Freeform 20"/>
            <p:cNvSpPr>
              <a:spLocks/>
            </p:cNvSpPr>
            <p:nvPr/>
          </p:nvSpPr>
          <p:spPr bwMode="auto">
            <a:xfrm>
              <a:off x="2644" y="2229"/>
              <a:ext cx="171" cy="90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170" y="7"/>
                </a:cxn>
              </a:cxnLst>
              <a:rect l="0" t="0" r="r" b="b"/>
              <a:pathLst>
                <a:path w="171" h="90">
                  <a:moveTo>
                    <a:pt x="170" y="7"/>
                  </a:moveTo>
                  <a:lnTo>
                    <a:pt x="0" y="0"/>
                  </a:lnTo>
                  <a:lnTo>
                    <a:pt x="22" y="89"/>
                  </a:lnTo>
                  <a:lnTo>
                    <a:pt x="170" y="7"/>
                  </a:lnTo>
                </a:path>
              </a:pathLst>
            </a:custGeom>
            <a:solidFill>
              <a:srgbClr val="FAFD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653" name="Group 21"/>
          <p:cNvGrpSpPr>
            <a:grpSpLocks/>
          </p:cNvGrpSpPr>
          <p:nvPr/>
        </p:nvGrpSpPr>
        <p:grpSpPr bwMode="auto">
          <a:xfrm>
            <a:off x="4176713" y="2362200"/>
            <a:ext cx="2133600" cy="3200400"/>
            <a:chOff x="3395" y="1439"/>
            <a:chExt cx="863" cy="1094"/>
          </a:xfrm>
        </p:grpSpPr>
        <p:sp>
          <p:nvSpPr>
            <p:cNvPr id="197654" name="Freeform 22"/>
            <p:cNvSpPr>
              <a:spLocks/>
            </p:cNvSpPr>
            <p:nvPr/>
          </p:nvSpPr>
          <p:spPr bwMode="auto">
            <a:xfrm>
              <a:off x="3395" y="1569"/>
              <a:ext cx="831" cy="964"/>
            </a:xfrm>
            <a:custGeom>
              <a:avLst/>
              <a:gdLst/>
              <a:ahLst/>
              <a:cxnLst>
                <a:cxn ang="0">
                  <a:pos x="0" y="963"/>
                </a:cxn>
                <a:cxn ang="0">
                  <a:pos x="150" y="946"/>
                </a:cxn>
                <a:cxn ang="0">
                  <a:pos x="175" y="946"/>
                </a:cxn>
                <a:cxn ang="0">
                  <a:pos x="201" y="946"/>
                </a:cxn>
                <a:cxn ang="0">
                  <a:pos x="226" y="938"/>
                </a:cxn>
                <a:cxn ang="0">
                  <a:pos x="243" y="938"/>
                </a:cxn>
                <a:cxn ang="0">
                  <a:pos x="268" y="929"/>
                </a:cxn>
                <a:cxn ang="0">
                  <a:pos x="285" y="921"/>
                </a:cxn>
                <a:cxn ang="0">
                  <a:pos x="302" y="913"/>
                </a:cxn>
                <a:cxn ang="0">
                  <a:pos x="386" y="862"/>
                </a:cxn>
                <a:cxn ang="0">
                  <a:pos x="419" y="845"/>
                </a:cxn>
                <a:cxn ang="0">
                  <a:pos x="445" y="820"/>
                </a:cxn>
                <a:cxn ang="0">
                  <a:pos x="470" y="803"/>
                </a:cxn>
                <a:cxn ang="0">
                  <a:pos x="571" y="702"/>
                </a:cxn>
                <a:cxn ang="0">
                  <a:pos x="579" y="677"/>
                </a:cxn>
                <a:cxn ang="0">
                  <a:pos x="596" y="669"/>
                </a:cxn>
                <a:cxn ang="0">
                  <a:pos x="604" y="643"/>
                </a:cxn>
                <a:cxn ang="0">
                  <a:pos x="621" y="618"/>
                </a:cxn>
                <a:cxn ang="0">
                  <a:pos x="638" y="601"/>
                </a:cxn>
                <a:cxn ang="0">
                  <a:pos x="646" y="585"/>
                </a:cxn>
                <a:cxn ang="0">
                  <a:pos x="663" y="560"/>
                </a:cxn>
                <a:cxn ang="0">
                  <a:pos x="730" y="400"/>
                </a:cxn>
                <a:cxn ang="0">
                  <a:pos x="746" y="358"/>
                </a:cxn>
                <a:cxn ang="0">
                  <a:pos x="763" y="316"/>
                </a:cxn>
                <a:cxn ang="0">
                  <a:pos x="772" y="291"/>
                </a:cxn>
                <a:cxn ang="0">
                  <a:pos x="780" y="274"/>
                </a:cxn>
                <a:cxn ang="0">
                  <a:pos x="788" y="249"/>
                </a:cxn>
                <a:cxn ang="0">
                  <a:pos x="822" y="89"/>
                </a:cxn>
                <a:cxn ang="0">
                  <a:pos x="830" y="64"/>
                </a:cxn>
                <a:cxn ang="0">
                  <a:pos x="830" y="47"/>
                </a:cxn>
                <a:cxn ang="0">
                  <a:pos x="808" y="0"/>
                </a:cxn>
              </a:cxnLst>
              <a:rect l="0" t="0" r="r" b="b"/>
              <a:pathLst>
                <a:path w="831" h="964">
                  <a:moveTo>
                    <a:pt x="0" y="963"/>
                  </a:moveTo>
                  <a:lnTo>
                    <a:pt x="150" y="946"/>
                  </a:lnTo>
                  <a:lnTo>
                    <a:pt x="175" y="946"/>
                  </a:lnTo>
                  <a:lnTo>
                    <a:pt x="201" y="946"/>
                  </a:lnTo>
                  <a:lnTo>
                    <a:pt x="226" y="938"/>
                  </a:lnTo>
                  <a:lnTo>
                    <a:pt x="243" y="938"/>
                  </a:lnTo>
                  <a:lnTo>
                    <a:pt x="268" y="929"/>
                  </a:lnTo>
                  <a:lnTo>
                    <a:pt x="285" y="921"/>
                  </a:lnTo>
                  <a:lnTo>
                    <a:pt x="302" y="913"/>
                  </a:lnTo>
                  <a:lnTo>
                    <a:pt x="386" y="862"/>
                  </a:lnTo>
                  <a:lnTo>
                    <a:pt x="419" y="845"/>
                  </a:lnTo>
                  <a:lnTo>
                    <a:pt x="445" y="820"/>
                  </a:lnTo>
                  <a:lnTo>
                    <a:pt x="470" y="803"/>
                  </a:lnTo>
                  <a:lnTo>
                    <a:pt x="571" y="702"/>
                  </a:lnTo>
                  <a:lnTo>
                    <a:pt x="579" y="677"/>
                  </a:lnTo>
                  <a:lnTo>
                    <a:pt x="596" y="669"/>
                  </a:lnTo>
                  <a:lnTo>
                    <a:pt x="604" y="643"/>
                  </a:lnTo>
                  <a:lnTo>
                    <a:pt x="621" y="618"/>
                  </a:lnTo>
                  <a:lnTo>
                    <a:pt x="638" y="601"/>
                  </a:lnTo>
                  <a:lnTo>
                    <a:pt x="646" y="585"/>
                  </a:lnTo>
                  <a:lnTo>
                    <a:pt x="663" y="560"/>
                  </a:lnTo>
                  <a:lnTo>
                    <a:pt x="730" y="400"/>
                  </a:lnTo>
                  <a:lnTo>
                    <a:pt x="746" y="358"/>
                  </a:lnTo>
                  <a:lnTo>
                    <a:pt x="763" y="316"/>
                  </a:lnTo>
                  <a:lnTo>
                    <a:pt x="772" y="291"/>
                  </a:lnTo>
                  <a:lnTo>
                    <a:pt x="780" y="274"/>
                  </a:lnTo>
                  <a:lnTo>
                    <a:pt x="788" y="249"/>
                  </a:lnTo>
                  <a:lnTo>
                    <a:pt x="822" y="89"/>
                  </a:lnTo>
                  <a:lnTo>
                    <a:pt x="830" y="64"/>
                  </a:lnTo>
                  <a:lnTo>
                    <a:pt x="830" y="47"/>
                  </a:lnTo>
                  <a:lnTo>
                    <a:pt x="80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55" name="Freeform 23"/>
            <p:cNvSpPr>
              <a:spLocks/>
            </p:cNvSpPr>
            <p:nvPr/>
          </p:nvSpPr>
          <p:spPr bwMode="auto">
            <a:xfrm>
              <a:off x="4141" y="1439"/>
              <a:ext cx="117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74"/>
                </a:cxn>
                <a:cxn ang="0">
                  <a:pos x="116" y="131"/>
                </a:cxn>
                <a:cxn ang="0">
                  <a:pos x="0" y="0"/>
                </a:cxn>
              </a:cxnLst>
              <a:rect l="0" t="0" r="r" b="b"/>
              <a:pathLst>
                <a:path w="117" h="175">
                  <a:moveTo>
                    <a:pt x="0" y="0"/>
                  </a:moveTo>
                  <a:lnTo>
                    <a:pt x="26" y="174"/>
                  </a:lnTo>
                  <a:lnTo>
                    <a:pt x="116" y="13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Freeform 24"/>
            <p:cNvSpPr>
              <a:spLocks/>
            </p:cNvSpPr>
            <p:nvPr/>
          </p:nvSpPr>
          <p:spPr bwMode="auto">
            <a:xfrm>
              <a:off x="4141" y="1439"/>
              <a:ext cx="11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67"/>
                </a:cxn>
                <a:cxn ang="0">
                  <a:pos x="109" y="126"/>
                </a:cxn>
                <a:cxn ang="0">
                  <a:pos x="0" y="0"/>
                </a:cxn>
              </a:cxnLst>
              <a:rect l="0" t="0" r="r" b="b"/>
              <a:pathLst>
                <a:path w="110" h="168">
                  <a:moveTo>
                    <a:pt x="0" y="0"/>
                  </a:moveTo>
                  <a:lnTo>
                    <a:pt x="24" y="167"/>
                  </a:lnTo>
                  <a:lnTo>
                    <a:pt x="109" y="126"/>
                  </a:lnTo>
                  <a:lnTo>
                    <a:pt x="0" y="0"/>
                  </a:lnTo>
                </a:path>
              </a:pathLst>
            </a:custGeom>
            <a:solidFill>
              <a:srgbClr val="FC0128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657" name="Rectangle 25"/>
          <p:cNvSpPr>
            <a:spLocks noChangeArrowheads="1"/>
          </p:cNvSpPr>
          <p:nvPr/>
        </p:nvSpPr>
        <p:spPr bwMode="auto">
          <a:xfrm>
            <a:off x="5105400" y="5900738"/>
            <a:ext cx="25066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What action next?  </a:t>
            </a: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 rot="-2597457">
            <a:off x="6802438" y="5775325"/>
            <a:ext cx="2339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7" tIns="45709" rIns="91417" bIns="45709">
            <a:spAutoFit/>
          </a:bodyPr>
          <a:lstStyle/>
          <a:p>
            <a:pPr eaLnBrk="0" hangingPunct="0"/>
            <a:r>
              <a:rPr lang="en-US" sz="2400" b="1">
                <a:solidFill>
                  <a:srgbClr val="7FFF00"/>
                </a:solidFill>
                <a:latin typeface="CAC Futura Casual" pitchFamily="2" charset="0"/>
              </a:rPr>
              <a:t>The $$$$$$ Question</a:t>
            </a:r>
            <a:endParaRPr lang="en-US" sz="2400" b="1">
              <a:solidFill>
                <a:schemeClr val="accent1"/>
              </a:solidFill>
              <a:latin typeface="CAC Futura Casual" pitchFamily="2" charset="0"/>
            </a:endParaRPr>
          </a:p>
        </p:txBody>
      </p:sp>
    </p:spTree>
  </p:cSld>
  <p:clrMapOvr>
    <a:masterClrMapping/>
  </p:clrMapOvr>
  <p:transition advTm="10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1981200" y="2667000"/>
            <a:ext cx="2057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324600" y="3733800"/>
            <a:ext cx="990600" cy="228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715000" y="2819400"/>
            <a:ext cx="121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117725" y="4384675"/>
            <a:ext cx="4811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“history” = {s0,s1,s2……sn….}</a:t>
            </a:r>
          </a:p>
          <a:p>
            <a:r>
              <a:rPr lang="en-US" sz="2400">
                <a:solidFill>
                  <a:schemeClr val="accent2"/>
                </a:solidFill>
              </a:rPr>
              <a:t> Performance = </a:t>
            </a:r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>
                <a:solidFill>
                  <a:schemeClr val="accent2"/>
                </a:solidFill>
              </a:rPr>
              <a:t>(history)</a:t>
            </a:r>
          </a:p>
          <a:p>
            <a:r>
              <a:rPr lang="en-US" sz="2400">
                <a:solidFill>
                  <a:schemeClr val="accent2"/>
                </a:solidFill>
              </a:rPr>
              <a:t> Expected Performance= E(f(history))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791200" y="3048000"/>
            <a:ext cx="106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752600" y="3962400"/>
            <a:ext cx="318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Rational != Intentionally avoiding sensing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172200" y="2971800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and prior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714375"/>
            <a:ext cx="7019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84525" y="4811713"/>
            <a:ext cx="3416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Although we will see that all four views have</a:t>
            </a:r>
          </a:p>
          <a:p>
            <a:r>
              <a:rPr lang="en-US"/>
              <a:t>    motivations..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00400" y="2133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4735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Partial contents of sources as found by Get</a:t>
            </a:r>
          </a:p>
          <a:p>
            <a:r>
              <a:rPr lang="en-US" sz="2000">
                <a:solidFill>
                  <a:schemeClr val="accent2"/>
                </a:solidFill>
              </a:rPr>
              <a:t>Get,Post,Buy,..</a:t>
            </a:r>
          </a:p>
          <a:p>
            <a:r>
              <a:rPr lang="en-US" sz="2000">
                <a:solidFill>
                  <a:schemeClr val="accent2"/>
                </a:solidFill>
              </a:rPr>
              <a:t>Cheapest price on specific goods</a:t>
            </a:r>
          </a:p>
          <a:p>
            <a:r>
              <a:rPr lang="en-US" sz="2000">
                <a:solidFill>
                  <a:schemeClr val="accent2"/>
                </a:solidFill>
              </a:rPr>
              <a:t>Internet, congestion, traffic, multiple sources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981200" y="4267200"/>
            <a:ext cx="43830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Qn: How do these affect the complexity of the problem the</a:t>
            </a:r>
          </a:p>
          <a:p>
            <a:r>
              <a:rPr lang="en-US"/>
              <a:t>       rational agent faces?</a:t>
            </a:r>
          </a:p>
          <a:p>
            <a:r>
              <a:rPr lang="en-US"/>
              <a:t>  </a:t>
            </a:r>
          </a:p>
          <a:p>
            <a:r>
              <a:rPr lang="en-US"/>
              <a:t> </a:t>
            </a:r>
            <a:r>
              <a:rPr lang="en-US">
                <a:sym typeface="Wingdings" pitchFamily="2" charset="2"/>
              </a:rPr>
              <a:t>Lack of percepts makes things harder</a:t>
            </a:r>
          </a:p>
          <a:p>
            <a:r>
              <a:rPr lang="en-US">
                <a:sym typeface="Wingdings" pitchFamily="2" charset="2"/>
              </a:rPr>
              <a:t> Lack of actions makes things harder…</a:t>
            </a:r>
          </a:p>
          <a:p>
            <a:r>
              <a:rPr lang="en-US">
                <a:sym typeface="Wingdings" pitchFamily="2" charset="2"/>
              </a:rPr>
              <a:t> Complex goals make things harder</a:t>
            </a:r>
          </a:p>
          <a:p>
            <a:r>
              <a:rPr lang="en-US">
                <a:sym typeface="Wingdings" pitchFamily="2" charset="2"/>
              </a:rPr>
              <a:t> How about the environment?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2500313" y="1295400"/>
            <a:ext cx="3505200" cy="1371600"/>
            <a:chOff x="2205" y="670"/>
            <a:chExt cx="1966" cy="858"/>
          </a:xfrm>
        </p:grpSpPr>
        <p:sp>
          <p:nvSpPr>
            <p:cNvPr id="199683" name="Freeform 3"/>
            <p:cNvSpPr>
              <a:spLocks/>
            </p:cNvSpPr>
            <p:nvPr/>
          </p:nvSpPr>
          <p:spPr bwMode="auto">
            <a:xfrm>
              <a:off x="2209" y="674"/>
              <a:ext cx="1958" cy="850"/>
            </a:xfrm>
            <a:custGeom>
              <a:avLst/>
              <a:gdLst/>
              <a:ahLst/>
              <a:cxnLst>
                <a:cxn ang="0">
                  <a:pos x="174" y="241"/>
                </a:cxn>
                <a:cxn ang="0">
                  <a:pos x="309" y="150"/>
                </a:cxn>
                <a:cxn ang="0">
                  <a:pos x="343" y="133"/>
                </a:cxn>
                <a:cxn ang="0">
                  <a:pos x="426" y="92"/>
                </a:cxn>
                <a:cxn ang="0">
                  <a:pos x="485" y="66"/>
                </a:cxn>
                <a:cxn ang="0">
                  <a:pos x="560" y="50"/>
                </a:cxn>
                <a:cxn ang="0">
                  <a:pos x="635" y="25"/>
                </a:cxn>
                <a:cxn ang="0">
                  <a:pos x="702" y="8"/>
                </a:cxn>
                <a:cxn ang="0">
                  <a:pos x="1054" y="8"/>
                </a:cxn>
                <a:cxn ang="0">
                  <a:pos x="1196" y="25"/>
                </a:cxn>
                <a:cxn ang="0">
                  <a:pos x="1280" y="50"/>
                </a:cxn>
                <a:cxn ang="0">
                  <a:pos x="1363" y="66"/>
                </a:cxn>
                <a:cxn ang="0">
                  <a:pos x="1622" y="182"/>
                </a:cxn>
                <a:cxn ang="0">
                  <a:pos x="1655" y="216"/>
                </a:cxn>
                <a:cxn ang="0">
                  <a:pos x="1689" y="282"/>
                </a:cxn>
                <a:cxn ang="0">
                  <a:pos x="1722" y="341"/>
                </a:cxn>
                <a:cxn ang="0">
                  <a:pos x="1890" y="549"/>
                </a:cxn>
                <a:cxn ang="0">
                  <a:pos x="1923" y="583"/>
                </a:cxn>
                <a:cxn ang="0">
                  <a:pos x="1957" y="624"/>
                </a:cxn>
                <a:cxn ang="0">
                  <a:pos x="1881" y="724"/>
                </a:cxn>
                <a:cxn ang="0">
                  <a:pos x="1848" y="749"/>
                </a:cxn>
                <a:cxn ang="0">
                  <a:pos x="1790" y="774"/>
                </a:cxn>
                <a:cxn ang="0">
                  <a:pos x="1664" y="799"/>
                </a:cxn>
                <a:cxn ang="0">
                  <a:pos x="1630" y="783"/>
                </a:cxn>
                <a:cxn ang="0">
                  <a:pos x="1596" y="757"/>
                </a:cxn>
                <a:cxn ang="0">
                  <a:pos x="1547" y="715"/>
                </a:cxn>
                <a:cxn ang="0">
                  <a:pos x="1488" y="658"/>
                </a:cxn>
                <a:cxn ang="0">
                  <a:pos x="1288" y="558"/>
                </a:cxn>
                <a:cxn ang="0">
                  <a:pos x="1246" y="549"/>
                </a:cxn>
                <a:cxn ang="0">
                  <a:pos x="1204" y="549"/>
                </a:cxn>
                <a:cxn ang="0">
                  <a:pos x="1153" y="566"/>
                </a:cxn>
                <a:cxn ang="0">
                  <a:pos x="961" y="683"/>
                </a:cxn>
                <a:cxn ang="0">
                  <a:pos x="919" y="715"/>
                </a:cxn>
                <a:cxn ang="0">
                  <a:pos x="877" y="741"/>
                </a:cxn>
                <a:cxn ang="0">
                  <a:pos x="836" y="783"/>
                </a:cxn>
                <a:cxn ang="0">
                  <a:pos x="611" y="849"/>
                </a:cxn>
                <a:cxn ang="0">
                  <a:pos x="535" y="832"/>
                </a:cxn>
                <a:cxn ang="0">
                  <a:pos x="459" y="807"/>
                </a:cxn>
                <a:cxn ang="0">
                  <a:pos x="125" y="624"/>
                </a:cxn>
                <a:cxn ang="0">
                  <a:pos x="67" y="574"/>
                </a:cxn>
                <a:cxn ang="0">
                  <a:pos x="33" y="541"/>
                </a:cxn>
                <a:cxn ang="0">
                  <a:pos x="0" y="507"/>
                </a:cxn>
                <a:cxn ang="0">
                  <a:pos x="8" y="441"/>
                </a:cxn>
                <a:cxn ang="0">
                  <a:pos x="50" y="407"/>
                </a:cxn>
                <a:cxn ang="0">
                  <a:pos x="75" y="366"/>
                </a:cxn>
                <a:cxn ang="0">
                  <a:pos x="84" y="332"/>
                </a:cxn>
              </a:cxnLst>
              <a:rect l="0" t="0" r="r" b="b"/>
              <a:pathLst>
                <a:path w="1958" h="850">
                  <a:moveTo>
                    <a:pt x="84" y="349"/>
                  </a:moveTo>
                  <a:lnTo>
                    <a:pt x="174" y="241"/>
                  </a:lnTo>
                  <a:lnTo>
                    <a:pt x="191" y="233"/>
                  </a:lnTo>
                  <a:lnTo>
                    <a:pt x="309" y="150"/>
                  </a:lnTo>
                  <a:lnTo>
                    <a:pt x="326" y="142"/>
                  </a:lnTo>
                  <a:lnTo>
                    <a:pt x="343" y="133"/>
                  </a:lnTo>
                  <a:lnTo>
                    <a:pt x="384" y="108"/>
                  </a:lnTo>
                  <a:lnTo>
                    <a:pt x="426" y="92"/>
                  </a:lnTo>
                  <a:lnTo>
                    <a:pt x="451" y="83"/>
                  </a:lnTo>
                  <a:lnTo>
                    <a:pt x="485" y="66"/>
                  </a:lnTo>
                  <a:lnTo>
                    <a:pt x="518" y="58"/>
                  </a:lnTo>
                  <a:lnTo>
                    <a:pt x="560" y="50"/>
                  </a:lnTo>
                  <a:lnTo>
                    <a:pt x="594" y="34"/>
                  </a:lnTo>
                  <a:lnTo>
                    <a:pt x="635" y="25"/>
                  </a:lnTo>
                  <a:lnTo>
                    <a:pt x="669" y="8"/>
                  </a:lnTo>
                  <a:lnTo>
                    <a:pt x="702" y="8"/>
                  </a:lnTo>
                  <a:lnTo>
                    <a:pt x="744" y="0"/>
                  </a:lnTo>
                  <a:lnTo>
                    <a:pt x="1054" y="8"/>
                  </a:lnTo>
                  <a:lnTo>
                    <a:pt x="1153" y="17"/>
                  </a:lnTo>
                  <a:lnTo>
                    <a:pt x="1196" y="25"/>
                  </a:lnTo>
                  <a:lnTo>
                    <a:pt x="1229" y="34"/>
                  </a:lnTo>
                  <a:lnTo>
                    <a:pt x="1280" y="50"/>
                  </a:lnTo>
                  <a:lnTo>
                    <a:pt x="1322" y="58"/>
                  </a:lnTo>
                  <a:lnTo>
                    <a:pt x="1363" y="66"/>
                  </a:lnTo>
                  <a:lnTo>
                    <a:pt x="1596" y="174"/>
                  </a:lnTo>
                  <a:lnTo>
                    <a:pt x="1622" y="182"/>
                  </a:lnTo>
                  <a:lnTo>
                    <a:pt x="1647" y="199"/>
                  </a:lnTo>
                  <a:lnTo>
                    <a:pt x="1655" y="216"/>
                  </a:lnTo>
                  <a:lnTo>
                    <a:pt x="1664" y="249"/>
                  </a:lnTo>
                  <a:lnTo>
                    <a:pt x="1689" y="282"/>
                  </a:lnTo>
                  <a:lnTo>
                    <a:pt x="1706" y="307"/>
                  </a:lnTo>
                  <a:lnTo>
                    <a:pt x="1722" y="341"/>
                  </a:lnTo>
                  <a:lnTo>
                    <a:pt x="1873" y="524"/>
                  </a:lnTo>
                  <a:lnTo>
                    <a:pt x="1890" y="549"/>
                  </a:lnTo>
                  <a:lnTo>
                    <a:pt x="1915" y="566"/>
                  </a:lnTo>
                  <a:lnTo>
                    <a:pt x="1923" y="583"/>
                  </a:lnTo>
                  <a:lnTo>
                    <a:pt x="1940" y="599"/>
                  </a:lnTo>
                  <a:lnTo>
                    <a:pt x="1957" y="624"/>
                  </a:lnTo>
                  <a:lnTo>
                    <a:pt x="1915" y="699"/>
                  </a:lnTo>
                  <a:lnTo>
                    <a:pt x="1881" y="724"/>
                  </a:lnTo>
                  <a:lnTo>
                    <a:pt x="1864" y="732"/>
                  </a:lnTo>
                  <a:lnTo>
                    <a:pt x="1848" y="749"/>
                  </a:lnTo>
                  <a:lnTo>
                    <a:pt x="1807" y="774"/>
                  </a:lnTo>
                  <a:lnTo>
                    <a:pt x="1790" y="774"/>
                  </a:lnTo>
                  <a:lnTo>
                    <a:pt x="1773" y="783"/>
                  </a:lnTo>
                  <a:lnTo>
                    <a:pt x="1664" y="799"/>
                  </a:lnTo>
                  <a:lnTo>
                    <a:pt x="1647" y="791"/>
                  </a:lnTo>
                  <a:lnTo>
                    <a:pt x="1630" y="783"/>
                  </a:lnTo>
                  <a:lnTo>
                    <a:pt x="1613" y="766"/>
                  </a:lnTo>
                  <a:lnTo>
                    <a:pt x="1596" y="757"/>
                  </a:lnTo>
                  <a:lnTo>
                    <a:pt x="1572" y="732"/>
                  </a:lnTo>
                  <a:lnTo>
                    <a:pt x="1547" y="715"/>
                  </a:lnTo>
                  <a:lnTo>
                    <a:pt x="1522" y="683"/>
                  </a:lnTo>
                  <a:lnTo>
                    <a:pt x="1488" y="658"/>
                  </a:lnTo>
                  <a:lnTo>
                    <a:pt x="1313" y="566"/>
                  </a:lnTo>
                  <a:lnTo>
                    <a:pt x="1288" y="558"/>
                  </a:lnTo>
                  <a:lnTo>
                    <a:pt x="1271" y="549"/>
                  </a:lnTo>
                  <a:lnTo>
                    <a:pt x="1246" y="549"/>
                  </a:lnTo>
                  <a:lnTo>
                    <a:pt x="1229" y="549"/>
                  </a:lnTo>
                  <a:lnTo>
                    <a:pt x="1204" y="549"/>
                  </a:lnTo>
                  <a:lnTo>
                    <a:pt x="1179" y="549"/>
                  </a:lnTo>
                  <a:lnTo>
                    <a:pt x="1153" y="566"/>
                  </a:lnTo>
                  <a:lnTo>
                    <a:pt x="978" y="666"/>
                  </a:lnTo>
                  <a:lnTo>
                    <a:pt x="961" y="683"/>
                  </a:lnTo>
                  <a:lnTo>
                    <a:pt x="944" y="699"/>
                  </a:lnTo>
                  <a:lnTo>
                    <a:pt x="919" y="715"/>
                  </a:lnTo>
                  <a:lnTo>
                    <a:pt x="894" y="732"/>
                  </a:lnTo>
                  <a:lnTo>
                    <a:pt x="877" y="741"/>
                  </a:lnTo>
                  <a:lnTo>
                    <a:pt x="853" y="774"/>
                  </a:lnTo>
                  <a:lnTo>
                    <a:pt x="836" y="783"/>
                  </a:lnTo>
                  <a:lnTo>
                    <a:pt x="643" y="849"/>
                  </a:lnTo>
                  <a:lnTo>
                    <a:pt x="611" y="849"/>
                  </a:lnTo>
                  <a:lnTo>
                    <a:pt x="577" y="841"/>
                  </a:lnTo>
                  <a:lnTo>
                    <a:pt x="535" y="832"/>
                  </a:lnTo>
                  <a:lnTo>
                    <a:pt x="501" y="815"/>
                  </a:lnTo>
                  <a:lnTo>
                    <a:pt x="459" y="807"/>
                  </a:lnTo>
                  <a:lnTo>
                    <a:pt x="417" y="791"/>
                  </a:lnTo>
                  <a:lnTo>
                    <a:pt x="125" y="624"/>
                  </a:lnTo>
                  <a:lnTo>
                    <a:pt x="92" y="599"/>
                  </a:lnTo>
                  <a:lnTo>
                    <a:pt x="67" y="574"/>
                  </a:lnTo>
                  <a:lnTo>
                    <a:pt x="50" y="558"/>
                  </a:lnTo>
                  <a:lnTo>
                    <a:pt x="33" y="541"/>
                  </a:lnTo>
                  <a:lnTo>
                    <a:pt x="16" y="532"/>
                  </a:lnTo>
                  <a:lnTo>
                    <a:pt x="0" y="507"/>
                  </a:lnTo>
                  <a:lnTo>
                    <a:pt x="0" y="458"/>
                  </a:lnTo>
                  <a:lnTo>
                    <a:pt x="8" y="441"/>
                  </a:lnTo>
                  <a:lnTo>
                    <a:pt x="33" y="416"/>
                  </a:lnTo>
                  <a:lnTo>
                    <a:pt x="50" y="407"/>
                  </a:lnTo>
                  <a:lnTo>
                    <a:pt x="59" y="390"/>
                  </a:lnTo>
                  <a:lnTo>
                    <a:pt x="75" y="366"/>
                  </a:lnTo>
                  <a:lnTo>
                    <a:pt x="84" y="349"/>
                  </a:lnTo>
                  <a:lnTo>
                    <a:pt x="84" y="332"/>
                  </a:lnTo>
                  <a:lnTo>
                    <a:pt x="84" y="349"/>
                  </a:lnTo>
                </a:path>
              </a:pathLst>
            </a:custGeom>
            <a:solidFill>
              <a:srgbClr val="282900"/>
            </a:solidFill>
            <a:ln w="1270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684" name="Freeform 4"/>
            <p:cNvSpPr>
              <a:spLocks/>
            </p:cNvSpPr>
            <p:nvPr/>
          </p:nvSpPr>
          <p:spPr bwMode="auto">
            <a:xfrm>
              <a:off x="2205" y="670"/>
              <a:ext cx="1966" cy="858"/>
            </a:xfrm>
            <a:custGeom>
              <a:avLst/>
              <a:gdLst/>
              <a:ahLst/>
              <a:cxnLst>
                <a:cxn ang="0">
                  <a:pos x="176" y="244"/>
                </a:cxn>
                <a:cxn ang="0">
                  <a:pos x="311" y="151"/>
                </a:cxn>
                <a:cxn ang="0">
                  <a:pos x="345" y="135"/>
                </a:cxn>
                <a:cxn ang="0">
                  <a:pos x="428" y="93"/>
                </a:cxn>
                <a:cxn ang="0">
                  <a:pos x="487" y="67"/>
                </a:cxn>
                <a:cxn ang="0">
                  <a:pos x="562" y="50"/>
                </a:cxn>
                <a:cxn ang="0">
                  <a:pos x="638" y="25"/>
                </a:cxn>
                <a:cxn ang="0">
                  <a:pos x="705" y="8"/>
                </a:cxn>
                <a:cxn ang="0">
                  <a:pos x="1058" y="8"/>
                </a:cxn>
                <a:cxn ang="0">
                  <a:pos x="1201" y="25"/>
                </a:cxn>
                <a:cxn ang="0">
                  <a:pos x="1285" y="50"/>
                </a:cxn>
                <a:cxn ang="0">
                  <a:pos x="1369" y="67"/>
                </a:cxn>
                <a:cxn ang="0">
                  <a:pos x="1630" y="185"/>
                </a:cxn>
                <a:cxn ang="0">
                  <a:pos x="1663" y="219"/>
                </a:cxn>
                <a:cxn ang="0">
                  <a:pos x="1696" y="286"/>
                </a:cxn>
                <a:cxn ang="0">
                  <a:pos x="1729" y="345"/>
                </a:cxn>
                <a:cxn ang="0">
                  <a:pos x="1898" y="554"/>
                </a:cxn>
                <a:cxn ang="0">
                  <a:pos x="1931" y="588"/>
                </a:cxn>
                <a:cxn ang="0">
                  <a:pos x="1965" y="630"/>
                </a:cxn>
                <a:cxn ang="0">
                  <a:pos x="1889" y="731"/>
                </a:cxn>
                <a:cxn ang="0">
                  <a:pos x="1856" y="756"/>
                </a:cxn>
                <a:cxn ang="0">
                  <a:pos x="1797" y="781"/>
                </a:cxn>
                <a:cxn ang="0">
                  <a:pos x="1671" y="807"/>
                </a:cxn>
                <a:cxn ang="0">
                  <a:pos x="1638" y="790"/>
                </a:cxn>
                <a:cxn ang="0">
                  <a:pos x="1604" y="764"/>
                </a:cxn>
                <a:cxn ang="0">
                  <a:pos x="1554" y="722"/>
                </a:cxn>
                <a:cxn ang="0">
                  <a:pos x="1495" y="664"/>
                </a:cxn>
                <a:cxn ang="0">
                  <a:pos x="1293" y="563"/>
                </a:cxn>
                <a:cxn ang="0">
                  <a:pos x="1251" y="554"/>
                </a:cxn>
                <a:cxn ang="0">
                  <a:pos x="1209" y="554"/>
                </a:cxn>
                <a:cxn ang="0">
                  <a:pos x="1158" y="571"/>
                </a:cxn>
                <a:cxn ang="0">
                  <a:pos x="966" y="689"/>
                </a:cxn>
                <a:cxn ang="0">
                  <a:pos x="924" y="722"/>
                </a:cxn>
                <a:cxn ang="0">
                  <a:pos x="882" y="748"/>
                </a:cxn>
                <a:cxn ang="0">
                  <a:pos x="840" y="790"/>
                </a:cxn>
                <a:cxn ang="0">
                  <a:pos x="613" y="857"/>
                </a:cxn>
                <a:cxn ang="0">
                  <a:pos x="537" y="840"/>
                </a:cxn>
                <a:cxn ang="0">
                  <a:pos x="461" y="815"/>
                </a:cxn>
                <a:cxn ang="0">
                  <a:pos x="126" y="630"/>
                </a:cxn>
                <a:cxn ang="0">
                  <a:pos x="67" y="579"/>
                </a:cxn>
                <a:cxn ang="0">
                  <a:pos x="33" y="546"/>
                </a:cxn>
                <a:cxn ang="0">
                  <a:pos x="0" y="512"/>
                </a:cxn>
                <a:cxn ang="0">
                  <a:pos x="8" y="446"/>
                </a:cxn>
                <a:cxn ang="0">
                  <a:pos x="50" y="412"/>
                </a:cxn>
                <a:cxn ang="0">
                  <a:pos x="75" y="370"/>
                </a:cxn>
                <a:cxn ang="0">
                  <a:pos x="84" y="336"/>
                </a:cxn>
              </a:cxnLst>
              <a:rect l="0" t="0" r="r" b="b"/>
              <a:pathLst>
                <a:path w="1966" h="858">
                  <a:moveTo>
                    <a:pt x="84" y="353"/>
                  </a:moveTo>
                  <a:lnTo>
                    <a:pt x="176" y="244"/>
                  </a:lnTo>
                  <a:lnTo>
                    <a:pt x="193" y="236"/>
                  </a:lnTo>
                  <a:lnTo>
                    <a:pt x="311" y="151"/>
                  </a:lnTo>
                  <a:lnTo>
                    <a:pt x="328" y="143"/>
                  </a:lnTo>
                  <a:lnTo>
                    <a:pt x="345" y="135"/>
                  </a:lnTo>
                  <a:lnTo>
                    <a:pt x="386" y="109"/>
                  </a:lnTo>
                  <a:lnTo>
                    <a:pt x="428" y="93"/>
                  </a:lnTo>
                  <a:lnTo>
                    <a:pt x="453" y="84"/>
                  </a:lnTo>
                  <a:lnTo>
                    <a:pt x="487" y="67"/>
                  </a:lnTo>
                  <a:lnTo>
                    <a:pt x="520" y="59"/>
                  </a:lnTo>
                  <a:lnTo>
                    <a:pt x="562" y="50"/>
                  </a:lnTo>
                  <a:lnTo>
                    <a:pt x="596" y="34"/>
                  </a:lnTo>
                  <a:lnTo>
                    <a:pt x="638" y="25"/>
                  </a:lnTo>
                  <a:lnTo>
                    <a:pt x="672" y="8"/>
                  </a:lnTo>
                  <a:lnTo>
                    <a:pt x="705" y="8"/>
                  </a:lnTo>
                  <a:lnTo>
                    <a:pt x="747" y="0"/>
                  </a:lnTo>
                  <a:lnTo>
                    <a:pt x="1058" y="8"/>
                  </a:lnTo>
                  <a:lnTo>
                    <a:pt x="1158" y="17"/>
                  </a:lnTo>
                  <a:lnTo>
                    <a:pt x="1201" y="25"/>
                  </a:lnTo>
                  <a:lnTo>
                    <a:pt x="1234" y="34"/>
                  </a:lnTo>
                  <a:lnTo>
                    <a:pt x="1285" y="50"/>
                  </a:lnTo>
                  <a:lnTo>
                    <a:pt x="1327" y="59"/>
                  </a:lnTo>
                  <a:lnTo>
                    <a:pt x="1369" y="67"/>
                  </a:lnTo>
                  <a:lnTo>
                    <a:pt x="1604" y="177"/>
                  </a:lnTo>
                  <a:lnTo>
                    <a:pt x="1630" y="185"/>
                  </a:lnTo>
                  <a:lnTo>
                    <a:pt x="1654" y="202"/>
                  </a:lnTo>
                  <a:lnTo>
                    <a:pt x="1663" y="219"/>
                  </a:lnTo>
                  <a:lnTo>
                    <a:pt x="1671" y="252"/>
                  </a:lnTo>
                  <a:lnTo>
                    <a:pt x="1696" y="286"/>
                  </a:lnTo>
                  <a:lnTo>
                    <a:pt x="1713" y="311"/>
                  </a:lnTo>
                  <a:lnTo>
                    <a:pt x="1729" y="345"/>
                  </a:lnTo>
                  <a:lnTo>
                    <a:pt x="1881" y="529"/>
                  </a:lnTo>
                  <a:lnTo>
                    <a:pt x="1898" y="554"/>
                  </a:lnTo>
                  <a:lnTo>
                    <a:pt x="1923" y="571"/>
                  </a:lnTo>
                  <a:lnTo>
                    <a:pt x="1931" y="588"/>
                  </a:lnTo>
                  <a:lnTo>
                    <a:pt x="1948" y="605"/>
                  </a:lnTo>
                  <a:lnTo>
                    <a:pt x="1965" y="630"/>
                  </a:lnTo>
                  <a:lnTo>
                    <a:pt x="1923" y="706"/>
                  </a:lnTo>
                  <a:lnTo>
                    <a:pt x="1889" y="731"/>
                  </a:lnTo>
                  <a:lnTo>
                    <a:pt x="1872" y="739"/>
                  </a:lnTo>
                  <a:lnTo>
                    <a:pt x="1856" y="756"/>
                  </a:lnTo>
                  <a:lnTo>
                    <a:pt x="1814" y="781"/>
                  </a:lnTo>
                  <a:lnTo>
                    <a:pt x="1797" y="781"/>
                  </a:lnTo>
                  <a:lnTo>
                    <a:pt x="1780" y="790"/>
                  </a:lnTo>
                  <a:lnTo>
                    <a:pt x="1671" y="807"/>
                  </a:lnTo>
                  <a:lnTo>
                    <a:pt x="1654" y="798"/>
                  </a:lnTo>
                  <a:lnTo>
                    <a:pt x="1638" y="790"/>
                  </a:lnTo>
                  <a:lnTo>
                    <a:pt x="1621" y="773"/>
                  </a:lnTo>
                  <a:lnTo>
                    <a:pt x="1604" y="764"/>
                  </a:lnTo>
                  <a:lnTo>
                    <a:pt x="1579" y="739"/>
                  </a:lnTo>
                  <a:lnTo>
                    <a:pt x="1554" y="722"/>
                  </a:lnTo>
                  <a:lnTo>
                    <a:pt x="1529" y="689"/>
                  </a:lnTo>
                  <a:lnTo>
                    <a:pt x="1495" y="664"/>
                  </a:lnTo>
                  <a:lnTo>
                    <a:pt x="1318" y="571"/>
                  </a:lnTo>
                  <a:lnTo>
                    <a:pt x="1293" y="563"/>
                  </a:lnTo>
                  <a:lnTo>
                    <a:pt x="1276" y="554"/>
                  </a:lnTo>
                  <a:lnTo>
                    <a:pt x="1251" y="554"/>
                  </a:lnTo>
                  <a:lnTo>
                    <a:pt x="1234" y="554"/>
                  </a:lnTo>
                  <a:lnTo>
                    <a:pt x="1209" y="554"/>
                  </a:lnTo>
                  <a:lnTo>
                    <a:pt x="1184" y="554"/>
                  </a:lnTo>
                  <a:lnTo>
                    <a:pt x="1158" y="571"/>
                  </a:lnTo>
                  <a:lnTo>
                    <a:pt x="983" y="672"/>
                  </a:lnTo>
                  <a:lnTo>
                    <a:pt x="966" y="689"/>
                  </a:lnTo>
                  <a:lnTo>
                    <a:pt x="949" y="706"/>
                  </a:lnTo>
                  <a:lnTo>
                    <a:pt x="924" y="722"/>
                  </a:lnTo>
                  <a:lnTo>
                    <a:pt x="899" y="739"/>
                  </a:lnTo>
                  <a:lnTo>
                    <a:pt x="882" y="748"/>
                  </a:lnTo>
                  <a:lnTo>
                    <a:pt x="857" y="781"/>
                  </a:lnTo>
                  <a:lnTo>
                    <a:pt x="840" y="790"/>
                  </a:lnTo>
                  <a:lnTo>
                    <a:pt x="646" y="857"/>
                  </a:lnTo>
                  <a:lnTo>
                    <a:pt x="613" y="857"/>
                  </a:lnTo>
                  <a:lnTo>
                    <a:pt x="579" y="849"/>
                  </a:lnTo>
                  <a:lnTo>
                    <a:pt x="537" y="840"/>
                  </a:lnTo>
                  <a:lnTo>
                    <a:pt x="503" y="823"/>
                  </a:lnTo>
                  <a:lnTo>
                    <a:pt x="461" y="815"/>
                  </a:lnTo>
                  <a:lnTo>
                    <a:pt x="420" y="798"/>
                  </a:lnTo>
                  <a:lnTo>
                    <a:pt x="126" y="630"/>
                  </a:lnTo>
                  <a:lnTo>
                    <a:pt x="92" y="605"/>
                  </a:lnTo>
                  <a:lnTo>
                    <a:pt x="67" y="579"/>
                  </a:lnTo>
                  <a:lnTo>
                    <a:pt x="50" y="563"/>
                  </a:lnTo>
                  <a:lnTo>
                    <a:pt x="33" y="546"/>
                  </a:lnTo>
                  <a:lnTo>
                    <a:pt x="16" y="537"/>
                  </a:lnTo>
                  <a:lnTo>
                    <a:pt x="0" y="512"/>
                  </a:lnTo>
                  <a:lnTo>
                    <a:pt x="0" y="462"/>
                  </a:lnTo>
                  <a:lnTo>
                    <a:pt x="8" y="446"/>
                  </a:lnTo>
                  <a:lnTo>
                    <a:pt x="33" y="421"/>
                  </a:lnTo>
                  <a:lnTo>
                    <a:pt x="50" y="412"/>
                  </a:lnTo>
                  <a:lnTo>
                    <a:pt x="59" y="395"/>
                  </a:lnTo>
                  <a:lnTo>
                    <a:pt x="75" y="370"/>
                  </a:lnTo>
                  <a:lnTo>
                    <a:pt x="84" y="353"/>
                  </a:lnTo>
                  <a:lnTo>
                    <a:pt x="84" y="336"/>
                  </a:lnTo>
                  <a:lnTo>
                    <a:pt x="84" y="35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685" name="Group 5"/>
          <p:cNvGrpSpPr>
            <a:grpSpLocks/>
          </p:cNvGrpSpPr>
          <p:nvPr/>
        </p:nvGrpSpPr>
        <p:grpSpPr bwMode="auto">
          <a:xfrm>
            <a:off x="3575050" y="4775200"/>
            <a:ext cx="1636713" cy="1589088"/>
            <a:chOff x="2868" y="2047"/>
            <a:chExt cx="1159" cy="1001"/>
          </a:xfrm>
        </p:grpSpPr>
        <p:sp>
          <p:nvSpPr>
            <p:cNvPr id="199686" name="Rectangle 6"/>
            <p:cNvSpPr>
              <a:spLocks noChangeArrowheads="1"/>
            </p:cNvSpPr>
            <p:nvPr/>
          </p:nvSpPr>
          <p:spPr bwMode="auto">
            <a:xfrm>
              <a:off x="2885" y="2408"/>
              <a:ext cx="470" cy="538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7" name="Oval 7"/>
            <p:cNvSpPr>
              <a:spLocks noChangeArrowheads="1"/>
            </p:cNvSpPr>
            <p:nvPr/>
          </p:nvSpPr>
          <p:spPr bwMode="auto">
            <a:xfrm>
              <a:off x="2868" y="2047"/>
              <a:ext cx="503" cy="344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8" name="Oval 8"/>
            <p:cNvSpPr>
              <a:spLocks noChangeArrowheads="1"/>
            </p:cNvSpPr>
            <p:nvPr/>
          </p:nvSpPr>
          <p:spPr bwMode="auto">
            <a:xfrm>
              <a:off x="2968" y="2963"/>
              <a:ext cx="101" cy="8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9" name="Oval 9"/>
            <p:cNvSpPr>
              <a:spLocks noChangeArrowheads="1"/>
            </p:cNvSpPr>
            <p:nvPr/>
          </p:nvSpPr>
          <p:spPr bwMode="auto">
            <a:xfrm>
              <a:off x="3155" y="2964"/>
              <a:ext cx="101" cy="84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0" name="Oval 10"/>
            <p:cNvSpPr>
              <a:spLocks noChangeArrowheads="1"/>
            </p:cNvSpPr>
            <p:nvPr/>
          </p:nvSpPr>
          <p:spPr bwMode="auto">
            <a:xfrm>
              <a:off x="2977" y="2182"/>
              <a:ext cx="75" cy="16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1" name="Oval 11"/>
            <p:cNvSpPr>
              <a:spLocks noChangeArrowheads="1"/>
            </p:cNvSpPr>
            <p:nvPr/>
          </p:nvSpPr>
          <p:spPr bwMode="auto">
            <a:xfrm>
              <a:off x="3198" y="2183"/>
              <a:ext cx="75" cy="17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2" name="AutoShape 12"/>
            <p:cNvSpPr>
              <a:spLocks noChangeArrowheads="1"/>
            </p:cNvSpPr>
            <p:nvPr/>
          </p:nvSpPr>
          <p:spPr bwMode="auto">
            <a:xfrm>
              <a:off x="3061" y="2299"/>
              <a:ext cx="134" cy="25"/>
            </a:xfrm>
            <a:prstGeom prst="roundRect">
              <a:avLst>
                <a:gd name="adj" fmla="val 12190"/>
              </a:avLst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>
              <a:off x="3271" y="2552"/>
              <a:ext cx="369" cy="16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4" name="Line 14"/>
            <p:cNvSpPr>
              <a:spLocks noChangeShapeType="1"/>
            </p:cNvSpPr>
            <p:nvPr/>
          </p:nvSpPr>
          <p:spPr bwMode="auto">
            <a:xfrm flipV="1">
              <a:off x="3674" y="2628"/>
              <a:ext cx="353" cy="1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5" name="Line 15"/>
            <p:cNvSpPr>
              <a:spLocks noChangeShapeType="1"/>
            </p:cNvSpPr>
            <p:nvPr/>
          </p:nvSpPr>
          <p:spPr bwMode="auto">
            <a:xfrm>
              <a:off x="3665" y="2728"/>
              <a:ext cx="162" cy="16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3186113" y="1752600"/>
            <a:ext cx="173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Environment</a:t>
            </a:r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 rot="-3767990">
            <a:off x="4977606" y="4140994"/>
            <a:ext cx="928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action</a:t>
            </a:r>
          </a:p>
        </p:txBody>
      </p:sp>
      <p:sp>
        <p:nvSpPr>
          <p:cNvPr id="199698" name="Rectangle 18"/>
          <p:cNvSpPr>
            <a:spLocks noChangeArrowheads="1"/>
          </p:cNvSpPr>
          <p:nvPr/>
        </p:nvSpPr>
        <p:spPr bwMode="auto">
          <a:xfrm rot="-5636813">
            <a:off x="1119188" y="3201988"/>
            <a:ext cx="1479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perception</a:t>
            </a:r>
          </a:p>
        </p:txBody>
      </p:sp>
      <p:sp>
        <p:nvSpPr>
          <p:cNvPr id="199699" name="Freeform 19"/>
          <p:cNvSpPr>
            <a:spLocks/>
          </p:cNvSpPr>
          <p:nvPr/>
        </p:nvSpPr>
        <p:spPr bwMode="auto">
          <a:xfrm>
            <a:off x="3700463" y="4208463"/>
            <a:ext cx="865187" cy="601662"/>
          </a:xfrm>
          <a:custGeom>
            <a:avLst/>
            <a:gdLst/>
            <a:ahLst/>
            <a:cxnLst>
              <a:cxn ang="0">
                <a:pos x="511" y="315"/>
              </a:cxn>
              <a:cxn ang="0">
                <a:pos x="530" y="314"/>
              </a:cxn>
              <a:cxn ang="0">
                <a:pos x="549" y="310"/>
              </a:cxn>
              <a:cxn ang="0">
                <a:pos x="567" y="305"/>
              </a:cxn>
              <a:cxn ang="0">
                <a:pos x="582" y="297"/>
              </a:cxn>
              <a:cxn ang="0">
                <a:pos x="596" y="287"/>
              </a:cxn>
              <a:cxn ang="0">
                <a:pos x="605" y="276"/>
              </a:cxn>
              <a:cxn ang="0">
                <a:pos x="611" y="265"/>
              </a:cxn>
              <a:cxn ang="0">
                <a:pos x="613" y="252"/>
              </a:cxn>
              <a:cxn ang="0">
                <a:pos x="613" y="64"/>
              </a:cxn>
              <a:cxn ang="0">
                <a:pos x="611" y="51"/>
              </a:cxn>
              <a:cxn ang="0">
                <a:pos x="605" y="40"/>
              </a:cxn>
              <a:cxn ang="0">
                <a:pos x="596" y="28"/>
              </a:cxn>
              <a:cxn ang="0">
                <a:pos x="582" y="19"/>
              </a:cxn>
              <a:cxn ang="0">
                <a:pos x="567" y="11"/>
              </a:cxn>
              <a:cxn ang="0">
                <a:pos x="549" y="5"/>
              </a:cxn>
              <a:cxn ang="0">
                <a:pos x="530" y="1"/>
              </a:cxn>
              <a:cxn ang="0">
                <a:pos x="511" y="0"/>
              </a:cxn>
              <a:cxn ang="0">
                <a:pos x="102" y="0"/>
              </a:cxn>
              <a:cxn ang="0">
                <a:pos x="82" y="1"/>
              </a:cxn>
              <a:cxn ang="0">
                <a:pos x="63" y="5"/>
              </a:cxn>
              <a:cxn ang="0">
                <a:pos x="45" y="11"/>
              </a:cxn>
              <a:cxn ang="0">
                <a:pos x="30" y="19"/>
              </a:cxn>
              <a:cxn ang="0">
                <a:pos x="17" y="28"/>
              </a:cxn>
              <a:cxn ang="0">
                <a:pos x="8" y="40"/>
              </a:cxn>
              <a:cxn ang="0">
                <a:pos x="1" y="51"/>
              </a:cxn>
              <a:cxn ang="0">
                <a:pos x="0" y="64"/>
              </a:cxn>
              <a:cxn ang="0">
                <a:pos x="0" y="252"/>
              </a:cxn>
              <a:cxn ang="0">
                <a:pos x="1" y="265"/>
              </a:cxn>
              <a:cxn ang="0">
                <a:pos x="8" y="276"/>
              </a:cxn>
              <a:cxn ang="0">
                <a:pos x="17" y="287"/>
              </a:cxn>
              <a:cxn ang="0">
                <a:pos x="30" y="297"/>
              </a:cxn>
              <a:cxn ang="0">
                <a:pos x="45" y="305"/>
              </a:cxn>
              <a:cxn ang="0">
                <a:pos x="63" y="310"/>
              </a:cxn>
              <a:cxn ang="0">
                <a:pos x="82" y="314"/>
              </a:cxn>
              <a:cxn ang="0">
                <a:pos x="102" y="315"/>
              </a:cxn>
              <a:cxn ang="0">
                <a:pos x="50" y="378"/>
              </a:cxn>
              <a:cxn ang="0">
                <a:pos x="153" y="315"/>
              </a:cxn>
              <a:cxn ang="0">
                <a:pos x="511" y="315"/>
              </a:cxn>
            </a:cxnLst>
            <a:rect l="0" t="0" r="r" b="b"/>
            <a:pathLst>
              <a:path w="614" h="379">
                <a:moveTo>
                  <a:pt x="511" y="315"/>
                </a:moveTo>
                <a:lnTo>
                  <a:pt x="530" y="314"/>
                </a:lnTo>
                <a:lnTo>
                  <a:pt x="549" y="310"/>
                </a:lnTo>
                <a:lnTo>
                  <a:pt x="567" y="305"/>
                </a:lnTo>
                <a:lnTo>
                  <a:pt x="582" y="297"/>
                </a:lnTo>
                <a:lnTo>
                  <a:pt x="596" y="287"/>
                </a:lnTo>
                <a:lnTo>
                  <a:pt x="605" y="276"/>
                </a:lnTo>
                <a:lnTo>
                  <a:pt x="611" y="265"/>
                </a:lnTo>
                <a:lnTo>
                  <a:pt x="613" y="252"/>
                </a:lnTo>
                <a:lnTo>
                  <a:pt x="613" y="64"/>
                </a:lnTo>
                <a:lnTo>
                  <a:pt x="611" y="51"/>
                </a:lnTo>
                <a:lnTo>
                  <a:pt x="605" y="40"/>
                </a:lnTo>
                <a:lnTo>
                  <a:pt x="596" y="28"/>
                </a:lnTo>
                <a:lnTo>
                  <a:pt x="582" y="19"/>
                </a:lnTo>
                <a:lnTo>
                  <a:pt x="567" y="11"/>
                </a:lnTo>
                <a:lnTo>
                  <a:pt x="549" y="5"/>
                </a:lnTo>
                <a:lnTo>
                  <a:pt x="530" y="1"/>
                </a:lnTo>
                <a:lnTo>
                  <a:pt x="511" y="0"/>
                </a:lnTo>
                <a:lnTo>
                  <a:pt x="102" y="0"/>
                </a:lnTo>
                <a:lnTo>
                  <a:pt x="82" y="1"/>
                </a:lnTo>
                <a:lnTo>
                  <a:pt x="63" y="5"/>
                </a:lnTo>
                <a:lnTo>
                  <a:pt x="45" y="11"/>
                </a:lnTo>
                <a:lnTo>
                  <a:pt x="30" y="19"/>
                </a:lnTo>
                <a:lnTo>
                  <a:pt x="17" y="28"/>
                </a:lnTo>
                <a:lnTo>
                  <a:pt x="8" y="40"/>
                </a:lnTo>
                <a:lnTo>
                  <a:pt x="1" y="51"/>
                </a:lnTo>
                <a:lnTo>
                  <a:pt x="0" y="64"/>
                </a:lnTo>
                <a:lnTo>
                  <a:pt x="0" y="252"/>
                </a:lnTo>
                <a:lnTo>
                  <a:pt x="1" y="265"/>
                </a:lnTo>
                <a:lnTo>
                  <a:pt x="8" y="276"/>
                </a:lnTo>
                <a:lnTo>
                  <a:pt x="17" y="287"/>
                </a:lnTo>
                <a:lnTo>
                  <a:pt x="30" y="297"/>
                </a:lnTo>
                <a:lnTo>
                  <a:pt x="45" y="305"/>
                </a:lnTo>
                <a:lnTo>
                  <a:pt x="63" y="310"/>
                </a:lnTo>
                <a:lnTo>
                  <a:pt x="82" y="314"/>
                </a:lnTo>
                <a:lnTo>
                  <a:pt x="102" y="315"/>
                </a:lnTo>
                <a:lnTo>
                  <a:pt x="50" y="378"/>
                </a:lnTo>
                <a:lnTo>
                  <a:pt x="153" y="315"/>
                </a:lnTo>
                <a:lnTo>
                  <a:pt x="511" y="315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00" name="Rectangle 20"/>
          <p:cNvSpPr>
            <a:spLocks noChangeArrowheads="1"/>
          </p:cNvSpPr>
          <p:nvPr/>
        </p:nvSpPr>
        <p:spPr bwMode="auto">
          <a:xfrm>
            <a:off x="3749675" y="4241800"/>
            <a:ext cx="885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Goals</a:t>
            </a:r>
          </a:p>
        </p:txBody>
      </p:sp>
      <p:grpSp>
        <p:nvGrpSpPr>
          <p:cNvPr id="199701" name="Group 21"/>
          <p:cNvGrpSpPr>
            <a:grpSpLocks/>
          </p:cNvGrpSpPr>
          <p:nvPr/>
        </p:nvGrpSpPr>
        <p:grpSpPr bwMode="auto">
          <a:xfrm>
            <a:off x="1585913" y="1752600"/>
            <a:ext cx="1905000" cy="3962400"/>
            <a:chOff x="1765" y="1020"/>
            <a:chExt cx="1057" cy="1306"/>
          </a:xfrm>
        </p:grpSpPr>
        <p:sp>
          <p:nvSpPr>
            <p:cNvPr id="199702" name="Freeform 22"/>
            <p:cNvSpPr>
              <a:spLocks/>
            </p:cNvSpPr>
            <p:nvPr/>
          </p:nvSpPr>
          <p:spPr bwMode="auto">
            <a:xfrm>
              <a:off x="1765" y="1020"/>
              <a:ext cx="921" cy="1277"/>
            </a:xfrm>
            <a:custGeom>
              <a:avLst/>
              <a:gdLst/>
              <a:ahLst/>
              <a:cxnLst>
                <a:cxn ang="0">
                  <a:pos x="478" y="67"/>
                </a:cxn>
                <a:cxn ang="0">
                  <a:pos x="461" y="42"/>
                </a:cxn>
                <a:cxn ang="0">
                  <a:pos x="436" y="34"/>
                </a:cxn>
                <a:cxn ang="0">
                  <a:pos x="378" y="0"/>
                </a:cxn>
                <a:cxn ang="0">
                  <a:pos x="353" y="0"/>
                </a:cxn>
                <a:cxn ang="0">
                  <a:pos x="336" y="0"/>
                </a:cxn>
                <a:cxn ang="0">
                  <a:pos x="319" y="0"/>
                </a:cxn>
                <a:cxn ang="0">
                  <a:pos x="294" y="8"/>
                </a:cxn>
                <a:cxn ang="0">
                  <a:pos x="277" y="17"/>
                </a:cxn>
                <a:cxn ang="0">
                  <a:pos x="235" y="42"/>
                </a:cxn>
                <a:cxn ang="0">
                  <a:pos x="219" y="67"/>
                </a:cxn>
                <a:cxn ang="0">
                  <a:pos x="202" y="76"/>
                </a:cxn>
                <a:cxn ang="0">
                  <a:pos x="143" y="151"/>
                </a:cxn>
                <a:cxn ang="0">
                  <a:pos x="134" y="168"/>
                </a:cxn>
                <a:cxn ang="0">
                  <a:pos x="118" y="185"/>
                </a:cxn>
                <a:cxn ang="0">
                  <a:pos x="109" y="202"/>
                </a:cxn>
                <a:cxn ang="0">
                  <a:pos x="92" y="227"/>
                </a:cxn>
                <a:cxn ang="0">
                  <a:pos x="59" y="303"/>
                </a:cxn>
                <a:cxn ang="0">
                  <a:pos x="50" y="319"/>
                </a:cxn>
                <a:cxn ang="0">
                  <a:pos x="42" y="344"/>
                </a:cxn>
                <a:cxn ang="0">
                  <a:pos x="42" y="361"/>
                </a:cxn>
                <a:cxn ang="0">
                  <a:pos x="33" y="386"/>
                </a:cxn>
                <a:cxn ang="0">
                  <a:pos x="25" y="411"/>
                </a:cxn>
                <a:cxn ang="0">
                  <a:pos x="17" y="428"/>
                </a:cxn>
                <a:cxn ang="0">
                  <a:pos x="17" y="445"/>
                </a:cxn>
                <a:cxn ang="0">
                  <a:pos x="0" y="579"/>
                </a:cxn>
                <a:cxn ang="0">
                  <a:pos x="0" y="596"/>
                </a:cxn>
                <a:cxn ang="0">
                  <a:pos x="0" y="621"/>
                </a:cxn>
                <a:cxn ang="0">
                  <a:pos x="0" y="647"/>
                </a:cxn>
                <a:cxn ang="0">
                  <a:pos x="0" y="672"/>
                </a:cxn>
                <a:cxn ang="0">
                  <a:pos x="25" y="781"/>
                </a:cxn>
                <a:cxn ang="0">
                  <a:pos x="33" y="806"/>
                </a:cxn>
                <a:cxn ang="0">
                  <a:pos x="42" y="823"/>
                </a:cxn>
                <a:cxn ang="0">
                  <a:pos x="50" y="848"/>
                </a:cxn>
                <a:cxn ang="0">
                  <a:pos x="59" y="865"/>
                </a:cxn>
                <a:cxn ang="0">
                  <a:pos x="101" y="941"/>
                </a:cxn>
                <a:cxn ang="0">
                  <a:pos x="109" y="958"/>
                </a:cxn>
                <a:cxn ang="0">
                  <a:pos x="134" y="983"/>
                </a:cxn>
                <a:cxn ang="0">
                  <a:pos x="151" y="1000"/>
                </a:cxn>
                <a:cxn ang="0">
                  <a:pos x="168" y="1025"/>
                </a:cxn>
                <a:cxn ang="0">
                  <a:pos x="261" y="1092"/>
                </a:cxn>
                <a:cxn ang="0">
                  <a:pos x="286" y="1117"/>
                </a:cxn>
                <a:cxn ang="0">
                  <a:pos x="303" y="1134"/>
                </a:cxn>
                <a:cxn ang="0">
                  <a:pos x="345" y="1150"/>
                </a:cxn>
                <a:cxn ang="0">
                  <a:pos x="370" y="1159"/>
                </a:cxn>
                <a:cxn ang="0">
                  <a:pos x="537" y="1234"/>
                </a:cxn>
                <a:cxn ang="0">
                  <a:pos x="562" y="1243"/>
                </a:cxn>
                <a:cxn ang="0">
                  <a:pos x="579" y="1251"/>
                </a:cxn>
                <a:cxn ang="0">
                  <a:pos x="596" y="1251"/>
                </a:cxn>
                <a:cxn ang="0">
                  <a:pos x="613" y="1260"/>
                </a:cxn>
                <a:cxn ang="0">
                  <a:pos x="630" y="1260"/>
                </a:cxn>
                <a:cxn ang="0">
                  <a:pos x="722" y="1268"/>
                </a:cxn>
                <a:cxn ang="0">
                  <a:pos x="747" y="1268"/>
                </a:cxn>
                <a:cxn ang="0">
                  <a:pos x="764" y="1276"/>
                </a:cxn>
                <a:cxn ang="0">
                  <a:pos x="815" y="1268"/>
                </a:cxn>
                <a:cxn ang="0">
                  <a:pos x="832" y="1268"/>
                </a:cxn>
                <a:cxn ang="0">
                  <a:pos x="890" y="1260"/>
                </a:cxn>
                <a:cxn ang="0">
                  <a:pos x="920" y="1253"/>
                </a:cxn>
              </a:cxnLst>
              <a:rect l="0" t="0" r="r" b="b"/>
              <a:pathLst>
                <a:path w="921" h="1277">
                  <a:moveTo>
                    <a:pt x="478" y="67"/>
                  </a:moveTo>
                  <a:lnTo>
                    <a:pt x="461" y="42"/>
                  </a:lnTo>
                  <a:lnTo>
                    <a:pt x="436" y="34"/>
                  </a:lnTo>
                  <a:lnTo>
                    <a:pt x="378" y="0"/>
                  </a:lnTo>
                  <a:lnTo>
                    <a:pt x="353" y="0"/>
                  </a:lnTo>
                  <a:lnTo>
                    <a:pt x="336" y="0"/>
                  </a:lnTo>
                  <a:lnTo>
                    <a:pt x="319" y="0"/>
                  </a:lnTo>
                  <a:lnTo>
                    <a:pt x="294" y="8"/>
                  </a:lnTo>
                  <a:lnTo>
                    <a:pt x="277" y="17"/>
                  </a:lnTo>
                  <a:lnTo>
                    <a:pt x="235" y="42"/>
                  </a:lnTo>
                  <a:lnTo>
                    <a:pt x="219" y="67"/>
                  </a:lnTo>
                  <a:lnTo>
                    <a:pt x="202" y="76"/>
                  </a:lnTo>
                  <a:lnTo>
                    <a:pt x="143" y="151"/>
                  </a:lnTo>
                  <a:lnTo>
                    <a:pt x="134" y="168"/>
                  </a:lnTo>
                  <a:lnTo>
                    <a:pt x="118" y="185"/>
                  </a:lnTo>
                  <a:lnTo>
                    <a:pt x="109" y="202"/>
                  </a:lnTo>
                  <a:lnTo>
                    <a:pt x="92" y="227"/>
                  </a:lnTo>
                  <a:lnTo>
                    <a:pt x="59" y="303"/>
                  </a:lnTo>
                  <a:lnTo>
                    <a:pt x="50" y="319"/>
                  </a:lnTo>
                  <a:lnTo>
                    <a:pt x="42" y="344"/>
                  </a:lnTo>
                  <a:lnTo>
                    <a:pt x="42" y="361"/>
                  </a:lnTo>
                  <a:lnTo>
                    <a:pt x="33" y="386"/>
                  </a:lnTo>
                  <a:lnTo>
                    <a:pt x="25" y="411"/>
                  </a:lnTo>
                  <a:lnTo>
                    <a:pt x="17" y="428"/>
                  </a:lnTo>
                  <a:lnTo>
                    <a:pt x="17" y="445"/>
                  </a:lnTo>
                  <a:lnTo>
                    <a:pt x="0" y="579"/>
                  </a:lnTo>
                  <a:lnTo>
                    <a:pt x="0" y="596"/>
                  </a:lnTo>
                  <a:lnTo>
                    <a:pt x="0" y="621"/>
                  </a:lnTo>
                  <a:lnTo>
                    <a:pt x="0" y="647"/>
                  </a:lnTo>
                  <a:lnTo>
                    <a:pt x="0" y="672"/>
                  </a:lnTo>
                  <a:lnTo>
                    <a:pt x="25" y="781"/>
                  </a:lnTo>
                  <a:lnTo>
                    <a:pt x="33" y="806"/>
                  </a:lnTo>
                  <a:lnTo>
                    <a:pt x="42" y="823"/>
                  </a:lnTo>
                  <a:lnTo>
                    <a:pt x="50" y="848"/>
                  </a:lnTo>
                  <a:lnTo>
                    <a:pt x="59" y="865"/>
                  </a:lnTo>
                  <a:lnTo>
                    <a:pt x="101" y="941"/>
                  </a:lnTo>
                  <a:lnTo>
                    <a:pt x="109" y="958"/>
                  </a:lnTo>
                  <a:lnTo>
                    <a:pt x="134" y="983"/>
                  </a:lnTo>
                  <a:lnTo>
                    <a:pt x="151" y="1000"/>
                  </a:lnTo>
                  <a:lnTo>
                    <a:pt x="168" y="1025"/>
                  </a:lnTo>
                  <a:lnTo>
                    <a:pt x="261" y="1092"/>
                  </a:lnTo>
                  <a:lnTo>
                    <a:pt x="286" y="1117"/>
                  </a:lnTo>
                  <a:lnTo>
                    <a:pt x="303" y="1134"/>
                  </a:lnTo>
                  <a:lnTo>
                    <a:pt x="345" y="1150"/>
                  </a:lnTo>
                  <a:lnTo>
                    <a:pt x="370" y="1159"/>
                  </a:lnTo>
                  <a:lnTo>
                    <a:pt x="537" y="1234"/>
                  </a:lnTo>
                  <a:lnTo>
                    <a:pt x="562" y="1243"/>
                  </a:lnTo>
                  <a:lnTo>
                    <a:pt x="579" y="1251"/>
                  </a:lnTo>
                  <a:lnTo>
                    <a:pt x="596" y="1251"/>
                  </a:lnTo>
                  <a:lnTo>
                    <a:pt x="613" y="1260"/>
                  </a:lnTo>
                  <a:lnTo>
                    <a:pt x="630" y="1260"/>
                  </a:lnTo>
                  <a:lnTo>
                    <a:pt x="722" y="1268"/>
                  </a:lnTo>
                  <a:lnTo>
                    <a:pt x="747" y="1268"/>
                  </a:lnTo>
                  <a:lnTo>
                    <a:pt x="764" y="1276"/>
                  </a:lnTo>
                  <a:lnTo>
                    <a:pt x="815" y="1268"/>
                  </a:lnTo>
                  <a:lnTo>
                    <a:pt x="832" y="1268"/>
                  </a:lnTo>
                  <a:lnTo>
                    <a:pt x="890" y="1260"/>
                  </a:lnTo>
                  <a:lnTo>
                    <a:pt x="920" y="1253"/>
                  </a:lnTo>
                </a:path>
              </a:pathLst>
            </a:custGeom>
            <a:noFill/>
            <a:ln w="508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Freeform 23"/>
            <p:cNvSpPr>
              <a:spLocks/>
            </p:cNvSpPr>
            <p:nvPr/>
          </p:nvSpPr>
          <p:spPr bwMode="auto">
            <a:xfrm>
              <a:off x="2644" y="2229"/>
              <a:ext cx="178" cy="97"/>
            </a:xfrm>
            <a:custGeom>
              <a:avLst/>
              <a:gdLst/>
              <a:ahLst/>
              <a:cxnLst>
                <a:cxn ang="0">
                  <a:pos x="177" y="8"/>
                </a:cxn>
                <a:cxn ang="0">
                  <a:pos x="0" y="0"/>
                </a:cxn>
                <a:cxn ang="0">
                  <a:pos x="23" y="96"/>
                </a:cxn>
                <a:cxn ang="0">
                  <a:pos x="177" y="8"/>
                </a:cxn>
              </a:cxnLst>
              <a:rect l="0" t="0" r="r" b="b"/>
              <a:pathLst>
                <a:path w="178" h="97">
                  <a:moveTo>
                    <a:pt x="177" y="8"/>
                  </a:moveTo>
                  <a:lnTo>
                    <a:pt x="0" y="0"/>
                  </a:lnTo>
                  <a:lnTo>
                    <a:pt x="23" y="96"/>
                  </a:lnTo>
                  <a:lnTo>
                    <a:pt x="177" y="8"/>
                  </a:lnTo>
                </a:path>
              </a:pathLst>
            </a:custGeom>
            <a:noFill/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04" name="Freeform 24"/>
            <p:cNvSpPr>
              <a:spLocks/>
            </p:cNvSpPr>
            <p:nvPr/>
          </p:nvSpPr>
          <p:spPr bwMode="auto">
            <a:xfrm>
              <a:off x="2644" y="2229"/>
              <a:ext cx="171" cy="90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0" y="0"/>
                </a:cxn>
                <a:cxn ang="0">
                  <a:pos x="22" y="89"/>
                </a:cxn>
                <a:cxn ang="0">
                  <a:pos x="170" y="7"/>
                </a:cxn>
              </a:cxnLst>
              <a:rect l="0" t="0" r="r" b="b"/>
              <a:pathLst>
                <a:path w="171" h="90">
                  <a:moveTo>
                    <a:pt x="170" y="7"/>
                  </a:moveTo>
                  <a:lnTo>
                    <a:pt x="0" y="0"/>
                  </a:lnTo>
                  <a:lnTo>
                    <a:pt x="22" y="89"/>
                  </a:lnTo>
                  <a:lnTo>
                    <a:pt x="170" y="7"/>
                  </a:lnTo>
                </a:path>
              </a:pathLst>
            </a:custGeom>
            <a:solidFill>
              <a:srgbClr val="FAFD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705" name="Group 25"/>
          <p:cNvGrpSpPr>
            <a:grpSpLocks/>
          </p:cNvGrpSpPr>
          <p:nvPr/>
        </p:nvGrpSpPr>
        <p:grpSpPr bwMode="auto">
          <a:xfrm>
            <a:off x="4176713" y="2362200"/>
            <a:ext cx="2133600" cy="3200400"/>
            <a:chOff x="3395" y="1439"/>
            <a:chExt cx="863" cy="1094"/>
          </a:xfrm>
        </p:grpSpPr>
        <p:sp>
          <p:nvSpPr>
            <p:cNvPr id="199706" name="Freeform 26"/>
            <p:cNvSpPr>
              <a:spLocks/>
            </p:cNvSpPr>
            <p:nvPr/>
          </p:nvSpPr>
          <p:spPr bwMode="auto">
            <a:xfrm>
              <a:off x="3395" y="1569"/>
              <a:ext cx="831" cy="964"/>
            </a:xfrm>
            <a:custGeom>
              <a:avLst/>
              <a:gdLst/>
              <a:ahLst/>
              <a:cxnLst>
                <a:cxn ang="0">
                  <a:pos x="0" y="963"/>
                </a:cxn>
                <a:cxn ang="0">
                  <a:pos x="150" y="946"/>
                </a:cxn>
                <a:cxn ang="0">
                  <a:pos x="175" y="946"/>
                </a:cxn>
                <a:cxn ang="0">
                  <a:pos x="201" y="946"/>
                </a:cxn>
                <a:cxn ang="0">
                  <a:pos x="226" y="938"/>
                </a:cxn>
                <a:cxn ang="0">
                  <a:pos x="243" y="938"/>
                </a:cxn>
                <a:cxn ang="0">
                  <a:pos x="268" y="929"/>
                </a:cxn>
                <a:cxn ang="0">
                  <a:pos x="285" y="921"/>
                </a:cxn>
                <a:cxn ang="0">
                  <a:pos x="302" y="913"/>
                </a:cxn>
                <a:cxn ang="0">
                  <a:pos x="386" y="862"/>
                </a:cxn>
                <a:cxn ang="0">
                  <a:pos x="419" y="845"/>
                </a:cxn>
                <a:cxn ang="0">
                  <a:pos x="445" y="820"/>
                </a:cxn>
                <a:cxn ang="0">
                  <a:pos x="470" y="803"/>
                </a:cxn>
                <a:cxn ang="0">
                  <a:pos x="571" y="702"/>
                </a:cxn>
                <a:cxn ang="0">
                  <a:pos x="579" y="677"/>
                </a:cxn>
                <a:cxn ang="0">
                  <a:pos x="596" y="669"/>
                </a:cxn>
                <a:cxn ang="0">
                  <a:pos x="604" y="643"/>
                </a:cxn>
                <a:cxn ang="0">
                  <a:pos x="621" y="618"/>
                </a:cxn>
                <a:cxn ang="0">
                  <a:pos x="638" y="601"/>
                </a:cxn>
                <a:cxn ang="0">
                  <a:pos x="646" y="585"/>
                </a:cxn>
                <a:cxn ang="0">
                  <a:pos x="663" y="560"/>
                </a:cxn>
                <a:cxn ang="0">
                  <a:pos x="730" y="400"/>
                </a:cxn>
                <a:cxn ang="0">
                  <a:pos x="746" y="358"/>
                </a:cxn>
                <a:cxn ang="0">
                  <a:pos x="763" y="316"/>
                </a:cxn>
                <a:cxn ang="0">
                  <a:pos x="772" y="291"/>
                </a:cxn>
                <a:cxn ang="0">
                  <a:pos x="780" y="274"/>
                </a:cxn>
                <a:cxn ang="0">
                  <a:pos x="788" y="249"/>
                </a:cxn>
                <a:cxn ang="0">
                  <a:pos x="822" y="89"/>
                </a:cxn>
                <a:cxn ang="0">
                  <a:pos x="830" y="64"/>
                </a:cxn>
                <a:cxn ang="0">
                  <a:pos x="830" y="47"/>
                </a:cxn>
                <a:cxn ang="0">
                  <a:pos x="808" y="0"/>
                </a:cxn>
              </a:cxnLst>
              <a:rect l="0" t="0" r="r" b="b"/>
              <a:pathLst>
                <a:path w="831" h="964">
                  <a:moveTo>
                    <a:pt x="0" y="963"/>
                  </a:moveTo>
                  <a:lnTo>
                    <a:pt x="150" y="946"/>
                  </a:lnTo>
                  <a:lnTo>
                    <a:pt x="175" y="946"/>
                  </a:lnTo>
                  <a:lnTo>
                    <a:pt x="201" y="946"/>
                  </a:lnTo>
                  <a:lnTo>
                    <a:pt x="226" y="938"/>
                  </a:lnTo>
                  <a:lnTo>
                    <a:pt x="243" y="938"/>
                  </a:lnTo>
                  <a:lnTo>
                    <a:pt x="268" y="929"/>
                  </a:lnTo>
                  <a:lnTo>
                    <a:pt x="285" y="921"/>
                  </a:lnTo>
                  <a:lnTo>
                    <a:pt x="302" y="913"/>
                  </a:lnTo>
                  <a:lnTo>
                    <a:pt x="386" y="862"/>
                  </a:lnTo>
                  <a:lnTo>
                    <a:pt x="419" y="845"/>
                  </a:lnTo>
                  <a:lnTo>
                    <a:pt x="445" y="820"/>
                  </a:lnTo>
                  <a:lnTo>
                    <a:pt x="470" y="803"/>
                  </a:lnTo>
                  <a:lnTo>
                    <a:pt x="571" y="702"/>
                  </a:lnTo>
                  <a:lnTo>
                    <a:pt x="579" y="677"/>
                  </a:lnTo>
                  <a:lnTo>
                    <a:pt x="596" y="669"/>
                  </a:lnTo>
                  <a:lnTo>
                    <a:pt x="604" y="643"/>
                  </a:lnTo>
                  <a:lnTo>
                    <a:pt x="621" y="618"/>
                  </a:lnTo>
                  <a:lnTo>
                    <a:pt x="638" y="601"/>
                  </a:lnTo>
                  <a:lnTo>
                    <a:pt x="646" y="585"/>
                  </a:lnTo>
                  <a:lnTo>
                    <a:pt x="663" y="560"/>
                  </a:lnTo>
                  <a:lnTo>
                    <a:pt x="730" y="400"/>
                  </a:lnTo>
                  <a:lnTo>
                    <a:pt x="746" y="358"/>
                  </a:lnTo>
                  <a:lnTo>
                    <a:pt x="763" y="316"/>
                  </a:lnTo>
                  <a:lnTo>
                    <a:pt x="772" y="291"/>
                  </a:lnTo>
                  <a:lnTo>
                    <a:pt x="780" y="274"/>
                  </a:lnTo>
                  <a:lnTo>
                    <a:pt x="788" y="249"/>
                  </a:lnTo>
                  <a:lnTo>
                    <a:pt x="822" y="89"/>
                  </a:lnTo>
                  <a:lnTo>
                    <a:pt x="830" y="64"/>
                  </a:lnTo>
                  <a:lnTo>
                    <a:pt x="830" y="47"/>
                  </a:lnTo>
                  <a:lnTo>
                    <a:pt x="80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07" name="Freeform 27"/>
            <p:cNvSpPr>
              <a:spLocks/>
            </p:cNvSpPr>
            <p:nvPr/>
          </p:nvSpPr>
          <p:spPr bwMode="auto">
            <a:xfrm>
              <a:off x="4141" y="1439"/>
              <a:ext cx="117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74"/>
                </a:cxn>
                <a:cxn ang="0">
                  <a:pos x="116" y="131"/>
                </a:cxn>
                <a:cxn ang="0">
                  <a:pos x="0" y="0"/>
                </a:cxn>
              </a:cxnLst>
              <a:rect l="0" t="0" r="r" b="b"/>
              <a:pathLst>
                <a:path w="117" h="175">
                  <a:moveTo>
                    <a:pt x="0" y="0"/>
                  </a:moveTo>
                  <a:lnTo>
                    <a:pt x="26" y="174"/>
                  </a:lnTo>
                  <a:lnTo>
                    <a:pt x="116" y="13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08" name="Freeform 28"/>
            <p:cNvSpPr>
              <a:spLocks/>
            </p:cNvSpPr>
            <p:nvPr/>
          </p:nvSpPr>
          <p:spPr bwMode="auto">
            <a:xfrm>
              <a:off x="4141" y="1439"/>
              <a:ext cx="11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67"/>
                </a:cxn>
                <a:cxn ang="0">
                  <a:pos x="109" y="126"/>
                </a:cxn>
                <a:cxn ang="0">
                  <a:pos x="0" y="0"/>
                </a:cxn>
              </a:cxnLst>
              <a:rect l="0" t="0" r="r" b="b"/>
              <a:pathLst>
                <a:path w="110" h="168">
                  <a:moveTo>
                    <a:pt x="0" y="0"/>
                  </a:moveTo>
                  <a:lnTo>
                    <a:pt x="24" y="167"/>
                  </a:lnTo>
                  <a:lnTo>
                    <a:pt x="109" y="126"/>
                  </a:lnTo>
                  <a:lnTo>
                    <a:pt x="0" y="0"/>
                  </a:lnTo>
                </a:path>
              </a:pathLst>
            </a:custGeom>
            <a:solidFill>
              <a:srgbClr val="FC0128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09" name="Rectangle 29"/>
          <p:cNvSpPr>
            <a:spLocks noChangeArrowheads="1"/>
          </p:cNvSpPr>
          <p:nvPr/>
        </p:nvSpPr>
        <p:spPr bwMode="auto">
          <a:xfrm>
            <a:off x="4786313" y="1143000"/>
            <a:ext cx="20208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(Static vs. </a:t>
            </a:r>
            <a:r>
              <a:rPr lang="en-US" sz="2000" b="1">
                <a:solidFill>
                  <a:schemeClr val="tx2"/>
                </a:solidFill>
                <a:latin typeface="CAC Futura Casual" pitchFamily="2" charset="0"/>
              </a:rPr>
              <a:t>Dynamic</a:t>
            </a:r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)</a:t>
            </a:r>
            <a:endParaRPr lang="en-US" sz="2000" b="1">
              <a:solidFill>
                <a:srgbClr val="FE9B03"/>
              </a:solidFill>
              <a:latin typeface="Arial" charset="0"/>
            </a:endParaRPr>
          </a:p>
        </p:txBody>
      </p:sp>
      <p:sp>
        <p:nvSpPr>
          <p:cNvPr id="199710" name="Rectangle 30"/>
          <p:cNvSpPr>
            <a:spLocks noChangeArrowheads="1"/>
          </p:cNvSpPr>
          <p:nvPr/>
        </p:nvSpPr>
        <p:spPr bwMode="auto">
          <a:xfrm>
            <a:off x="5700713" y="1676400"/>
            <a:ext cx="21129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(Observable vs.</a:t>
            </a:r>
          </a:p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CAC Futura Casual" pitchFamily="2" charset="0"/>
              </a:rPr>
              <a:t>Partially Observable</a:t>
            </a:r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)</a:t>
            </a:r>
            <a:endParaRPr lang="en-US" sz="2000" b="1">
              <a:solidFill>
                <a:srgbClr val="FE9B03"/>
              </a:solidFill>
              <a:latin typeface="Arial" charset="0"/>
            </a:endParaRPr>
          </a:p>
        </p:txBody>
      </p:sp>
      <p:sp>
        <p:nvSpPr>
          <p:cNvPr id="199711" name="Rectangle 31"/>
          <p:cNvSpPr>
            <a:spLocks noChangeArrowheads="1"/>
          </p:cNvSpPr>
          <p:nvPr/>
        </p:nvSpPr>
        <p:spPr bwMode="auto">
          <a:xfrm>
            <a:off x="290513" y="3200400"/>
            <a:ext cx="12922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(perfect vs. </a:t>
            </a:r>
          </a:p>
          <a:p>
            <a:pPr eaLnBrk="0" hangingPunct="0"/>
            <a:r>
              <a:rPr lang="en-US" sz="2000" b="1">
                <a:solidFill>
                  <a:schemeClr val="tx2"/>
                </a:solidFill>
                <a:latin typeface="CAC Futura Casual" pitchFamily="2" charset="0"/>
              </a:rPr>
              <a:t>Imperfect</a:t>
            </a:r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)</a:t>
            </a:r>
          </a:p>
        </p:txBody>
      </p:sp>
      <p:sp>
        <p:nvSpPr>
          <p:cNvPr id="199712" name="Rectangle 32"/>
          <p:cNvSpPr>
            <a:spLocks noChangeArrowheads="1"/>
          </p:cNvSpPr>
          <p:nvPr/>
        </p:nvSpPr>
        <p:spPr bwMode="auto">
          <a:xfrm>
            <a:off x="5700713" y="4495800"/>
            <a:ext cx="18224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(Deterministic vs. </a:t>
            </a:r>
          </a:p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CAC Futura Casual" pitchFamily="2" charset="0"/>
              </a:rPr>
              <a:t>Stochastic</a:t>
            </a:r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)</a:t>
            </a:r>
          </a:p>
        </p:txBody>
      </p:sp>
      <p:sp>
        <p:nvSpPr>
          <p:cNvPr id="199713" name="Rectangle 33"/>
          <p:cNvSpPr>
            <a:spLocks noChangeArrowheads="1"/>
          </p:cNvSpPr>
          <p:nvPr/>
        </p:nvSpPr>
        <p:spPr bwMode="auto">
          <a:xfrm>
            <a:off x="5105400" y="5900738"/>
            <a:ext cx="25066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 charset="0"/>
              </a:rPr>
              <a:t>What action next?  </a:t>
            </a:r>
          </a:p>
        </p:txBody>
      </p:sp>
      <p:sp>
        <p:nvSpPr>
          <p:cNvPr id="199714" name="Rectangle 34"/>
          <p:cNvSpPr>
            <a:spLocks noChangeArrowheads="1"/>
          </p:cNvSpPr>
          <p:nvPr/>
        </p:nvSpPr>
        <p:spPr bwMode="auto">
          <a:xfrm>
            <a:off x="6005513" y="3581400"/>
            <a:ext cx="189706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7" tIns="45709" rIns="91417" bIns="45709">
            <a:spAutoFit/>
          </a:bodyPr>
          <a:lstStyle/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(Instantaneous vs. </a:t>
            </a:r>
          </a:p>
          <a:p>
            <a:pPr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CAC Futura Casual" pitchFamily="2" charset="0"/>
              </a:rPr>
              <a:t>Durative</a:t>
            </a:r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)</a:t>
            </a:r>
          </a:p>
        </p:txBody>
      </p:sp>
      <p:sp>
        <p:nvSpPr>
          <p:cNvPr id="199715" name="Rectangle 35"/>
          <p:cNvSpPr>
            <a:spLocks noChangeArrowheads="1"/>
          </p:cNvSpPr>
          <p:nvPr/>
        </p:nvSpPr>
        <p:spPr bwMode="auto">
          <a:xfrm>
            <a:off x="2805113" y="3429000"/>
            <a:ext cx="18875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63" tIns="44440" rIns="90463" bIns="4444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(Full vs. </a:t>
            </a:r>
          </a:p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CAC Futura Casual" pitchFamily="2" charset="0"/>
              </a:rPr>
              <a:t>Partial satisfaction</a:t>
            </a:r>
            <a:r>
              <a:rPr lang="en-US" sz="2000" b="1">
                <a:solidFill>
                  <a:srgbClr val="FE9B03"/>
                </a:solidFill>
                <a:latin typeface="CAC Futura Casual" pitchFamily="2" charset="0"/>
              </a:rPr>
              <a:t>)</a:t>
            </a:r>
            <a:endParaRPr lang="en-US" sz="2000" b="1">
              <a:solidFill>
                <a:srgbClr val="FE9B03"/>
              </a:solidFill>
              <a:latin typeface="Arial" charset="0"/>
            </a:endParaRPr>
          </a:p>
        </p:txBody>
      </p:sp>
      <p:sp>
        <p:nvSpPr>
          <p:cNvPr id="199716" name="Text Box 36"/>
          <p:cNvSpPr txBox="1">
            <a:spLocks noChangeArrowheads="1"/>
          </p:cNvSpPr>
          <p:nvPr/>
        </p:nvSpPr>
        <p:spPr bwMode="auto">
          <a:xfrm rot="-2597457">
            <a:off x="6802438" y="5775325"/>
            <a:ext cx="2339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7" tIns="45709" rIns="91417" bIns="45709">
            <a:spAutoFit/>
          </a:bodyPr>
          <a:lstStyle/>
          <a:p>
            <a:pPr eaLnBrk="0" hangingPunct="0"/>
            <a:r>
              <a:rPr lang="en-US" sz="2400" b="1">
                <a:solidFill>
                  <a:srgbClr val="7FFF00"/>
                </a:solidFill>
                <a:latin typeface="CAC Futura Casual" pitchFamily="2" charset="0"/>
              </a:rPr>
              <a:t>The $$$$$$ Question</a:t>
            </a:r>
            <a:endParaRPr lang="en-US" sz="2400" b="1">
              <a:solidFill>
                <a:schemeClr val="accent1"/>
              </a:solidFill>
              <a:latin typeface="CAC Futura Casual" pitchFamily="2" charset="0"/>
            </a:endParaRPr>
          </a:p>
        </p:txBody>
      </p:sp>
    </p:spTree>
  </p:cSld>
  <p:clrMapOvr>
    <a:masterClrMapping/>
  </p:clrMapOvr>
  <p:transition advTm="10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565525" y="2449513"/>
            <a:ext cx="4619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Yes</a:t>
            </a:r>
          </a:p>
          <a:p>
            <a:r>
              <a:rPr lang="en-US">
                <a:solidFill>
                  <a:schemeClr val="accent2"/>
                </a:solidFill>
              </a:rPr>
              <a:t>Yes</a:t>
            </a:r>
          </a:p>
          <a:p>
            <a:r>
              <a:rPr lang="en-US">
                <a:solidFill>
                  <a:schemeClr val="accent2"/>
                </a:solidFill>
              </a:rPr>
              <a:t>No</a:t>
            </a:r>
          </a:p>
          <a:p>
            <a:r>
              <a:rPr lang="en-US">
                <a:solidFill>
                  <a:schemeClr val="accent2"/>
                </a:solidFill>
              </a:rPr>
              <a:t>Yes</a:t>
            </a:r>
          </a:p>
          <a:p>
            <a:r>
              <a:rPr lang="en-US">
                <a:solidFill>
                  <a:schemeClr val="accent2"/>
                </a:solidFill>
              </a:rPr>
              <a:t>Yes</a:t>
            </a:r>
          </a:p>
          <a:p>
            <a:r>
              <a:rPr lang="en-US">
                <a:solidFill>
                  <a:schemeClr val="accent2"/>
                </a:solidFill>
              </a:rPr>
              <a:t> #1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858000" y="2514600"/>
            <a:ext cx="4016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No</a:t>
            </a:r>
          </a:p>
          <a:p>
            <a:r>
              <a:rPr lang="en-US">
                <a:solidFill>
                  <a:schemeClr val="accent2"/>
                </a:solidFill>
              </a:rPr>
              <a:t>No</a:t>
            </a:r>
          </a:p>
          <a:p>
            <a:r>
              <a:rPr lang="en-US">
                <a:solidFill>
                  <a:schemeClr val="accent2"/>
                </a:solidFill>
              </a:rPr>
              <a:t>No</a:t>
            </a:r>
          </a:p>
          <a:p>
            <a:r>
              <a:rPr lang="en-US">
                <a:solidFill>
                  <a:schemeClr val="accent2"/>
                </a:solidFill>
              </a:rPr>
              <a:t>No</a:t>
            </a:r>
          </a:p>
          <a:p>
            <a:r>
              <a:rPr lang="en-US">
                <a:solidFill>
                  <a:schemeClr val="accent2"/>
                </a:solidFill>
              </a:rPr>
              <a:t>No</a:t>
            </a:r>
          </a:p>
          <a:p>
            <a:r>
              <a:rPr lang="en-US">
                <a:solidFill>
                  <a:schemeClr val="accent2"/>
                </a:solidFill>
              </a:rPr>
              <a:t>&gt;1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3744913"/>
            <a:ext cx="7658100" cy="3113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Accessible:  The agent can “sense” its environment</a:t>
            </a:r>
          </a:p>
          <a:p>
            <a:r>
              <a:rPr lang="en-US" sz="1800">
                <a:solidFill>
                  <a:srgbClr val="FF3300"/>
                </a:solidFill>
              </a:rPr>
              <a:t>          best: Fully accessible  worst: inaccessible  typical: Partially accessible</a:t>
            </a:r>
          </a:p>
          <a:p>
            <a:r>
              <a:rPr lang="en-US" sz="1800" b="1">
                <a:solidFill>
                  <a:schemeClr val="accent2"/>
                </a:solidFill>
              </a:rPr>
              <a:t>Deterministic: The actions have predictable effects</a:t>
            </a:r>
          </a:p>
          <a:p>
            <a:r>
              <a:rPr lang="en-US" sz="1800">
                <a:solidFill>
                  <a:srgbClr val="FF3300"/>
                </a:solidFill>
              </a:rPr>
              <a:t>          best: deterministic   worst: non-deterministic  typical: Stochastic</a:t>
            </a:r>
          </a:p>
          <a:p>
            <a:r>
              <a:rPr lang="en-US" sz="1800" b="1">
                <a:solidFill>
                  <a:schemeClr val="accent2"/>
                </a:solidFill>
              </a:rPr>
              <a:t>Static:  The world evolves only because of agents’ actions</a:t>
            </a:r>
          </a:p>
          <a:p>
            <a:r>
              <a:rPr lang="en-US" sz="1800">
                <a:solidFill>
                  <a:srgbClr val="FF3300"/>
                </a:solidFill>
              </a:rPr>
              <a:t>            best: static      worst: dynamic   typical: quasi-static</a:t>
            </a:r>
          </a:p>
          <a:p>
            <a:r>
              <a:rPr lang="en-US" sz="1800" b="1">
                <a:solidFill>
                  <a:schemeClr val="accent2"/>
                </a:solidFill>
              </a:rPr>
              <a:t>Episodic: The performance of the agent is determined episodically</a:t>
            </a:r>
          </a:p>
          <a:p>
            <a:r>
              <a:rPr lang="en-US" sz="1800">
                <a:solidFill>
                  <a:srgbClr val="FF3300"/>
                </a:solidFill>
              </a:rPr>
              <a:t>            best: episodic    worst: non-episodic</a:t>
            </a:r>
          </a:p>
          <a:p>
            <a:r>
              <a:rPr lang="en-US" sz="1800" b="1">
                <a:solidFill>
                  <a:schemeClr val="accent2"/>
                </a:solidFill>
              </a:rPr>
              <a:t>Discrete:  The environment evolves through a discrete set of states</a:t>
            </a:r>
          </a:p>
          <a:p>
            <a:r>
              <a:rPr lang="en-US" sz="1800">
                <a:solidFill>
                  <a:srgbClr val="FF3300"/>
                </a:solidFill>
              </a:rPr>
              <a:t>             best: discrete   worst: continuous  typical: hybrid</a:t>
            </a:r>
          </a:p>
          <a:p>
            <a:r>
              <a:rPr lang="en-US" sz="1800" b="1">
                <a:solidFill>
                  <a:schemeClr val="accent2"/>
                </a:solidFill>
              </a:rPr>
              <a:t>Agents:   # of agents in the environment; are they competing or cooperating?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057400" y="3581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965325" y="3592513"/>
            <a:ext cx="77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#Agents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utoUpdateAnimBg="0"/>
      <p:bldP spid="7578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 descr="http://3.bp.blogspot.com/_VyTCyizqrHs/TLFFxUrHcYI/AAAAAAAAJYY/G5peS1OYNPs/s1600/googlerrobot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5876925" cy="48863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86000" y="4572000"/>
            <a:ext cx="8905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accent2"/>
                </a:solidFill>
                <a:sym typeface="Wingdings" pitchFamily="2" charset="2"/>
              </a:rPr>
              <a:t></a:t>
            </a:r>
            <a:endParaRPr lang="en-US" sz="6600">
              <a:solidFill>
                <a:schemeClr val="accent2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260725" y="4659313"/>
            <a:ext cx="4746625" cy="13684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Ways to handle:</a:t>
            </a:r>
          </a:p>
          <a:p>
            <a:r>
              <a:rPr lang="en-US"/>
              <a:t>  </a:t>
            </a:r>
            <a:r>
              <a:rPr lang="en-US">
                <a:sym typeface="Wingdings" pitchFamily="2" charset="2"/>
              </a:rPr>
              <a:t>Assume that the environment is more benign than it really is</a:t>
            </a:r>
          </a:p>
          <a:p>
            <a:r>
              <a:rPr lang="en-US">
                <a:sym typeface="Wingdings" pitchFamily="2" charset="2"/>
              </a:rPr>
              <a:t>         (and hope to recover from the inevitable failures…)</a:t>
            </a:r>
          </a:p>
          <a:p>
            <a:r>
              <a:rPr lang="en-US">
                <a:sym typeface="Wingdings" pitchFamily="2" charset="2"/>
              </a:rPr>
              <a:t>            Assume determinism when it is stochastic;</a:t>
            </a:r>
          </a:p>
          <a:p>
            <a:r>
              <a:rPr lang="en-US">
                <a:sym typeface="Wingdings" pitchFamily="2" charset="2"/>
              </a:rPr>
              <a:t>            Assume static even though it is dynamic;</a:t>
            </a:r>
          </a:p>
          <a:p>
            <a:r>
              <a:rPr lang="en-US">
                <a:sym typeface="Wingdings" pitchFamily="2" charset="2"/>
              </a:rPr>
              <a:t>  Bite the bullet and model the complexity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Additional ideas/points covered Impromptu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point that complexity of behavior is a product of both the agent and the environment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Simon’s Ant in the sciences of the artificial</a:t>
            </a:r>
          </a:p>
          <a:p>
            <a:pPr>
              <a:lnSpc>
                <a:spcPct val="80000"/>
              </a:lnSpc>
            </a:pPr>
            <a:r>
              <a:rPr lang="en-US" sz="2000"/>
              <a:t>The importance of modeling the other agents in the environment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point that one reason why our brains are so large, evolutionarily speaking, may be that we needed them to outwit not other animals but our own enemies</a:t>
            </a:r>
          </a:p>
          <a:p>
            <a:pPr>
              <a:lnSpc>
                <a:spcPct val="80000"/>
              </a:lnSpc>
            </a:pPr>
            <a:r>
              <a:rPr lang="en-US" sz="2000"/>
              <a:t>The issue of cost of deliberation and modeling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is not necessary that an agent that minutely models the intentions of other agents in the environment will always win…</a:t>
            </a:r>
          </a:p>
          <a:p>
            <a:pPr>
              <a:lnSpc>
                <a:spcPct val="80000"/>
              </a:lnSpc>
            </a:pPr>
            <a:r>
              <a:rPr lang="en-US" sz="2000"/>
              <a:t>The issue of bias in learning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Often the evidence is consistent with many many hypotheses. A small agent, to survive, has to use strong biases in learning.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Gavagai example and the whole-object hypothesis.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4098925" y="2601913"/>
            <a:ext cx="219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(Model-based reflex agents)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1371600" y="3810000"/>
            <a:ext cx="330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How do we write agent programs for these?</a:t>
            </a:r>
          </a:p>
        </p:txBody>
      </p:sp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4286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524000" y="5562600"/>
            <a:ext cx="5829300" cy="304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This one already assumes that the “sensors</a:t>
            </a:r>
            <a:r>
              <a:rPr lang="en-US">
                <a:sym typeface="Wingdings" pitchFamily="2" charset="2"/>
              </a:rPr>
              <a:t>features” mapping has been done!</a:t>
            </a:r>
            <a:endParaRPr lang="en-US"/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 rot="-1946731">
            <a:off x="1219200" y="3200400"/>
            <a:ext cx="281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Even basic survival needs</a:t>
            </a:r>
          </a:p>
          <a:p>
            <a:r>
              <a:rPr lang="en-US" sz="2000">
                <a:solidFill>
                  <a:srgbClr val="FF3300"/>
                </a:solidFill>
              </a:rPr>
              <a:t> state information..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38100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057400" y="4495800"/>
            <a:ext cx="5073650" cy="167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EXPLICIT MODELS OF THE ENVIRONMENT</a:t>
            </a:r>
          </a:p>
          <a:p>
            <a:r>
              <a:rPr lang="en-US" sz="1800" b="1">
                <a:solidFill>
                  <a:schemeClr val="accent2"/>
                </a:solidFill>
              </a:rPr>
              <a:t>     --Blackbox models </a:t>
            </a:r>
            <a:endParaRPr lang="en-US" sz="1800" b="1">
              <a:solidFill>
                <a:srgbClr val="FF3300"/>
              </a:solidFill>
            </a:endParaRPr>
          </a:p>
          <a:p>
            <a:r>
              <a:rPr lang="en-US" sz="1800" b="1">
                <a:solidFill>
                  <a:schemeClr val="accent2"/>
                </a:solidFill>
              </a:rPr>
              <a:t>     --Factored models</a:t>
            </a:r>
            <a:endParaRPr lang="en-US" sz="1800" b="1">
              <a:solidFill>
                <a:srgbClr val="FF3300"/>
              </a:solidFill>
            </a:endParaRPr>
          </a:p>
          <a:p>
            <a:r>
              <a:rPr lang="en-US" sz="1800" b="1">
                <a:solidFill>
                  <a:schemeClr val="accent2"/>
                </a:solidFill>
              </a:rPr>
              <a:t>                   </a:t>
            </a:r>
            <a:r>
              <a:rPr lang="en-US" b="1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>
                <a:solidFill>
                  <a:schemeClr val="accent2"/>
                </a:solidFill>
              </a:rPr>
              <a:t>Logical models </a:t>
            </a:r>
          </a:p>
          <a:p>
            <a:r>
              <a:rPr lang="en-US" b="1">
                <a:solidFill>
                  <a:schemeClr val="accent2"/>
                </a:solidFill>
              </a:rPr>
              <a:t>                	    </a:t>
            </a:r>
            <a:r>
              <a:rPr lang="en-US" b="1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>
                <a:solidFill>
                  <a:schemeClr val="accent2"/>
                </a:solidFill>
              </a:rPr>
              <a:t>Probabilistic models</a:t>
            </a:r>
          </a:p>
          <a:p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413125" y="1230313"/>
            <a:ext cx="259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(aka Model-based Reflex Agents)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 rot="-1779205">
            <a:off x="4572000" y="2209800"/>
            <a:ext cx="954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State </a:t>
            </a:r>
          </a:p>
          <a:p>
            <a:r>
              <a:rPr lang="en-US">
                <a:solidFill>
                  <a:srgbClr val="006600"/>
                </a:solidFill>
              </a:rPr>
              <a:t>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 Robot localizing itself using particle filters</a:t>
            </a:r>
            <a:endParaRPr lang="en-US" dirty="0"/>
          </a:p>
        </p:txBody>
      </p:sp>
      <p:pic>
        <p:nvPicPr>
          <p:cNvPr id="4" name="Content Placeholder 3" descr="global-flo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872454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2713" y="4724400"/>
            <a:ext cx="9031287" cy="1920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Do we want a machine that beats humans in chess or a machine that </a:t>
            </a:r>
            <a:r>
              <a:rPr lang="en-US" sz="2000" i="1"/>
              <a:t>thinks like humans</a:t>
            </a:r>
          </a:p>
          <a:p>
            <a:r>
              <a:rPr lang="en-US" sz="2000" i="1"/>
              <a:t>  </a:t>
            </a:r>
            <a:r>
              <a:rPr lang="en-US" sz="2000"/>
              <a:t>while beating humans in chess?</a:t>
            </a:r>
          </a:p>
          <a:p>
            <a:r>
              <a:rPr lang="en-US" sz="2000"/>
              <a:t>       </a:t>
            </a:r>
            <a:r>
              <a:rPr lang="en-US" sz="2000">
                <a:sym typeface="Wingdings" pitchFamily="2" charset="2"/>
              </a:rPr>
              <a:t>DeepBlue supposedly DOESN’T think like humans..</a:t>
            </a:r>
            <a:r>
              <a:rPr lang="en-US" sz="2000"/>
              <a:t> </a:t>
            </a:r>
          </a:p>
          <a:p>
            <a:r>
              <a:rPr lang="en-US" sz="2000"/>
              <a:t>        (But what if the machine is trying to “tutor” humans about how to do things?)</a:t>
            </a:r>
          </a:p>
          <a:p>
            <a:endParaRPr lang="en-US" sz="2000"/>
          </a:p>
          <a:p>
            <a:r>
              <a:rPr lang="en-US" sz="2000"/>
              <a:t>(Bi-directional flow between thinking humanly and thinking rationally)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04800" y="5486400"/>
            <a:ext cx="82550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It is not always obvious what action to do now given a set of goals</a:t>
            </a:r>
          </a:p>
          <a:p>
            <a:r>
              <a:rPr lang="en-US" sz="1800">
                <a:solidFill>
                  <a:schemeClr val="accent2"/>
                </a:solidFill>
              </a:rPr>
              <a:t>   You woke up in the morning. You want to attend a class. What should your action be?</a:t>
            </a:r>
          </a:p>
          <a:p>
            <a:r>
              <a:rPr lang="en-US" sz="1800">
                <a:solidFill>
                  <a:schemeClr val="accent2"/>
                </a:solidFill>
              </a:rPr>
              <a:t>        </a:t>
            </a:r>
            <a:r>
              <a:rPr lang="en-US" sz="1800">
                <a:solidFill>
                  <a:schemeClr val="accent2"/>
                </a:solidFill>
                <a:sym typeface="Wingdings" pitchFamily="2" charset="2"/>
              </a:rPr>
              <a:t> Search  (Find a path from the current state to goal state; execute the first op)</a:t>
            </a:r>
          </a:p>
          <a:p>
            <a:r>
              <a:rPr lang="en-US" sz="1800">
                <a:solidFill>
                  <a:schemeClr val="accent2"/>
                </a:solidFill>
                <a:sym typeface="Wingdings" pitchFamily="2" charset="2"/>
              </a:rPr>
              <a:t>        Planning (does the same for structured—non-blackbox state models)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 rot="-1779205">
            <a:off x="3886200" y="2209800"/>
            <a:ext cx="954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State </a:t>
            </a:r>
          </a:p>
          <a:p>
            <a:r>
              <a:rPr lang="en-US">
                <a:solidFill>
                  <a:srgbClr val="006600"/>
                </a:solidFill>
              </a:rPr>
              <a:t>Estimation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 rot="-1779205">
            <a:off x="4267200" y="3733800"/>
            <a:ext cx="815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Search/</a:t>
            </a:r>
          </a:p>
          <a:p>
            <a:r>
              <a:rPr lang="en-US">
                <a:solidFill>
                  <a:srgbClr val="006600"/>
                </a:solidFill>
              </a:rPr>
              <a:t>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2892425" cy="825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Representation Mechanisms:</a:t>
            </a:r>
          </a:p>
          <a:p>
            <a:r>
              <a:rPr lang="en-US" sz="1600">
                <a:solidFill>
                  <a:srgbClr val="FF3300"/>
                </a:solidFill>
              </a:rPr>
              <a:t> Logic (propositional; first order)</a:t>
            </a:r>
          </a:p>
          <a:p>
            <a:r>
              <a:rPr lang="en-US" sz="1600">
                <a:solidFill>
                  <a:srgbClr val="FF3300"/>
                </a:solidFill>
              </a:rPr>
              <a:t> Probabilistic logic</a:t>
            </a: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1981200" y="2133600"/>
            <a:ext cx="9906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1981200" y="2133600"/>
            <a:ext cx="6096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1981200" y="2133600"/>
            <a:ext cx="6096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981200" y="2133600"/>
            <a:ext cx="990600" cy="2362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152400" y="3962400"/>
            <a:ext cx="1184275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Learning</a:t>
            </a:r>
          </a:p>
          <a:p>
            <a:r>
              <a:rPr lang="en-US" sz="1600">
                <a:solidFill>
                  <a:srgbClr val="FF3300"/>
                </a:solidFill>
              </a:rPr>
              <a:t>  the models</a:t>
            </a:r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 flipV="1">
            <a:off x="1066800" y="3124200"/>
            <a:ext cx="15240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 flipV="1">
            <a:off x="1066800" y="3657600"/>
            <a:ext cx="19050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6705600" y="5105400"/>
            <a:ext cx="1901825" cy="1568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Search</a:t>
            </a:r>
          </a:p>
          <a:p>
            <a:r>
              <a:rPr lang="en-US" sz="1600">
                <a:solidFill>
                  <a:srgbClr val="FF3300"/>
                </a:solidFill>
              </a:rPr>
              <a:t>   Blind, Informed</a:t>
            </a:r>
          </a:p>
          <a:p>
            <a:r>
              <a:rPr lang="en-US" sz="1600">
                <a:solidFill>
                  <a:srgbClr val="FF3300"/>
                </a:solidFill>
              </a:rPr>
              <a:t>Planning</a:t>
            </a:r>
          </a:p>
          <a:p>
            <a:r>
              <a:rPr lang="en-US" sz="1600">
                <a:solidFill>
                  <a:srgbClr val="FF3300"/>
                </a:solidFill>
              </a:rPr>
              <a:t> Inference</a:t>
            </a:r>
          </a:p>
          <a:p>
            <a:r>
              <a:rPr lang="en-US" sz="1600">
                <a:solidFill>
                  <a:srgbClr val="FF3300"/>
                </a:solidFill>
              </a:rPr>
              <a:t>   Logical resolution</a:t>
            </a:r>
          </a:p>
          <a:p>
            <a:r>
              <a:rPr lang="en-US" sz="1600">
                <a:solidFill>
                  <a:srgbClr val="FF3300"/>
                </a:solidFill>
              </a:rPr>
              <a:t>   Bayesian inference</a:t>
            </a: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 flipH="1" flipV="1">
            <a:off x="5791200" y="4724400"/>
            <a:ext cx="9144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 flipH="1" flipV="1">
            <a:off x="5867400" y="3733800"/>
            <a:ext cx="838200" cy="213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 flipH="1" flipV="1">
            <a:off x="5867400" y="3048000"/>
            <a:ext cx="838200" cy="2819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1355725" y="5527675"/>
            <a:ext cx="428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CC"/>
                </a:solidFill>
              </a:rPr>
              <a:t>How the course topics stack up…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2743200" y="5791200"/>
            <a:ext cx="3149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--Decision Theoretic Planning</a:t>
            </a:r>
          </a:p>
          <a:p>
            <a:r>
              <a:rPr lang="en-US" sz="1800">
                <a:solidFill>
                  <a:schemeClr val="accent2"/>
                </a:solidFill>
              </a:rPr>
              <a:t>--Sequential Decision Problems 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3152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..certain inalienable rights—life, liberty and </a:t>
            </a:r>
            <a:r>
              <a:rPr lang="en-US" sz="2400" i="1"/>
              <a:t>pursuit of </a:t>
            </a:r>
          </a:p>
          <a:p>
            <a:r>
              <a:rPr lang="en-US" sz="2400" i="1"/>
              <a:t>                               ?Money</a:t>
            </a:r>
          </a:p>
          <a:p>
            <a:r>
              <a:rPr lang="en-US" sz="2400" i="1"/>
              <a:t>                               ?Daytime TV</a:t>
            </a:r>
          </a:p>
          <a:p>
            <a:r>
              <a:rPr lang="en-US" sz="2400" i="1"/>
              <a:t>                               ?Happiness (utility)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Discounting 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decision-theoretic agent often needs to assess the utility of sequences of states (also called behaviors).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One technical problem is “How do keep the utility of an infinite sequence finite?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closely related real problem is how do we combine the utility of a future state with that of a current state (how does 15$ tomorrow compare with 5000$ when you retire?)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way both are handled is to have a discount factor r  (0&lt;r&lt;1) and multiply the utility of n</a:t>
            </a:r>
            <a:r>
              <a:rPr lang="en-US" sz="2000" baseline="30000"/>
              <a:t>th</a:t>
            </a:r>
            <a:r>
              <a:rPr lang="en-US" sz="2000"/>
              <a:t> state by r</a:t>
            </a:r>
            <a:r>
              <a:rPr lang="en-US" sz="2000" baseline="30000"/>
              <a:t>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  r</a:t>
            </a:r>
            <a:r>
              <a:rPr lang="en-US" sz="1800" baseline="30000"/>
              <a:t>0 </a:t>
            </a:r>
            <a:r>
              <a:rPr lang="en-US" sz="1800"/>
              <a:t>U(s</a:t>
            </a:r>
            <a:r>
              <a:rPr lang="en-US" sz="1800" baseline="-25000"/>
              <a:t>o</a:t>
            </a:r>
            <a:r>
              <a:rPr lang="en-US" sz="1800"/>
              <a:t>)+ r</a:t>
            </a:r>
            <a:r>
              <a:rPr lang="en-US" sz="1800" baseline="30000"/>
              <a:t>1 </a:t>
            </a:r>
            <a:r>
              <a:rPr lang="en-US" sz="1800"/>
              <a:t>U(s</a:t>
            </a:r>
            <a:r>
              <a:rPr lang="en-US" sz="1800" baseline="-25000"/>
              <a:t>1</a:t>
            </a:r>
            <a:r>
              <a:rPr lang="en-US" sz="1800"/>
              <a:t>)+…….+ r</a:t>
            </a:r>
            <a:r>
              <a:rPr lang="en-US" sz="1800" baseline="30000"/>
              <a:t>n </a:t>
            </a:r>
            <a:r>
              <a:rPr lang="en-US" sz="1800"/>
              <a:t>U(s</a:t>
            </a:r>
            <a:r>
              <a:rPr lang="en-US" sz="1800" baseline="-25000"/>
              <a:t>n</a:t>
            </a:r>
            <a:r>
              <a:rPr lang="en-US" sz="1800"/>
              <a:t>)+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Guaranteed to converge since power series converge for 0&lt;r&lt;n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 is set by the individual agents based on how they think future rewards stack up to the current ones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An agent that expects to live longer may consider a larger </a:t>
            </a:r>
            <a:r>
              <a:rPr lang="en-US" sz="1800" i="1"/>
              <a:t>r</a:t>
            </a:r>
            <a:r>
              <a:rPr lang="en-US" sz="1800"/>
              <a:t> than one that expects to live shorter…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416242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37338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116" name="Line 4"/>
          <p:cNvSpPr>
            <a:spLocks noChangeShapeType="1"/>
          </p:cNvSpPr>
          <p:nvPr/>
        </p:nvSpPr>
        <p:spPr bwMode="auto">
          <a:xfrm flipV="1">
            <a:off x="3962400" y="2133600"/>
            <a:ext cx="1219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 flipV="1">
            <a:off x="3962400" y="3124200"/>
            <a:ext cx="2819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066800" y="762000"/>
            <a:ext cx="2384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Learning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680075" y="3362325"/>
            <a:ext cx="3463925" cy="3495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Dimensions:</a:t>
            </a:r>
          </a:p>
          <a:p>
            <a:r>
              <a:rPr lang="en-US"/>
              <a:t>  </a:t>
            </a:r>
            <a:r>
              <a:rPr lang="en-US">
                <a:solidFill>
                  <a:srgbClr val="FF0000"/>
                </a:solidFill>
              </a:rPr>
              <a:t>What can be learned?</a:t>
            </a:r>
          </a:p>
          <a:p>
            <a:r>
              <a:rPr lang="en-US"/>
              <a:t>   --Any of the boxes representing</a:t>
            </a:r>
          </a:p>
          <a:p>
            <a:r>
              <a:rPr lang="en-US"/>
              <a:t>      the agent’s knowledge</a:t>
            </a:r>
          </a:p>
          <a:p>
            <a:r>
              <a:rPr lang="en-US"/>
              <a:t>    --action description, effect probabilities,</a:t>
            </a:r>
          </a:p>
          <a:p>
            <a:r>
              <a:rPr lang="en-US"/>
              <a:t>      causal relations in the world (and the </a:t>
            </a:r>
          </a:p>
          <a:p>
            <a:r>
              <a:rPr lang="en-US"/>
              <a:t>      probabilities of causation), utility models</a:t>
            </a:r>
          </a:p>
          <a:p>
            <a:r>
              <a:rPr lang="en-US"/>
              <a:t>      (sort of through credit assignment), sensor</a:t>
            </a:r>
          </a:p>
          <a:p>
            <a:r>
              <a:rPr lang="en-US"/>
              <a:t>     data interpretation models</a:t>
            </a:r>
          </a:p>
          <a:p>
            <a:r>
              <a:rPr lang="en-US">
                <a:solidFill>
                  <a:srgbClr val="FF0000"/>
                </a:solidFill>
              </a:rPr>
              <a:t>   What feedback is available?</a:t>
            </a:r>
          </a:p>
          <a:p>
            <a:r>
              <a:rPr lang="en-US"/>
              <a:t>     --Supervised, unsupervised,</a:t>
            </a:r>
          </a:p>
          <a:p>
            <a:r>
              <a:rPr lang="en-US"/>
              <a:t>        “reinforcement” learning</a:t>
            </a:r>
          </a:p>
          <a:p>
            <a:r>
              <a:rPr lang="en-US"/>
              <a:t>            --Credit assignment problem</a:t>
            </a:r>
          </a:p>
          <a:p>
            <a:r>
              <a:rPr lang="en-US"/>
              <a:t>   </a:t>
            </a:r>
            <a:r>
              <a:rPr lang="en-US">
                <a:solidFill>
                  <a:srgbClr val="FF0000"/>
                </a:solidFill>
              </a:rPr>
              <a:t>What prior knowledge is available?</a:t>
            </a:r>
          </a:p>
          <a:p>
            <a:r>
              <a:rPr lang="en-US"/>
              <a:t>     -- “Tabularasa” (agent’s head is a blank</a:t>
            </a:r>
          </a:p>
          <a:p>
            <a:r>
              <a:rPr lang="en-US"/>
              <a:t>         slate) or pre-existing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7240588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Mechanical flight became possible only when people decided to stop </a:t>
            </a:r>
          </a:p>
          <a:p>
            <a:r>
              <a:rPr lang="en-US" sz="2000"/>
              <a:t>  emulating birds…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00800" y="2971800"/>
            <a:ext cx="26558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What if we are writing intelligent</a:t>
            </a:r>
          </a:p>
          <a:p>
            <a:r>
              <a:rPr lang="en-US">
                <a:solidFill>
                  <a:schemeClr val="accent2"/>
                </a:solidFill>
              </a:rPr>
              <a:t>  agents that interact with humans?</a:t>
            </a:r>
          </a:p>
          <a:p>
            <a:r>
              <a:rPr lang="en-US">
                <a:solidFill>
                  <a:schemeClr val="accent2"/>
                </a:solidFill>
              </a:rPr>
              <a:t>     </a:t>
            </a:r>
            <a:r>
              <a:rPr lang="en-US">
                <a:solidFill>
                  <a:schemeClr val="accent2"/>
                </a:solidFill>
                <a:sym typeface="Wingdings" pitchFamily="2" charset="2"/>
              </a:rPr>
              <a:t>The COG project</a:t>
            </a:r>
          </a:p>
          <a:p>
            <a:r>
              <a:rPr lang="en-US">
                <a:solidFill>
                  <a:schemeClr val="accent2"/>
                </a:solidFill>
                <a:sym typeface="Wingdings" pitchFamily="2" charset="2"/>
              </a:rPr>
              <a:t>     The Robotic care givers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/>
              <a:t>What AI </a:t>
            </a:r>
            <a:r>
              <a:rPr lang="en-US" sz="4000" i="1"/>
              <a:t>can do</a:t>
            </a:r>
            <a:r>
              <a:rPr lang="en-US" sz="4000"/>
              <a:t> is as important as what it </a:t>
            </a:r>
            <a:r>
              <a:rPr lang="en-US" sz="4000" i="1"/>
              <a:t>can’t yet do.. </a:t>
            </a:r>
            <a:endParaRPr lang="en-US" sz="40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Captcha project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495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51514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Arms race to defeat Captchas…</a:t>
            </a:r>
            <a:br>
              <a:rPr lang="en-US" sz="4000"/>
            </a:br>
            <a:r>
              <a:rPr lang="en-US" sz="4000"/>
              <a:t>(using unwitting masses)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096000" cy="4114800"/>
          </a:xfrm>
        </p:spPr>
        <p:txBody>
          <a:bodyPr/>
          <a:lstStyle/>
          <a:p>
            <a:r>
              <a:rPr lang="en-US" sz="2800"/>
              <a:t>Start opening an email account at Yahoo.. </a:t>
            </a:r>
          </a:p>
          <a:p>
            <a:r>
              <a:rPr lang="en-US" sz="2800"/>
              <a:t>Clip the captcha test</a:t>
            </a:r>
          </a:p>
          <a:p>
            <a:r>
              <a:rPr lang="en-US" sz="2800"/>
              <a:t>Show it to a human trying to get into another site</a:t>
            </a:r>
          </a:p>
          <a:p>
            <a:pPr lvl="1"/>
            <a:r>
              <a:rPr lang="en-US" sz="2400"/>
              <a:t>Usually a site that has pretty pictures of the persons of apposite</a:t>
            </a:r>
            <a:r>
              <a:rPr lang="en-US" sz="2400" baseline="30000"/>
              <a:t>*</a:t>
            </a:r>
            <a:r>
              <a:rPr lang="en-US" sz="2400"/>
              <a:t> sex</a:t>
            </a:r>
          </a:p>
          <a:p>
            <a:r>
              <a:rPr lang="en-US" sz="2800"/>
              <a:t>Transfer their answer to the Yahoo</a:t>
            </a:r>
          </a:p>
        </p:txBody>
      </p:sp>
      <p:sp>
        <p:nvSpPr>
          <p:cNvPr id="186372" name="WordArt 4"/>
          <p:cNvSpPr>
            <a:spLocks noChangeArrowheads="1" noChangeShapeType="1" noTextEdit="1"/>
          </p:cNvSpPr>
          <p:nvPr/>
        </p:nvSpPr>
        <p:spPr bwMode="auto">
          <a:xfrm>
            <a:off x="7924800" y="0"/>
            <a:ext cx="1143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digression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573463" y="6477000"/>
            <a:ext cx="5570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Note: Apposite—not opposite. This course is nothing if not open minded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33600"/>
            <a:ext cx="19145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5" name="WordArt 7"/>
          <p:cNvSpPr>
            <a:spLocks noChangeArrowheads="1" noChangeShapeType="1" noTextEdit="1"/>
          </p:cNvSpPr>
          <p:nvPr/>
        </p:nvSpPr>
        <p:spPr bwMode="auto">
          <a:xfrm>
            <a:off x="381000" y="5943600"/>
            <a:ext cx="8453438" cy="39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Much more interesting idea: ESP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714375"/>
            <a:ext cx="7019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552450"/>
            <a:ext cx="7353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1150" y="4876800"/>
            <a:ext cx="88328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It can be argued that all the faculties needed to pass turing test are also needed to act rationally</a:t>
            </a:r>
          </a:p>
          <a:p>
            <a:r>
              <a:rPr lang="en-US" sz="1800"/>
              <a:t>   to improve success ratio…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lbars.ppt - Metal Bar">
  <a:themeElements>
    <a:clrScheme name="">
      <a:dk1>
        <a:srgbClr val="081D58"/>
      </a:dk1>
      <a:lt1>
        <a:srgbClr val="FFFFFF"/>
      </a:lt1>
      <a:dk2>
        <a:srgbClr val="063DE8"/>
      </a:dk2>
      <a:lt2>
        <a:srgbClr val="FAFD00"/>
      </a:lt2>
      <a:accent1>
        <a:srgbClr val="FE9B03"/>
      </a:accent1>
      <a:accent2>
        <a:srgbClr val="FC0128"/>
      </a:accent2>
      <a:accent3>
        <a:srgbClr val="AAAFF2"/>
      </a:accent3>
      <a:accent4>
        <a:srgbClr val="DADADA"/>
      </a:accent4>
      <a:accent5>
        <a:srgbClr val="FECBAA"/>
      </a:accent5>
      <a:accent6>
        <a:srgbClr val="E40123"/>
      </a:accent6>
      <a:hlink>
        <a:srgbClr val="00DFCA"/>
      </a:hlink>
      <a:folHlink>
        <a:srgbClr val="618FFD"/>
      </a:folHlink>
    </a:clrScheme>
    <a:fontScheme name="metlbars.ppt - Metal 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tlbars.ppt - Metal 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.ppt - Metal B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lbars.ppt - Metal B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.ppt - Metal B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.ppt - Metal B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.ppt - Metal B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.ppt - Metal B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30555</TotalTime>
  <Words>1769</Words>
  <Application>Microsoft Office PowerPoint</Application>
  <PresentationFormat>On-screen Show (4:3)</PresentationFormat>
  <Paragraphs>234</Paragraphs>
  <Slides>34</Slides>
  <Notes>32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Times New Roman</vt:lpstr>
      <vt:lpstr>Arial</vt:lpstr>
      <vt:lpstr>Monotype Sorts</vt:lpstr>
      <vt:lpstr>Calligraph421 BT</vt:lpstr>
      <vt:lpstr>Wingdings</vt:lpstr>
      <vt:lpstr>CAC Futura Casual</vt:lpstr>
      <vt:lpstr>Default Design</vt:lpstr>
      <vt:lpstr>metlbars.ppt - Metal Bar</vt:lpstr>
      <vt:lpstr>Bitmap Image</vt:lpstr>
      <vt:lpstr>Slide 1</vt:lpstr>
      <vt:lpstr>Slide 2</vt:lpstr>
      <vt:lpstr>Slide 3</vt:lpstr>
      <vt:lpstr>Slide 4</vt:lpstr>
      <vt:lpstr>Slide 5</vt:lpstr>
      <vt:lpstr>What AI can do is as important as what it can’t yet do.. </vt:lpstr>
      <vt:lpstr>Arms race to defeat Captchas… (using unwitting masses)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Additional ideas/points covered Impromptu </vt:lpstr>
      <vt:lpstr>Slide 26</vt:lpstr>
      <vt:lpstr>Slide 27</vt:lpstr>
      <vt:lpstr>Slide 28</vt:lpstr>
      <vt:lpstr>A Robot localizing itself using particle filters</vt:lpstr>
      <vt:lpstr>Slide 30</vt:lpstr>
      <vt:lpstr>Slide 31</vt:lpstr>
      <vt:lpstr>Slide 32</vt:lpstr>
      <vt:lpstr>Discounting </vt:lpstr>
      <vt:lpstr>Slide 34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471/598</dc:title>
  <dc:creator>Subbrao Kambhampati</dc:creator>
  <cp:lastModifiedBy>User</cp:lastModifiedBy>
  <cp:revision>1156</cp:revision>
  <dcterms:created xsi:type="dcterms:W3CDTF">2001-08-21T16:41:59Z</dcterms:created>
  <dcterms:modified xsi:type="dcterms:W3CDTF">2010-10-22T16:31:10Z</dcterms:modified>
</cp:coreProperties>
</file>