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8" r:id="rId4"/>
    <p:sldId id="258" r:id="rId5"/>
    <p:sldId id="259" r:id="rId6"/>
    <p:sldId id="273" r:id="rId7"/>
    <p:sldId id="261" r:id="rId8"/>
    <p:sldId id="263" r:id="rId9"/>
    <p:sldId id="264" r:id="rId10"/>
    <p:sldId id="276" r:id="rId11"/>
    <p:sldId id="260" r:id="rId12"/>
    <p:sldId id="272" r:id="rId13"/>
    <p:sldId id="265" r:id="rId14"/>
    <p:sldId id="269" r:id="rId15"/>
    <p:sldId id="262" r:id="rId16"/>
    <p:sldId id="266" r:id="rId17"/>
    <p:sldId id="274" r:id="rId18"/>
    <p:sldId id="275" r:id="rId19"/>
    <p:sldId id="26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5" d="100"/>
          <a:sy n="155" d="100"/>
        </p:scale>
        <p:origin x="-10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5F213-0966-4156-B078-45C245665DAE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82A66-4B9D-48AC-A71D-E93BAEA20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BF1860-CA23-4E40-AF90-390C67EFD9F4}" type="slidenum">
              <a:rPr lang="en-US"/>
              <a:pPr/>
              <a:t>3</a:t>
            </a:fld>
            <a:endParaRPr lang="en-US"/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B44588-02A4-450D-ADBF-743DB742C00D}" type="slidenum">
              <a:rPr lang="en-US"/>
              <a:pPr/>
              <a:t>8</a:t>
            </a:fld>
            <a:endParaRPr lang="en-US"/>
          </a:p>
        </p:txBody>
      </p:sp>
      <p:sp>
        <p:nvSpPr>
          <p:cNvPr id="104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E6ACA2-5CEE-4E3E-928E-0FB875F19B72}" type="slidenum">
              <a:rPr lang="en-US"/>
              <a:pPr/>
              <a:t>9</a:t>
            </a:fld>
            <a:endParaRPr lang="en-US"/>
          </a:p>
        </p:txBody>
      </p:sp>
      <p:sp>
        <p:nvSpPr>
          <p:cNvPr id="104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30927C-0E2C-4625-8927-BF3D471E38B9}" type="slidenum">
              <a:rPr lang="en-US"/>
              <a:pPr/>
              <a:t>10</a:t>
            </a:fld>
            <a:endParaRPr lang="en-US"/>
          </a:p>
        </p:txBody>
      </p:sp>
      <p:sp>
        <p:nvSpPr>
          <p:cNvPr id="1143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664AEE-4A82-4A4D-ADC1-B676AB2A3481}" type="slidenum">
              <a:rPr lang="en-US"/>
              <a:pPr/>
              <a:t>13</a:t>
            </a:fld>
            <a:endParaRPr lang="en-US"/>
          </a:p>
        </p:txBody>
      </p:sp>
      <p:sp>
        <p:nvSpPr>
          <p:cNvPr id="97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61D2EE-AD4B-4B96-AEB6-8FF48864F7E5}" type="slidenum">
              <a:rPr lang="en-US"/>
              <a:pPr/>
              <a:t>17</a:t>
            </a:fld>
            <a:endParaRPr lang="en-US"/>
          </a:p>
        </p:txBody>
      </p:sp>
      <p:sp>
        <p:nvSpPr>
          <p:cNvPr id="99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3DD7F9-755B-42AB-80CE-6A1BB6196ACA}" type="slidenum">
              <a:rPr lang="en-US"/>
              <a:pPr/>
              <a:t>18</a:t>
            </a:fld>
            <a:endParaRPr lang="en-US"/>
          </a:p>
        </p:txBody>
      </p:sp>
      <p:sp>
        <p:nvSpPr>
          <p:cNvPr id="99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602839-85AA-4843-AB13-035C989173F9}" type="slidenum">
              <a:rPr lang="en-US"/>
              <a:pPr/>
              <a:t>19</a:t>
            </a:fld>
            <a:endParaRPr lang="en-US"/>
          </a:p>
        </p:txBody>
      </p:sp>
      <p:sp>
        <p:nvSpPr>
          <p:cNvPr id="117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62CE-B63C-4266-AD82-78DA497EDC0E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7896-AEDF-416E-AB0B-F17EF0650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62CE-B63C-4266-AD82-78DA497EDC0E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7896-AEDF-416E-AB0B-F17EF0650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62CE-B63C-4266-AD82-78DA497EDC0E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7896-AEDF-416E-AB0B-F17EF0650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609600"/>
            <a:ext cx="6096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B7E32E8-A418-45E0-8D2E-278573E05B42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62CE-B63C-4266-AD82-78DA497EDC0E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7896-AEDF-416E-AB0B-F17EF0650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62CE-B63C-4266-AD82-78DA497EDC0E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7896-AEDF-416E-AB0B-F17EF0650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62CE-B63C-4266-AD82-78DA497EDC0E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7896-AEDF-416E-AB0B-F17EF0650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62CE-B63C-4266-AD82-78DA497EDC0E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7896-AEDF-416E-AB0B-F17EF0650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62CE-B63C-4266-AD82-78DA497EDC0E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7896-AEDF-416E-AB0B-F17EF0650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62CE-B63C-4266-AD82-78DA497EDC0E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7896-AEDF-416E-AB0B-F17EF0650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62CE-B63C-4266-AD82-78DA497EDC0E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7896-AEDF-416E-AB0B-F17EF0650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62CE-B63C-4266-AD82-78DA497EDC0E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7896-AEDF-416E-AB0B-F17EF0650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C62CE-B63C-4266-AD82-78DA497EDC0E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37896-AEDF-416E-AB0B-F17EF0650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hyperlink" Target="http://www.flickr.com/photos/dannysullivan/369539947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Office_Word_97_-_2003_Document5.doc"/><Relationship Id="rId13" Type="http://schemas.openxmlformats.org/officeDocument/2006/relationships/oleObject" Target="../embeddings/Microsoft_Office_Word_97_-_2003_Document10.doc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Microsoft_Office_Word_97_-_2003_Document4.doc"/><Relationship Id="rId12" Type="http://schemas.openxmlformats.org/officeDocument/2006/relationships/oleObject" Target="../embeddings/Microsoft_Office_Word_97_-_2003_Document9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Microsoft_Office_Word_97_-_2003_Document3.doc"/><Relationship Id="rId11" Type="http://schemas.openxmlformats.org/officeDocument/2006/relationships/oleObject" Target="../embeddings/Microsoft_Office_Word_97_-_2003_Document8.doc"/><Relationship Id="rId5" Type="http://schemas.openxmlformats.org/officeDocument/2006/relationships/oleObject" Target="../embeddings/Microsoft_Office_Word_97_-_2003_Document2.doc"/><Relationship Id="rId10" Type="http://schemas.openxmlformats.org/officeDocument/2006/relationships/oleObject" Target="../embeddings/Microsoft_Office_Word_97_-_2003_Document7.doc"/><Relationship Id="rId4" Type="http://schemas.openxmlformats.org/officeDocument/2006/relationships/oleObject" Target="../embeddings/Microsoft_Office_Word_97_-_2003_Document1.doc"/><Relationship Id="rId9" Type="http://schemas.openxmlformats.org/officeDocument/2006/relationships/oleObject" Target="../embeddings/Microsoft_Office_Word_97_-_2003_Document6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Search Engines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17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9600"/>
            <a:ext cx="8915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28600" y="685800"/>
            <a:ext cx="8686800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Inverted index needs to be dynamically maintained..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30722" name="Picture 2" descr="google server farm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676899"/>
            <a:ext cx="2499993" cy="1181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Should all words be considered equally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Consider three computer-related documents</a:t>
            </a:r>
          </a:p>
          <a:p>
            <a:pPr lvl="1"/>
            <a:r>
              <a:rPr lang="en-US" dirty="0" smtClean="0"/>
              <a:t>The esoteric program for the computer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fortran</a:t>
            </a:r>
            <a:r>
              <a:rPr lang="en-US" dirty="0" smtClean="0"/>
              <a:t> program for the computer</a:t>
            </a:r>
          </a:p>
          <a:p>
            <a:pPr lvl="1"/>
            <a:r>
              <a:rPr lang="en-US" dirty="0" smtClean="0"/>
              <a:t>Esoteric program</a:t>
            </a:r>
          </a:p>
          <a:p>
            <a:pPr lvl="2"/>
            <a:r>
              <a:rPr lang="en-US" dirty="0" smtClean="0"/>
              <a:t>Which if the last two documents is more similar to the first one? Will bag-of-words or vector similarity find it?</a:t>
            </a:r>
          </a:p>
          <a:p>
            <a:r>
              <a:rPr lang="en-US" dirty="0" smtClean="0"/>
              <a:t>Need to weight words by their “distinctiveness”</a:t>
            </a:r>
          </a:p>
          <a:p>
            <a:pPr lvl="1"/>
            <a:r>
              <a:rPr lang="en-US" dirty="0" smtClean="0"/>
              <a:t>Idea: Inverse document frequency</a:t>
            </a:r>
          </a:p>
          <a:p>
            <a:pPr lvl="2"/>
            <a:r>
              <a:rPr lang="en-US" dirty="0" smtClean="0"/>
              <a:t>log( #documents in the corpus/#docs containing that word)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Does the fact that Pages are Hyper-linked affect retrieval?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Anchor Text</a:t>
            </a:r>
          </a:p>
          <a:p>
            <a:pPr lvl="1"/>
            <a:r>
              <a:rPr lang="en-US" dirty="0" smtClean="0"/>
              <a:t>What other pages say about you…</a:t>
            </a:r>
          </a:p>
          <a:p>
            <a:pPr lvl="1"/>
            <a:r>
              <a:rPr lang="en-US" dirty="0" smtClean="0"/>
              <a:t>So the “content” of a page is what is on the page + what others pointing to that page say about that page…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341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4794250"/>
            <a:ext cx="3810000" cy="20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1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Google Bombs: </a:t>
            </a:r>
            <a:br>
              <a:rPr lang="en-US" sz="4000" dirty="0"/>
            </a:br>
            <a:r>
              <a:rPr lang="en-US" sz="4000" dirty="0"/>
              <a:t>The other side of Anchor Text</a:t>
            </a:r>
          </a:p>
        </p:txBody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4572000" cy="3200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You can “tar” someone’s page just by linking to them with some damning anchor text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If the anchor text is unique enough, then even a few pages linking with that keyword will make sure the page comes up high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E.g. link your SO’s page with </a:t>
            </a:r>
          </a:p>
          <a:p>
            <a:pPr lvl="3">
              <a:lnSpc>
                <a:spcPct val="80000"/>
              </a:lnSpc>
            </a:pPr>
            <a:r>
              <a:rPr lang="en-US" sz="1600" dirty="0"/>
              <a:t>“</a:t>
            </a:r>
            <a:r>
              <a:rPr lang="en-US" sz="1600" dirty="0">
                <a:solidFill>
                  <a:srgbClr val="FF0000"/>
                </a:solidFill>
              </a:rPr>
              <a:t>my </a:t>
            </a:r>
            <a:r>
              <a:rPr lang="en-US" sz="1600" dirty="0" err="1">
                <a:solidFill>
                  <a:srgbClr val="FF0000"/>
                </a:solidFill>
              </a:rPr>
              <a:t>cuddlybubbly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woogums</a:t>
            </a:r>
            <a:r>
              <a:rPr lang="en-US" sz="1600" dirty="0"/>
              <a:t>” </a:t>
            </a:r>
          </a:p>
          <a:p>
            <a:pPr lvl="3">
              <a:lnSpc>
                <a:spcPct val="80000"/>
              </a:lnSpc>
            </a:pPr>
            <a:r>
              <a:rPr lang="en-US" sz="1600" dirty="0"/>
              <a:t>“</a:t>
            </a:r>
            <a:r>
              <a:rPr lang="en-US" sz="1600" dirty="0" err="1"/>
              <a:t>Shmoopie</a:t>
            </a:r>
            <a:r>
              <a:rPr lang="en-US" sz="1600" dirty="0"/>
              <a:t>” unfortunately is already taken by Seinfeld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For more common-place keywords (such as “unelectable” or “my sweet heart”) you need a lot more links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Which, in the case of the later, may defeat the purpose  </a:t>
            </a:r>
          </a:p>
        </p:txBody>
      </p:sp>
      <p:sp>
        <p:nvSpPr>
          <p:cNvPr id="913412" name="Text Box 4"/>
          <p:cNvSpPr txBox="1">
            <a:spLocks noChangeArrowheads="1"/>
          </p:cNvSpPr>
          <p:nvPr/>
        </p:nvSpPr>
        <p:spPr bwMode="auto">
          <a:xfrm>
            <a:off x="685800" y="5934670"/>
            <a:ext cx="373380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Anchor text is a way of “changing” a page!   (and it is given higher importance than the page contents)</a:t>
            </a:r>
            <a:endParaRPr lang="en-US" dirty="0"/>
          </a:p>
        </p:txBody>
      </p:sp>
      <p:pic>
        <p:nvPicPr>
          <p:cNvPr id="8" name="Picture 4" descr="Miserable Failure">
            <a:hlinkClick r:id="rId4" tooltip="Photo Sharing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7750" y="1752600"/>
            <a:ext cx="4286250" cy="2867025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 bwMode="auto">
          <a:xfrm>
            <a:off x="6781800" y="1752600"/>
            <a:ext cx="2362200" cy="2895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13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1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1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1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1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1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13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13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13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13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3410" grpId="0"/>
      <p:bldP spid="913411" grpId="0" build="p"/>
      <p:bldP spid="913412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biggest competitive asset </a:t>
            </a:r>
            <a:r>
              <a:rPr lang="en-US" smtClean="0"/>
              <a:t>of Google?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all documents containing the query words equally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Reasonable assumption if you are searching over books in the library</a:t>
            </a:r>
          </a:p>
          <a:p>
            <a:r>
              <a:rPr lang="en-US" dirty="0" smtClean="0"/>
              <a:t>What about searching over web pages?</a:t>
            </a:r>
          </a:p>
          <a:p>
            <a:pPr lvl="1"/>
            <a:r>
              <a:rPr lang="en-US" dirty="0" err="1" smtClean="0"/>
              <a:t>Rao</a:t>
            </a:r>
            <a:r>
              <a:rPr lang="en-US" dirty="0" smtClean="0"/>
              <a:t> can put the phrase “white house” in his web page. Should his web page be the top hit for the query “white house”?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judge importance?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388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Think of social networks</a:t>
            </a:r>
          </a:p>
          <a:p>
            <a:pPr lvl="1"/>
            <a:r>
              <a:rPr lang="en-US" dirty="0" smtClean="0"/>
              <a:t>Who is the most popular kid in the school?</a:t>
            </a:r>
          </a:p>
          <a:p>
            <a:pPr lvl="2"/>
            <a:r>
              <a:rPr lang="en-US" dirty="0" smtClean="0"/>
              <a:t>The one with most friends?</a:t>
            </a:r>
          </a:p>
          <a:p>
            <a:pPr lvl="2"/>
            <a:r>
              <a:rPr lang="en-US" dirty="0" smtClean="0"/>
              <a:t>The one with most popular friends?</a:t>
            </a:r>
          </a:p>
          <a:p>
            <a:pPr lvl="2"/>
            <a:r>
              <a:rPr lang="en-US" dirty="0" smtClean="0"/>
              <a:t>(The </a:t>
            </a:r>
            <a:r>
              <a:rPr lang="en-US" dirty="0" err="1" smtClean="0"/>
              <a:t>Papov</a:t>
            </a:r>
            <a:r>
              <a:rPr lang="en-US" dirty="0" smtClean="0"/>
              <a:t> Joke..)</a:t>
            </a:r>
          </a:p>
          <a:p>
            <a:r>
              <a:rPr lang="en-US" dirty="0" smtClean="0"/>
              <a:t>Think of Kings and Kingmakers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NYTimes</a:t>
            </a:r>
            <a:r>
              <a:rPr lang="en-US" dirty="0" smtClean="0"/>
              <a:t> mentions your name, you become popular; </a:t>
            </a:r>
            <a:r>
              <a:rPr lang="en-US" dirty="0" err="1" smtClean="0"/>
              <a:t>NYTimes</a:t>
            </a:r>
            <a:r>
              <a:rPr lang="en-US" dirty="0" smtClean="0"/>
              <a:t> itself is popular because it mentions important things </a:t>
            </a:r>
          </a:p>
          <a:p>
            <a:pPr lvl="2"/>
            <a:r>
              <a:rPr lang="en-US" dirty="0" smtClean="0"/>
              <a:t>Authorities and Hubs</a:t>
            </a:r>
          </a:p>
          <a:p>
            <a:r>
              <a:rPr lang="en-US" dirty="0" smtClean="0"/>
              <a:t>Think of a random surfer following links on the page..</a:t>
            </a:r>
          </a:p>
          <a:p>
            <a:pPr lvl="1"/>
            <a:r>
              <a:rPr lang="en-US" dirty="0" smtClean="0"/>
              <a:t>Start from a random page, and clicks her way from one page to another</a:t>
            </a:r>
          </a:p>
          <a:p>
            <a:pPr lvl="1"/>
            <a:r>
              <a:rPr lang="en-US" dirty="0" smtClean="0"/>
              <a:t>The “importance” of a page is the probability of the random surfer landing on that page</a:t>
            </a:r>
          </a:p>
          <a:p>
            <a:pPr lvl="2"/>
            <a:r>
              <a:rPr lang="en-US" dirty="0" smtClean="0"/>
              <a:t>If many pages point  to this page, then there is a higher probability of landing on this page. 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048000"/>
            <a:ext cx="2011606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572000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667000" y="6248400"/>
            <a:ext cx="4512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Both connected to the notion of Eigen Vectors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US" sz="3600" b="1"/>
              <a:t>Computing PageRank (10)</a:t>
            </a:r>
          </a:p>
        </p:txBody>
      </p:sp>
      <p:sp>
        <p:nvSpPr>
          <p:cNvPr id="8611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51816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/>
              <a:t>Example: Suppose the Web graph is:</a:t>
            </a:r>
          </a:p>
          <a:p>
            <a:pPr>
              <a:buFontTx/>
              <a:buNone/>
            </a:pPr>
            <a:endParaRPr lang="en-US" b="1" dirty="0"/>
          </a:p>
          <a:p>
            <a:pPr>
              <a:buFontTx/>
              <a:buNone/>
            </a:pPr>
            <a:endParaRPr lang="en-US" b="1" dirty="0"/>
          </a:p>
          <a:p>
            <a:pPr>
              <a:buFontTx/>
              <a:buNone/>
            </a:pPr>
            <a:endParaRPr lang="en-US" b="1" dirty="0"/>
          </a:p>
          <a:p>
            <a:pPr>
              <a:buFontTx/>
              <a:buNone/>
            </a:pPr>
            <a:endParaRPr lang="en-US" b="1" dirty="0"/>
          </a:p>
          <a:p>
            <a:pPr>
              <a:buFontTx/>
              <a:buNone/>
            </a:pPr>
            <a:endParaRPr lang="en-US" b="1" dirty="0"/>
          </a:p>
          <a:p>
            <a:pPr>
              <a:buFontTx/>
              <a:buNone/>
            </a:pPr>
            <a:r>
              <a:rPr lang="en-US" b="1" dirty="0"/>
              <a:t>                                 </a:t>
            </a:r>
            <a:r>
              <a:rPr lang="en-US" b="1" dirty="0" smtClean="0"/>
              <a:t>     M  </a:t>
            </a:r>
            <a:r>
              <a:rPr lang="en-US" b="1" dirty="0"/>
              <a:t>= </a:t>
            </a:r>
          </a:p>
        </p:txBody>
      </p:sp>
      <p:sp>
        <p:nvSpPr>
          <p:cNvPr id="861188" name="Line 1028"/>
          <p:cNvSpPr>
            <a:spLocks noChangeShapeType="1"/>
          </p:cNvSpPr>
          <p:nvPr/>
        </p:nvSpPr>
        <p:spPr bwMode="auto">
          <a:xfrm>
            <a:off x="2133600" y="2438400"/>
            <a:ext cx="8382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1189" name="Line 1029"/>
          <p:cNvSpPr>
            <a:spLocks noChangeShapeType="1"/>
          </p:cNvSpPr>
          <p:nvPr/>
        </p:nvSpPr>
        <p:spPr bwMode="auto">
          <a:xfrm flipH="1" flipV="1">
            <a:off x="2362200" y="2286000"/>
            <a:ext cx="1219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1190" name="Line 1030"/>
          <p:cNvSpPr>
            <a:spLocks noChangeShapeType="1"/>
          </p:cNvSpPr>
          <p:nvPr/>
        </p:nvSpPr>
        <p:spPr bwMode="auto">
          <a:xfrm flipV="1">
            <a:off x="1447800" y="2895600"/>
            <a:ext cx="2133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1191" name="Line 1031"/>
          <p:cNvSpPr>
            <a:spLocks noChangeShapeType="1"/>
          </p:cNvSpPr>
          <p:nvPr/>
        </p:nvSpPr>
        <p:spPr bwMode="auto">
          <a:xfrm flipH="1">
            <a:off x="1295400" y="2473325"/>
            <a:ext cx="685800" cy="1031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1192" name="Text Box 1032"/>
          <p:cNvSpPr txBox="1">
            <a:spLocks noChangeArrowheads="1"/>
          </p:cNvSpPr>
          <p:nvPr/>
        </p:nvSpPr>
        <p:spPr bwMode="auto">
          <a:xfrm>
            <a:off x="990600" y="33528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A</a:t>
            </a:r>
          </a:p>
        </p:txBody>
      </p:sp>
      <p:sp>
        <p:nvSpPr>
          <p:cNvPr id="861193" name="Text Box 1033"/>
          <p:cNvSpPr txBox="1">
            <a:spLocks noChangeArrowheads="1"/>
          </p:cNvSpPr>
          <p:nvPr/>
        </p:nvSpPr>
        <p:spPr bwMode="auto">
          <a:xfrm>
            <a:off x="2971800" y="35814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B</a:t>
            </a:r>
          </a:p>
        </p:txBody>
      </p:sp>
      <p:sp>
        <p:nvSpPr>
          <p:cNvPr id="861194" name="Text Box 1034"/>
          <p:cNvSpPr txBox="1">
            <a:spLocks noChangeArrowheads="1"/>
          </p:cNvSpPr>
          <p:nvPr/>
        </p:nvSpPr>
        <p:spPr bwMode="auto">
          <a:xfrm>
            <a:off x="3581400" y="25146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C</a:t>
            </a:r>
          </a:p>
        </p:txBody>
      </p:sp>
      <p:sp>
        <p:nvSpPr>
          <p:cNvPr id="861195" name="Text Box 1035"/>
          <p:cNvSpPr txBox="1">
            <a:spLocks noChangeArrowheads="1"/>
          </p:cNvSpPr>
          <p:nvPr/>
        </p:nvSpPr>
        <p:spPr bwMode="auto">
          <a:xfrm>
            <a:off x="1905000" y="19812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D</a:t>
            </a:r>
          </a:p>
        </p:txBody>
      </p:sp>
      <p:sp>
        <p:nvSpPr>
          <p:cNvPr id="861196" name="Line 1036"/>
          <p:cNvSpPr>
            <a:spLocks noChangeShapeType="1"/>
          </p:cNvSpPr>
          <p:nvPr/>
        </p:nvSpPr>
        <p:spPr bwMode="auto">
          <a:xfrm flipV="1">
            <a:off x="3276600" y="29718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1197" name="Text Box 1037"/>
          <p:cNvSpPr txBox="1">
            <a:spLocks noChangeArrowheads="1"/>
          </p:cNvSpPr>
          <p:nvPr/>
        </p:nvSpPr>
        <p:spPr bwMode="auto">
          <a:xfrm>
            <a:off x="5638800" y="4267200"/>
            <a:ext cx="18732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/>
            <a:r>
              <a:rPr lang="en-US" sz="2800">
                <a:solidFill>
                  <a:srgbClr val="0000CC"/>
                </a:solidFill>
              </a:rPr>
              <a:t>0   0   0   ½</a:t>
            </a:r>
          </a:p>
          <a:p>
            <a:pPr marL="457200" indent="-457200"/>
            <a:r>
              <a:rPr lang="en-US" sz="2800">
                <a:solidFill>
                  <a:srgbClr val="0000CC"/>
                </a:solidFill>
              </a:rPr>
              <a:t>0   0   0   ½ </a:t>
            </a:r>
          </a:p>
          <a:p>
            <a:pPr marL="457200" indent="-457200">
              <a:buFontTx/>
              <a:buAutoNum type="arabicPlain"/>
            </a:pPr>
            <a:r>
              <a:rPr lang="en-US" sz="2800">
                <a:solidFill>
                  <a:srgbClr val="0000CC"/>
                </a:solidFill>
              </a:rPr>
              <a:t>1   0    0</a:t>
            </a:r>
          </a:p>
          <a:p>
            <a:pPr marL="457200" indent="-457200"/>
            <a:r>
              <a:rPr lang="en-US" sz="2800">
                <a:solidFill>
                  <a:srgbClr val="0000CC"/>
                </a:solidFill>
              </a:rPr>
              <a:t>0   0   1    0</a:t>
            </a:r>
          </a:p>
        </p:txBody>
      </p:sp>
      <p:sp>
        <p:nvSpPr>
          <p:cNvPr id="861198" name="AutoShape 1038"/>
          <p:cNvSpPr>
            <a:spLocks/>
          </p:cNvSpPr>
          <p:nvPr/>
        </p:nvSpPr>
        <p:spPr bwMode="auto">
          <a:xfrm>
            <a:off x="5486400" y="4367213"/>
            <a:ext cx="76200" cy="1600200"/>
          </a:xfrm>
          <a:prstGeom prst="leftBracket">
            <a:avLst>
              <a:gd name="adj" fmla="val 175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1199" name="AutoShape 1039"/>
          <p:cNvSpPr>
            <a:spLocks/>
          </p:cNvSpPr>
          <p:nvPr/>
        </p:nvSpPr>
        <p:spPr bwMode="auto">
          <a:xfrm flipH="1">
            <a:off x="7391400" y="4367213"/>
            <a:ext cx="152400" cy="1600200"/>
          </a:xfrm>
          <a:prstGeom prst="leftBracket">
            <a:avLst>
              <a:gd name="adj" fmla="val 875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1200" name="Text Box 1040"/>
          <p:cNvSpPr txBox="1">
            <a:spLocks noChangeArrowheads="1"/>
          </p:cNvSpPr>
          <p:nvPr/>
        </p:nvSpPr>
        <p:spPr bwMode="auto">
          <a:xfrm>
            <a:off x="4876800" y="4267200"/>
            <a:ext cx="4413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A</a:t>
            </a:r>
          </a:p>
          <a:p>
            <a:r>
              <a:rPr lang="en-US" sz="2800">
                <a:solidFill>
                  <a:srgbClr val="0000CC"/>
                </a:solidFill>
              </a:rPr>
              <a:t>B</a:t>
            </a:r>
          </a:p>
          <a:p>
            <a:r>
              <a:rPr lang="en-US" sz="2800">
                <a:solidFill>
                  <a:srgbClr val="0000CC"/>
                </a:solidFill>
              </a:rPr>
              <a:t>C</a:t>
            </a:r>
          </a:p>
          <a:p>
            <a:r>
              <a:rPr lang="en-US" sz="2800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861201" name="Text Box 1041"/>
          <p:cNvSpPr txBox="1">
            <a:spLocks noChangeArrowheads="1"/>
          </p:cNvSpPr>
          <p:nvPr/>
        </p:nvSpPr>
        <p:spPr bwMode="auto">
          <a:xfrm>
            <a:off x="5562600" y="3886200"/>
            <a:ext cx="1903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A   B  C   D</a:t>
            </a:r>
          </a:p>
        </p:txBody>
      </p:sp>
      <p:sp>
        <p:nvSpPr>
          <p:cNvPr id="861202" name="Text Box 1042"/>
          <p:cNvSpPr txBox="1">
            <a:spLocks noChangeArrowheads="1"/>
          </p:cNvSpPr>
          <p:nvPr/>
        </p:nvSpPr>
        <p:spPr bwMode="auto">
          <a:xfrm>
            <a:off x="1524000" y="4419600"/>
            <a:ext cx="17843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/>
            <a:r>
              <a:rPr lang="en-US" sz="2800"/>
              <a:t>0   0   1   0</a:t>
            </a:r>
          </a:p>
          <a:p>
            <a:pPr marL="457200" indent="-457200"/>
            <a:r>
              <a:rPr lang="en-US" sz="2800"/>
              <a:t>0   0   1   0 </a:t>
            </a:r>
          </a:p>
          <a:p>
            <a:pPr marL="457200" indent="-457200"/>
            <a:r>
              <a:rPr lang="en-US" sz="2800"/>
              <a:t>0   0   0   1</a:t>
            </a:r>
          </a:p>
          <a:p>
            <a:pPr marL="457200" indent="-457200"/>
            <a:r>
              <a:rPr lang="en-US" sz="2800"/>
              <a:t>1   1   0   0</a:t>
            </a:r>
          </a:p>
        </p:txBody>
      </p:sp>
      <p:sp>
        <p:nvSpPr>
          <p:cNvPr id="861203" name="AutoShape 1043"/>
          <p:cNvSpPr>
            <a:spLocks/>
          </p:cNvSpPr>
          <p:nvPr/>
        </p:nvSpPr>
        <p:spPr bwMode="auto">
          <a:xfrm>
            <a:off x="1371600" y="4519613"/>
            <a:ext cx="76200" cy="1600200"/>
          </a:xfrm>
          <a:prstGeom prst="leftBracket">
            <a:avLst>
              <a:gd name="adj" fmla="val 175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1204" name="AutoShape 1044"/>
          <p:cNvSpPr>
            <a:spLocks/>
          </p:cNvSpPr>
          <p:nvPr/>
        </p:nvSpPr>
        <p:spPr bwMode="auto">
          <a:xfrm flipH="1">
            <a:off x="3276600" y="4519613"/>
            <a:ext cx="152400" cy="1600200"/>
          </a:xfrm>
          <a:prstGeom prst="leftBracket">
            <a:avLst>
              <a:gd name="adj" fmla="val 875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1205" name="Text Box 1045"/>
          <p:cNvSpPr txBox="1">
            <a:spLocks noChangeArrowheads="1"/>
          </p:cNvSpPr>
          <p:nvPr/>
        </p:nvSpPr>
        <p:spPr bwMode="auto">
          <a:xfrm>
            <a:off x="762000" y="4419600"/>
            <a:ext cx="4413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A</a:t>
            </a:r>
          </a:p>
          <a:p>
            <a:r>
              <a:rPr lang="en-US" sz="2800"/>
              <a:t>B</a:t>
            </a:r>
          </a:p>
          <a:p>
            <a:r>
              <a:rPr lang="en-US" sz="2800"/>
              <a:t>C</a:t>
            </a:r>
          </a:p>
          <a:p>
            <a:r>
              <a:rPr lang="en-US" sz="2800"/>
              <a:t>D</a:t>
            </a:r>
          </a:p>
        </p:txBody>
      </p:sp>
      <p:sp>
        <p:nvSpPr>
          <p:cNvPr id="861206" name="Text Box 1046"/>
          <p:cNvSpPr txBox="1">
            <a:spLocks noChangeArrowheads="1"/>
          </p:cNvSpPr>
          <p:nvPr/>
        </p:nvSpPr>
        <p:spPr bwMode="auto">
          <a:xfrm>
            <a:off x="1447800" y="4038600"/>
            <a:ext cx="1903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A   B  C   D</a:t>
            </a:r>
          </a:p>
        </p:txBody>
      </p:sp>
      <p:sp>
        <p:nvSpPr>
          <p:cNvPr id="861207" name="Text Box 1047"/>
          <p:cNvSpPr txBox="1">
            <a:spLocks noChangeArrowheads="1"/>
          </p:cNvSpPr>
          <p:nvPr/>
        </p:nvSpPr>
        <p:spPr bwMode="auto">
          <a:xfrm>
            <a:off x="136525" y="4845050"/>
            <a:ext cx="774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A=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838200"/>
          </a:xfrm>
        </p:spPr>
        <p:txBody>
          <a:bodyPr/>
          <a:lstStyle/>
          <a:p>
            <a:r>
              <a:rPr lang="en-US" sz="3600" b="1"/>
              <a:t>Computing PageRank</a:t>
            </a:r>
          </a:p>
        </p:txBody>
      </p:sp>
      <p:sp>
        <p:nvSpPr>
          <p:cNvPr id="7577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10600" cy="495300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sz="3600" b="1" dirty="0"/>
              <a:t>If the ranks converge, i.e., there is a rank vector R such that </a:t>
            </a:r>
          </a:p>
          <a:p>
            <a:pPr>
              <a:buFontTx/>
              <a:buNone/>
            </a:pPr>
            <a:r>
              <a:rPr lang="en-US" sz="3600" b="1" dirty="0"/>
              <a:t>           R</a:t>
            </a:r>
            <a:r>
              <a:rPr lang="en-US" sz="3600" b="1" baseline="-25000" dirty="0"/>
              <a:t> </a:t>
            </a:r>
            <a:r>
              <a:rPr lang="en-US" sz="3600" b="1" dirty="0"/>
              <a:t>= M </a:t>
            </a:r>
            <a:r>
              <a:rPr lang="en-US" sz="3600" b="1" dirty="0">
                <a:sym typeface="Symbol" pitchFamily="18" charset="2"/>
              </a:rPr>
              <a:t> R, </a:t>
            </a:r>
            <a:endParaRPr lang="en-US" sz="3600" b="1" dirty="0" smtClean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sz="3600" b="1" dirty="0" smtClean="0">
                <a:sym typeface="Symbol" pitchFamily="18" charset="2"/>
              </a:rPr>
              <a:t>Can compute iteratively</a:t>
            </a:r>
          </a:p>
          <a:p>
            <a:pPr>
              <a:buFontTx/>
              <a:buNone/>
            </a:pPr>
            <a:r>
              <a:rPr lang="en-US" sz="3600" b="1" dirty="0" smtClean="0">
                <a:sym typeface="Symbol" pitchFamily="18" charset="2"/>
              </a:rPr>
              <a:t> </a:t>
            </a:r>
            <a:r>
              <a:rPr lang="en-US" sz="3600" b="1" dirty="0" smtClean="0">
                <a:sym typeface="Symbol" pitchFamily="18" charset="2"/>
              </a:rPr>
              <a:t>      R</a:t>
            </a:r>
            <a:r>
              <a:rPr lang="en-US" sz="3600" b="1" baseline="-25000" dirty="0" smtClean="0">
                <a:sym typeface="Symbol" pitchFamily="18" charset="2"/>
              </a:rPr>
              <a:t>0</a:t>
            </a:r>
            <a:r>
              <a:rPr lang="en-US" sz="3600" b="1" dirty="0" smtClean="0">
                <a:sym typeface="Symbol" pitchFamily="18" charset="2"/>
              </a:rPr>
              <a:t> = {1/n ; 1/n…..}</a:t>
            </a:r>
          </a:p>
          <a:p>
            <a:pPr>
              <a:buFontTx/>
              <a:buNone/>
            </a:pPr>
            <a:r>
              <a:rPr lang="en-US" sz="3600" b="1" dirty="0" smtClean="0">
                <a:sym typeface="Symbol" pitchFamily="18" charset="2"/>
              </a:rPr>
              <a:t> </a:t>
            </a:r>
            <a:r>
              <a:rPr lang="en-US" sz="3600" b="1" dirty="0" smtClean="0">
                <a:sym typeface="Symbol" pitchFamily="18" charset="2"/>
              </a:rPr>
              <a:t>      Loop</a:t>
            </a:r>
          </a:p>
          <a:p>
            <a:pPr>
              <a:buFontTx/>
              <a:buNone/>
            </a:pPr>
            <a:r>
              <a:rPr lang="en-US" sz="3600" b="1" dirty="0" smtClean="0">
                <a:sym typeface="Symbol" pitchFamily="18" charset="2"/>
              </a:rPr>
              <a:t> </a:t>
            </a:r>
            <a:r>
              <a:rPr lang="en-US" sz="3600" b="1" dirty="0" smtClean="0">
                <a:sym typeface="Symbol" pitchFamily="18" charset="2"/>
              </a:rPr>
              <a:t>         </a:t>
            </a:r>
            <a:r>
              <a:rPr lang="en-US" sz="3600" b="1" dirty="0" err="1" smtClean="0">
                <a:sym typeface="Symbol" pitchFamily="18" charset="2"/>
              </a:rPr>
              <a:t>R</a:t>
            </a:r>
            <a:r>
              <a:rPr lang="en-US" sz="3600" b="1" baseline="-25000" dirty="0" err="1" smtClean="0">
                <a:sym typeface="Symbol" pitchFamily="18" charset="2"/>
              </a:rPr>
              <a:t>i</a:t>
            </a:r>
            <a:r>
              <a:rPr lang="en-US" sz="3600" b="1" dirty="0" smtClean="0">
                <a:sym typeface="Symbol" pitchFamily="18" charset="2"/>
              </a:rPr>
              <a:t>  </a:t>
            </a:r>
            <a:r>
              <a:rPr lang="en-US" sz="3600" b="1" dirty="0" smtClean="0">
                <a:sym typeface="Wingdings" pitchFamily="2" charset="2"/>
              </a:rPr>
              <a:t> M x R</a:t>
            </a:r>
            <a:r>
              <a:rPr lang="en-US" sz="3600" b="1" baseline="-25000" dirty="0" smtClean="0">
                <a:sym typeface="Wingdings" pitchFamily="2" charset="2"/>
              </a:rPr>
              <a:t>i-1</a:t>
            </a:r>
          </a:p>
          <a:p>
            <a:pPr>
              <a:buFontTx/>
              <a:buNone/>
            </a:pPr>
            <a:r>
              <a:rPr lang="en-US" sz="3600" b="1" baseline="-25000" dirty="0" smtClean="0">
                <a:sym typeface="Wingdings" pitchFamily="2" charset="2"/>
              </a:rPr>
              <a:t> </a:t>
            </a:r>
            <a:r>
              <a:rPr lang="en-US" sz="3600" b="1" dirty="0" smtClean="0">
                <a:sym typeface="Wingdings" pitchFamily="2" charset="2"/>
              </a:rPr>
              <a:t>      end</a:t>
            </a:r>
            <a:endParaRPr lang="en-US" sz="3600" b="1" dirty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sz="3600" b="1" dirty="0">
                <a:sym typeface="Symbol" pitchFamily="18" charset="2"/>
              </a:rPr>
              <a:t>R is the eigenvector of matrix M with </a:t>
            </a:r>
            <a:r>
              <a:rPr lang="en-US" sz="3600" b="1" dirty="0" err="1">
                <a:sym typeface="Symbol" pitchFamily="18" charset="2"/>
              </a:rPr>
              <a:t>eigenvalue</a:t>
            </a:r>
            <a:r>
              <a:rPr lang="en-US" sz="3600" b="1" dirty="0">
                <a:sym typeface="Symbol" pitchFamily="18" charset="2"/>
              </a:rPr>
              <a:t> being 1.</a:t>
            </a:r>
          </a:p>
          <a:p>
            <a:pPr>
              <a:buFontTx/>
              <a:buNone/>
            </a:pPr>
            <a:endParaRPr lang="en-US" sz="3600" b="1" dirty="0">
              <a:sym typeface="Symbol" pitchFamily="18" charset="2"/>
            </a:endParaRPr>
          </a:p>
          <a:p>
            <a:pPr>
              <a:buFontTx/>
              <a:buNone/>
            </a:pPr>
            <a:endParaRPr lang="en-US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4000"/>
              <a:t>Markov Chains &amp; Random Surfer Model</a:t>
            </a:r>
          </a:p>
        </p:txBody>
      </p:sp>
      <p:sp>
        <p:nvSpPr>
          <p:cNvPr id="1172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3810000" cy="556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dirty="0"/>
              <a:t>Markov Chains &amp; Stationary distribution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Necessary conditions for existence of unique steady state distribution: Aperiodicity and Irreducibility</a:t>
            </a:r>
          </a:p>
          <a:p>
            <a:pPr lvl="1">
              <a:lnSpc>
                <a:spcPct val="80000"/>
              </a:lnSpc>
            </a:pPr>
            <a:r>
              <a:rPr lang="en-US" sz="1400" dirty="0" err="1"/>
              <a:t>Aperiodicity</a:t>
            </a:r>
            <a:r>
              <a:rPr lang="en-US" sz="1400" dirty="0" err="1">
                <a:sym typeface="Wingdings" pitchFamily="2" charset="2"/>
              </a:rPr>
              <a:t>it</a:t>
            </a:r>
            <a:r>
              <a:rPr lang="en-US" sz="1400" dirty="0">
                <a:sym typeface="Wingdings" pitchFamily="2" charset="2"/>
              </a:rPr>
              <a:t> is not a big cycle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/>
              <a:t>Irreducibility: Each node can be reached from every other node with non-zero probability</a:t>
            </a:r>
          </a:p>
          <a:p>
            <a:pPr lvl="2">
              <a:lnSpc>
                <a:spcPct val="80000"/>
              </a:lnSpc>
            </a:pPr>
            <a:r>
              <a:rPr lang="en-US" sz="1200" dirty="0"/>
              <a:t>Must not have sink nodes (which have no out links)</a:t>
            </a:r>
          </a:p>
          <a:p>
            <a:pPr lvl="4">
              <a:lnSpc>
                <a:spcPct val="80000"/>
              </a:lnSpc>
            </a:pPr>
            <a:r>
              <a:rPr lang="en-US" sz="1000" dirty="0"/>
              <a:t>Because we can have several different steady state distributions based on which sink we get stuck in</a:t>
            </a:r>
          </a:p>
          <a:p>
            <a:pPr lvl="3">
              <a:lnSpc>
                <a:spcPct val="80000"/>
              </a:lnSpc>
            </a:pPr>
            <a:r>
              <a:rPr lang="en-US" sz="1000" dirty="0"/>
              <a:t>If there are sink nodes, change them so that you can transition from them to every other node with low probability</a:t>
            </a:r>
          </a:p>
          <a:p>
            <a:pPr lvl="2">
              <a:lnSpc>
                <a:spcPct val="80000"/>
              </a:lnSpc>
            </a:pPr>
            <a:r>
              <a:rPr lang="en-US" sz="1200" dirty="0"/>
              <a:t>Must not have  disconnected components</a:t>
            </a:r>
          </a:p>
          <a:p>
            <a:pPr lvl="4">
              <a:lnSpc>
                <a:spcPct val="80000"/>
              </a:lnSpc>
            </a:pPr>
            <a:r>
              <a:rPr lang="en-US" sz="1000" dirty="0"/>
              <a:t>Because we can have several different steady state distributions depending on which disconnected component we get stuck in</a:t>
            </a:r>
          </a:p>
          <a:p>
            <a:pPr lvl="3">
              <a:lnSpc>
                <a:spcPct val="80000"/>
              </a:lnSpc>
            </a:pPr>
            <a:r>
              <a:rPr lang="en-US" sz="1000" dirty="0"/>
              <a:t>Sufficient to put a low probability link from every node to every other node (in addition to the normal weight links corresponding to actual hyperlinks)</a:t>
            </a:r>
          </a:p>
          <a:p>
            <a:pPr lvl="3">
              <a:lnSpc>
                <a:spcPct val="80000"/>
              </a:lnSpc>
            </a:pPr>
            <a:r>
              <a:rPr lang="en-US" sz="1000" dirty="0"/>
              <a:t>This can be used as the “reset” distribution—the probability that the surfer gives up navigation and jumps to a new page</a:t>
            </a:r>
          </a:p>
        </p:txBody>
      </p:sp>
      <p:sp>
        <p:nvSpPr>
          <p:cNvPr id="11724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3810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dirty="0"/>
              <a:t>The parameters of random surfer model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c the probability that surfer follows </a:t>
            </a:r>
            <a:r>
              <a:rPr lang="en-US" sz="1400" dirty="0" smtClean="0"/>
              <a:t>a link on the </a:t>
            </a:r>
            <a:r>
              <a:rPr lang="en-US" sz="1400" dirty="0"/>
              <a:t>page</a:t>
            </a:r>
          </a:p>
          <a:p>
            <a:pPr lvl="2">
              <a:lnSpc>
                <a:spcPct val="80000"/>
              </a:lnSpc>
            </a:pPr>
            <a:r>
              <a:rPr lang="en-US" sz="1200" dirty="0"/>
              <a:t>The larger it is, the more the surfer sticks to what the page says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M the way link matrix is converted to </a:t>
            </a:r>
            <a:r>
              <a:rPr lang="en-US" sz="1400" dirty="0" err="1"/>
              <a:t>markov</a:t>
            </a:r>
            <a:r>
              <a:rPr lang="en-US" sz="1400" dirty="0"/>
              <a:t> chain</a:t>
            </a:r>
          </a:p>
          <a:p>
            <a:pPr lvl="2">
              <a:lnSpc>
                <a:spcPct val="80000"/>
              </a:lnSpc>
            </a:pPr>
            <a:r>
              <a:rPr lang="en-US" sz="1200" dirty="0"/>
              <a:t>Can make the links have differing transition probability</a:t>
            </a:r>
          </a:p>
          <a:p>
            <a:pPr lvl="3">
              <a:lnSpc>
                <a:spcPct val="80000"/>
              </a:lnSpc>
            </a:pPr>
            <a:r>
              <a:rPr lang="en-US" sz="1000" dirty="0"/>
              <a:t>E.g. query specific links have higher prob. Links in bold have higher prop etc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K the reset distribution of the surfer  </a:t>
            </a:r>
            <a:r>
              <a:rPr lang="en-US" sz="1400" dirty="0">
                <a:solidFill>
                  <a:schemeClr val="tx2"/>
                </a:solidFill>
                <a:sym typeface="Wingdings" pitchFamily="2" charset="2"/>
              </a:rPr>
              <a:t>(great thing to tweak)</a:t>
            </a:r>
            <a:endParaRPr lang="en-US" sz="1400" dirty="0">
              <a:solidFill>
                <a:schemeClr val="tx2"/>
              </a:solidFill>
            </a:endParaRPr>
          </a:p>
          <a:p>
            <a:pPr lvl="2">
              <a:lnSpc>
                <a:spcPct val="80000"/>
              </a:lnSpc>
            </a:pPr>
            <a:r>
              <a:rPr lang="en-US" sz="1200" dirty="0">
                <a:solidFill>
                  <a:srgbClr val="006600"/>
                </a:solidFill>
              </a:rPr>
              <a:t>It is quite feasible to have m different reset distributions corresponding to m different populations of users (or m possible topic-oriented searches)</a:t>
            </a:r>
          </a:p>
          <a:p>
            <a:pPr lvl="2">
              <a:lnSpc>
                <a:spcPct val="80000"/>
              </a:lnSpc>
            </a:pPr>
            <a:r>
              <a:rPr lang="en-US" sz="1200" dirty="0">
                <a:solidFill>
                  <a:srgbClr val="006600"/>
                </a:solidFill>
              </a:rPr>
              <a:t>It is also possible to make the reset distribution depend on other things such as</a:t>
            </a:r>
          </a:p>
          <a:p>
            <a:pPr lvl="3">
              <a:lnSpc>
                <a:spcPct val="80000"/>
              </a:lnSpc>
            </a:pPr>
            <a:r>
              <a:rPr lang="en-US" sz="1000" dirty="0">
                <a:solidFill>
                  <a:srgbClr val="006600"/>
                </a:solidFill>
              </a:rPr>
              <a:t>trust of the page [</a:t>
            </a:r>
            <a:r>
              <a:rPr lang="en-US" sz="1000" dirty="0" err="1">
                <a:solidFill>
                  <a:srgbClr val="006600"/>
                </a:solidFill>
              </a:rPr>
              <a:t>TrustRank</a:t>
            </a:r>
            <a:r>
              <a:rPr lang="en-US" sz="1000" dirty="0">
                <a:solidFill>
                  <a:srgbClr val="006600"/>
                </a:solidFill>
              </a:rPr>
              <a:t>]</a:t>
            </a:r>
          </a:p>
          <a:p>
            <a:pPr lvl="3">
              <a:lnSpc>
                <a:spcPct val="80000"/>
              </a:lnSpc>
            </a:pPr>
            <a:r>
              <a:rPr lang="en-US" sz="1000" dirty="0" err="1">
                <a:solidFill>
                  <a:srgbClr val="006600"/>
                </a:solidFill>
              </a:rPr>
              <a:t>Recency</a:t>
            </a:r>
            <a:r>
              <a:rPr lang="en-US" sz="1000" dirty="0">
                <a:solidFill>
                  <a:srgbClr val="006600"/>
                </a:solidFill>
              </a:rPr>
              <a:t> of the page [</a:t>
            </a:r>
            <a:r>
              <a:rPr lang="en-US" sz="1000" dirty="0" err="1">
                <a:solidFill>
                  <a:srgbClr val="006600"/>
                </a:solidFill>
              </a:rPr>
              <a:t>Recency</a:t>
            </a:r>
            <a:r>
              <a:rPr lang="en-US" sz="1000" dirty="0">
                <a:solidFill>
                  <a:srgbClr val="006600"/>
                </a:solidFill>
              </a:rPr>
              <a:t>-sensitive rank]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24400" y="6324600"/>
            <a:ext cx="2577950" cy="40011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M*= c(M+Z) + (1-c)K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 rot="16200000" flipH="1">
            <a:off x="4038600" y="4495800"/>
            <a:ext cx="2209800" cy="175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Freeform 11"/>
          <p:cNvSpPr/>
          <p:nvPr/>
        </p:nvSpPr>
        <p:spPr bwMode="auto">
          <a:xfrm>
            <a:off x="3729519" y="6611420"/>
            <a:ext cx="3432340" cy="226032"/>
          </a:xfrm>
          <a:custGeom>
            <a:avLst/>
            <a:gdLst>
              <a:gd name="connsiteX0" fmla="*/ 0 w 3432340"/>
              <a:gd name="connsiteY0" fmla="*/ 0 h 226032"/>
              <a:gd name="connsiteX1" fmla="*/ 179798 w 3432340"/>
              <a:gd name="connsiteY1" fmla="*/ 102742 h 226032"/>
              <a:gd name="connsiteX2" fmla="*/ 277402 w 3432340"/>
              <a:gd name="connsiteY2" fmla="*/ 128427 h 226032"/>
              <a:gd name="connsiteX3" fmla="*/ 385281 w 3432340"/>
              <a:gd name="connsiteY3" fmla="*/ 154113 h 226032"/>
              <a:gd name="connsiteX4" fmla="*/ 410966 w 3432340"/>
              <a:gd name="connsiteY4" fmla="*/ 164387 h 226032"/>
              <a:gd name="connsiteX5" fmla="*/ 452063 w 3432340"/>
              <a:gd name="connsiteY5" fmla="*/ 169524 h 226032"/>
              <a:gd name="connsiteX6" fmla="*/ 559942 w 3432340"/>
              <a:gd name="connsiteY6" fmla="*/ 179798 h 226032"/>
              <a:gd name="connsiteX7" fmla="*/ 636998 w 3432340"/>
              <a:gd name="connsiteY7" fmla="*/ 200346 h 226032"/>
              <a:gd name="connsiteX8" fmla="*/ 688369 w 3432340"/>
              <a:gd name="connsiteY8" fmla="*/ 205483 h 226032"/>
              <a:gd name="connsiteX9" fmla="*/ 724328 w 3432340"/>
              <a:gd name="connsiteY9" fmla="*/ 210620 h 226032"/>
              <a:gd name="connsiteX10" fmla="*/ 868166 w 3432340"/>
              <a:gd name="connsiteY10" fmla="*/ 200346 h 226032"/>
              <a:gd name="connsiteX11" fmla="*/ 919537 w 3432340"/>
              <a:gd name="connsiteY11" fmla="*/ 195209 h 226032"/>
              <a:gd name="connsiteX12" fmla="*/ 1012005 w 3432340"/>
              <a:gd name="connsiteY12" fmla="*/ 190072 h 226032"/>
              <a:gd name="connsiteX13" fmla="*/ 1125020 w 3432340"/>
              <a:gd name="connsiteY13" fmla="*/ 179798 h 226032"/>
              <a:gd name="connsiteX14" fmla="*/ 1186665 w 3432340"/>
              <a:gd name="connsiteY14" fmla="*/ 174661 h 226032"/>
              <a:gd name="connsiteX15" fmla="*/ 1253447 w 3432340"/>
              <a:gd name="connsiteY15" fmla="*/ 169524 h 226032"/>
              <a:gd name="connsiteX16" fmla="*/ 1371600 w 3432340"/>
              <a:gd name="connsiteY16" fmla="*/ 184935 h 226032"/>
              <a:gd name="connsiteX17" fmla="*/ 1458930 w 3432340"/>
              <a:gd name="connsiteY17" fmla="*/ 169524 h 226032"/>
              <a:gd name="connsiteX18" fmla="*/ 1525712 w 3432340"/>
              <a:gd name="connsiteY18" fmla="*/ 164387 h 226032"/>
              <a:gd name="connsiteX19" fmla="*/ 1561672 w 3432340"/>
              <a:gd name="connsiteY19" fmla="*/ 159250 h 226032"/>
              <a:gd name="connsiteX20" fmla="*/ 1756881 w 3432340"/>
              <a:gd name="connsiteY20" fmla="*/ 174661 h 226032"/>
              <a:gd name="connsiteX21" fmla="*/ 1864760 w 3432340"/>
              <a:gd name="connsiteY21" fmla="*/ 184935 h 226032"/>
              <a:gd name="connsiteX22" fmla="*/ 1931542 w 3432340"/>
              <a:gd name="connsiteY22" fmla="*/ 190072 h 226032"/>
              <a:gd name="connsiteX23" fmla="*/ 1967501 w 3432340"/>
              <a:gd name="connsiteY23" fmla="*/ 200346 h 226032"/>
              <a:gd name="connsiteX24" fmla="*/ 2034283 w 3432340"/>
              <a:gd name="connsiteY24" fmla="*/ 210620 h 226032"/>
              <a:gd name="connsiteX25" fmla="*/ 2090791 w 3432340"/>
              <a:gd name="connsiteY25" fmla="*/ 200346 h 226032"/>
              <a:gd name="connsiteX26" fmla="*/ 2137025 w 3432340"/>
              <a:gd name="connsiteY26" fmla="*/ 205483 h 226032"/>
              <a:gd name="connsiteX27" fmla="*/ 2208944 w 3432340"/>
              <a:gd name="connsiteY27" fmla="*/ 215758 h 226032"/>
              <a:gd name="connsiteX28" fmla="*/ 2250041 w 3432340"/>
              <a:gd name="connsiteY28" fmla="*/ 226032 h 226032"/>
              <a:gd name="connsiteX29" fmla="*/ 2296274 w 3432340"/>
              <a:gd name="connsiteY29" fmla="*/ 226032 h 226032"/>
              <a:gd name="connsiteX30" fmla="*/ 2352782 w 3432340"/>
              <a:gd name="connsiteY30" fmla="*/ 220895 h 226032"/>
              <a:gd name="connsiteX31" fmla="*/ 2368193 w 3432340"/>
              <a:gd name="connsiteY31" fmla="*/ 226032 h 226032"/>
              <a:gd name="connsiteX32" fmla="*/ 2455524 w 3432340"/>
              <a:gd name="connsiteY32" fmla="*/ 215758 h 226032"/>
              <a:gd name="connsiteX33" fmla="*/ 2568539 w 3432340"/>
              <a:gd name="connsiteY33" fmla="*/ 205483 h 226032"/>
              <a:gd name="connsiteX34" fmla="*/ 2604499 w 3432340"/>
              <a:gd name="connsiteY34" fmla="*/ 200346 h 226032"/>
              <a:gd name="connsiteX35" fmla="*/ 2809982 w 3432340"/>
              <a:gd name="connsiteY35" fmla="*/ 195209 h 226032"/>
              <a:gd name="connsiteX36" fmla="*/ 2881901 w 3432340"/>
              <a:gd name="connsiteY36" fmla="*/ 210620 h 226032"/>
              <a:gd name="connsiteX37" fmla="*/ 3077110 w 3432340"/>
              <a:gd name="connsiteY37" fmla="*/ 200346 h 226032"/>
              <a:gd name="connsiteX38" fmla="*/ 3277456 w 3432340"/>
              <a:gd name="connsiteY38" fmla="*/ 184935 h 226032"/>
              <a:gd name="connsiteX39" fmla="*/ 3318553 w 3432340"/>
              <a:gd name="connsiteY39" fmla="*/ 174661 h 226032"/>
              <a:gd name="connsiteX40" fmla="*/ 3339101 w 3432340"/>
              <a:gd name="connsiteY40" fmla="*/ 159250 h 226032"/>
              <a:gd name="connsiteX41" fmla="*/ 3395609 w 3432340"/>
              <a:gd name="connsiteY41" fmla="*/ 128427 h 226032"/>
              <a:gd name="connsiteX42" fmla="*/ 3400746 w 3432340"/>
              <a:gd name="connsiteY42" fmla="*/ 113016 h 226032"/>
              <a:gd name="connsiteX43" fmla="*/ 3411020 w 3432340"/>
              <a:gd name="connsiteY43" fmla="*/ 71919 h 226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432340" h="226032">
                <a:moveTo>
                  <a:pt x="0" y="0"/>
                </a:moveTo>
                <a:cubicBezTo>
                  <a:pt x="25652" y="76956"/>
                  <a:pt x="1125" y="15483"/>
                  <a:pt x="179798" y="102742"/>
                </a:cubicBezTo>
                <a:cubicBezTo>
                  <a:pt x="234748" y="129578"/>
                  <a:pt x="216403" y="122327"/>
                  <a:pt x="277402" y="128427"/>
                </a:cubicBezTo>
                <a:cubicBezTo>
                  <a:pt x="309122" y="135476"/>
                  <a:pt x="355533" y="145363"/>
                  <a:pt x="385281" y="154113"/>
                </a:cubicBezTo>
                <a:cubicBezTo>
                  <a:pt x="394127" y="156715"/>
                  <a:pt x="401981" y="162314"/>
                  <a:pt x="410966" y="164387"/>
                </a:cubicBezTo>
                <a:cubicBezTo>
                  <a:pt x="424418" y="167491"/>
                  <a:pt x="438320" y="168215"/>
                  <a:pt x="452063" y="169524"/>
                </a:cubicBezTo>
                <a:lnTo>
                  <a:pt x="559942" y="179798"/>
                </a:lnTo>
                <a:cubicBezTo>
                  <a:pt x="576610" y="184560"/>
                  <a:pt x="621039" y="197686"/>
                  <a:pt x="636998" y="200346"/>
                </a:cubicBezTo>
                <a:cubicBezTo>
                  <a:pt x="653973" y="203175"/>
                  <a:pt x="671278" y="203472"/>
                  <a:pt x="688369" y="205483"/>
                </a:cubicBezTo>
                <a:cubicBezTo>
                  <a:pt x="700394" y="206898"/>
                  <a:pt x="712342" y="208908"/>
                  <a:pt x="724328" y="210620"/>
                </a:cubicBezTo>
                <a:cubicBezTo>
                  <a:pt x="795504" y="206172"/>
                  <a:pt x="802898" y="206279"/>
                  <a:pt x="868166" y="200346"/>
                </a:cubicBezTo>
                <a:cubicBezTo>
                  <a:pt x="885304" y="198788"/>
                  <a:pt x="902372" y="196435"/>
                  <a:pt x="919537" y="195209"/>
                </a:cubicBezTo>
                <a:cubicBezTo>
                  <a:pt x="950329" y="193010"/>
                  <a:pt x="981199" y="192059"/>
                  <a:pt x="1012005" y="190072"/>
                </a:cubicBezTo>
                <a:cubicBezTo>
                  <a:pt x="1111939" y="183625"/>
                  <a:pt x="1044310" y="187485"/>
                  <a:pt x="1125020" y="179798"/>
                </a:cubicBezTo>
                <a:cubicBezTo>
                  <a:pt x="1145547" y="177843"/>
                  <a:pt x="1166117" y="176373"/>
                  <a:pt x="1186665" y="174661"/>
                </a:cubicBezTo>
                <a:cubicBezTo>
                  <a:pt x="1229190" y="188835"/>
                  <a:pt x="1162757" y="169524"/>
                  <a:pt x="1253447" y="169524"/>
                </a:cubicBezTo>
                <a:cubicBezTo>
                  <a:pt x="1265225" y="169524"/>
                  <a:pt x="1344455" y="181057"/>
                  <a:pt x="1371600" y="184935"/>
                </a:cubicBezTo>
                <a:cubicBezTo>
                  <a:pt x="1400710" y="179798"/>
                  <a:pt x="1429630" y="173431"/>
                  <a:pt x="1458930" y="169524"/>
                </a:cubicBezTo>
                <a:cubicBezTo>
                  <a:pt x="1481061" y="166573"/>
                  <a:pt x="1503496" y="166609"/>
                  <a:pt x="1525712" y="164387"/>
                </a:cubicBezTo>
                <a:cubicBezTo>
                  <a:pt x="1537760" y="163182"/>
                  <a:pt x="1549685" y="160962"/>
                  <a:pt x="1561672" y="159250"/>
                </a:cubicBezTo>
                <a:cubicBezTo>
                  <a:pt x="1713704" y="179521"/>
                  <a:pt x="1558224" y="161116"/>
                  <a:pt x="1756881" y="174661"/>
                </a:cubicBezTo>
                <a:cubicBezTo>
                  <a:pt x="1792920" y="177118"/>
                  <a:pt x="1828777" y="181760"/>
                  <a:pt x="1864760" y="184935"/>
                </a:cubicBezTo>
                <a:cubicBezTo>
                  <a:pt x="1887000" y="186897"/>
                  <a:pt x="1909281" y="188360"/>
                  <a:pt x="1931542" y="190072"/>
                </a:cubicBezTo>
                <a:cubicBezTo>
                  <a:pt x="1943528" y="193497"/>
                  <a:pt x="1955249" y="198049"/>
                  <a:pt x="1967501" y="200346"/>
                </a:cubicBezTo>
                <a:cubicBezTo>
                  <a:pt x="2085834" y="222533"/>
                  <a:pt x="1969059" y="194314"/>
                  <a:pt x="2034283" y="210620"/>
                </a:cubicBezTo>
                <a:cubicBezTo>
                  <a:pt x="2055956" y="203396"/>
                  <a:pt x="2061747" y="200346"/>
                  <a:pt x="2090791" y="200346"/>
                </a:cubicBezTo>
                <a:cubicBezTo>
                  <a:pt x="2106297" y="200346"/>
                  <a:pt x="2121614" y="203771"/>
                  <a:pt x="2137025" y="205483"/>
                </a:cubicBezTo>
                <a:cubicBezTo>
                  <a:pt x="2181113" y="216505"/>
                  <a:pt x="2133865" y="205747"/>
                  <a:pt x="2208944" y="215758"/>
                </a:cubicBezTo>
                <a:cubicBezTo>
                  <a:pt x="2229607" y="218513"/>
                  <a:pt x="2232754" y="220270"/>
                  <a:pt x="2250041" y="226032"/>
                </a:cubicBezTo>
                <a:cubicBezTo>
                  <a:pt x="2300153" y="213504"/>
                  <a:pt x="2237580" y="226032"/>
                  <a:pt x="2296274" y="226032"/>
                </a:cubicBezTo>
                <a:cubicBezTo>
                  <a:pt x="2315188" y="226032"/>
                  <a:pt x="2333946" y="222607"/>
                  <a:pt x="2352782" y="220895"/>
                </a:cubicBezTo>
                <a:cubicBezTo>
                  <a:pt x="2357919" y="222607"/>
                  <a:pt x="2362778" y="226032"/>
                  <a:pt x="2368193" y="226032"/>
                </a:cubicBezTo>
                <a:cubicBezTo>
                  <a:pt x="2472490" y="226032"/>
                  <a:pt x="2395242" y="222456"/>
                  <a:pt x="2455524" y="215758"/>
                </a:cubicBezTo>
                <a:cubicBezTo>
                  <a:pt x="2493120" y="211580"/>
                  <a:pt x="2530913" y="209376"/>
                  <a:pt x="2568539" y="205483"/>
                </a:cubicBezTo>
                <a:cubicBezTo>
                  <a:pt x="2580583" y="204237"/>
                  <a:pt x="2592402" y="200861"/>
                  <a:pt x="2604499" y="200346"/>
                </a:cubicBezTo>
                <a:cubicBezTo>
                  <a:pt x="2672953" y="197433"/>
                  <a:pt x="2741488" y="196921"/>
                  <a:pt x="2809982" y="195209"/>
                </a:cubicBezTo>
                <a:cubicBezTo>
                  <a:pt x="2833955" y="200346"/>
                  <a:pt x="2857426" y="209180"/>
                  <a:pt x="2881901" y="210620"/>
                </a:cubicBezTo>
                <a:lnTo>
                  <a:pt x="3077110" y="200346"/>
                </a:lnTo>
                <a:lnTo>
                  <a:pt x="3277456" y="184935"/>
                </a:lnTo>
                <a:cubicBezTo>
                  <a:pt x="3291155" y="181510"/>
                  <a:pt x="3307257" y="183133"/>
                  <a:pt x="3318553" y="174661"/>
                </a:cubicBezTo>
                <a:cubicBezTo>
                  <a:pt x="3325402" y="169524"/>
                  <a:pt x="3331706" y="163564"/>
                  <a:pt x="3339101" y="159250"/>
                </a:cubicBezTo>
                <a:cubicBezTo>
                  <a:pt x="3432340" y="104860"/>
                  <a:pt x="3348662" y="159725"/>
                  <a:pt x="3395609" y="128427"/>
                </a:cubicBezTo>
                <a:cubicBezTo>
                  <a:pt x="3397321" y="123290"/>
                  <a:pt x="3399190" y="118203"/>
                  <a:pt x="3400746" y="113016"/>
                </a:cubicBezTo>
                <a:cubicBezTo>
                  <a:pt x="3411490" y="77201"/>
                  <a:pt x="3411020" y="89276"/>
                  <a:pt x="3411020" y="7191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Straight Arrow Connector 15"/>
          <p:cNvCxnSpPr>
            <a:stCxn id="12" idx="38"/>
            <a:endCxn id="12" idx="39"/>
          </p:cNvCxnSpPr>
          <p:nvPr/>
        </p:nvCxnSpPr>
        <p:spPr bwMode="auto">
          <a:xfrm flipV="1">
            <a:off x="7006975" y="6786081"/>
            <a:ext cx="41096" cy="102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72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72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72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72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72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72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72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72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72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4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724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4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724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2484" grpId="0" build="p"/>
      <p:bldP spid="7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Compare two text files?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Do a “diff” or a “checksum”</a:t>
            </a:r>
          </a:p>
          <a:p>
            <a:pPr lvl="1"/>
            <a:r>
              <a:rPr lang="en-US" dirty="0" smtClean="0"/>
              <a:t>Will only tell you if they are identical not if they are similar</a:t>
            </a:r>
          </a:p>
          <a:p>
            <a:r>
              <a:rPr lang="en-US" dirty="0" smtClean="0"/>
              <a:t>Compare their “ingredients”</a:t>
            </a:r>
          </a:p>
          <a:p>
            <a:pPr lvl="1"/>
            <a:r>
              <a:rPr lang="en-US" dirty="0" smtClean="0"/>
              <a:t>How to compare sets (or bags)</a:t>
            </a:r>
          </a:p>
          <a:p>
            <a:pPr lvl="2"/>
            <a:r>
              <a:rPr lang="en-US" dirty="0" smtClean="0"/>
              <a:t>Ratio of cardinality of intersection to the cardinality of union</a:t>
            </a:r>
          </a:p>
          <a:p>
            <a:pPr lvl="3"/>
            <a:r>
              <a:rPr lang="en-US" dirty="0" smtClean="0"/>
              <a:t>Can generalize intersection and union to bags..</a:t>
            </a:r>
          </a:p>
          <a:p>
            <a:pPr lvl="4"/>
            <a:r>
              <a:rPr lang="en-US" dirty="0" smtClean="0"/>
              <a:t>Intersection is computed as the minimum number of items of the same kind in each bag; union is computed as the maximum number of items of the same kind in each bag</a:t>
            </a:r>
          </a:p>
          <a:p>
            <a:pPr lvl="4"/>
            <a:r>
              <a:rPr lang="en-US" dirty="0" smtClean="0"/>
              <a:t>Bag1: {3 apples; 4 bananas}   Bag2: {2 apples; 6 bananas; 4 mangos}</a:t>
            </a:r>
          </a:p>
          <a:p>
            <a:pPr lvl="5"/>
            <a:r>
              <a:rPr lang="en-US" dirty="0" smtClean="0"/>
              <a:t>Intersection {2 apples; 4 bananas}</a:t>
            </a:r>
          </a:p>
          <a:p>
            <a:pPr lvl="5"/>
            <a:r>
              <a:rPr lang="en-US" dirty="0" smtClean="0"/>
              <a:t>Union:  {3 apples; 6 bananas; 4 mangos}</a:t>
            </a:r>
          </a:p>
          <a:p>
            <a:pPr lvl="1"/>
            <a:r>
              <a:rPr lang="en-US" dirty="0" smtClean="0"/>
              <a:t>What are the ingredients of a file?</a:t>
            </a:r>
          </a:p>
          <a:p>
            <a:pPr lvl="2"/>
            <a:r>
              <a:rPr lang="en-US" dirty="0" smtClean="0"/>
              <a:t>Letters; words; shingles (phrases)</a:t>
            </a:r>
          </a:p>
          <a:p>
            <a:pPr lvl="3"/>
            <a:r>
              <a:rPr lang="en-US" dirty="0" smtClean="0"/>
              <a:t>Comparing over letters—most files will look similar</a:t>
            </a:r>
          </a:p>
          <a:p>
            <a:pPr lvl="3"/>
            <a:r>
              <a:rPr lang="en-US" dirty="0" smtClean="0"/>
              <a:t>Comparing over shingles—more appropriate for duplicate detection</a:t>
            </a:r>
          </a:p>
          <a:p>
            <a:pPr lvl="3"/>
            <a:r>
              <a:rPr lang="en-US" dirty="0" smtClean="0"/>
              <a:t>Comparing over words—pretty widely used to get a rough sense of similarity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Measuring Performance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00200"/>
            <a:ext cx="3962400" cy="4114800"/>
          </a:xfrm>
        </p:spPr>
        <p:txBody>
          <a:bodyPr/>
          <a:lstStyle/>
          <a:p>
            <a:r>
              <a:rPr lang="en-US" sz="2400" dirty="0"/>
              <a:t>Precision</a:t>
            </a:r>
          </a:p>
          <a:p>
            <a:pPr lvl="1"/>
            <a:r>
              <a:rPr lang="en-US" sz="2200" dirty="0"/>
              <a:t>Proportion of selected items that are correct</a:t>
            </a:r>
          </a:p>
          <a:p>
            <a:pPr lvl="1"/>
            <a:endParaRPr lang="en-US" sz="2200" dirty="0"/>
          </a:p>
          <a:p>
            <a:r>
              <a:rPr lang="en-US" sz="2400" dirty="0"/>
              <a:t>Recall</a:t>
            </a:r>
          </a:p>
          <a:p>
            <a:pPr lvl="1"/>
            <a:r>
              <a:rPr lang="en-US" sz="2200" dirty="0"/>
              <a:t>Proportion of target items that were selected</a:t>
            </a:r>
          </a:p>
          <a:p>
            <a:r>
              <a:rPr lang="en-US" sz="2400" dirty="0"/>
              <a:t>Precision-Recall curve</a:t>
            </a:r>
          </a:p>
          <a:p>
            <a:pPr lvl="1"/>
            <a:r>
              <a:rPr lang="en-US" sz="2200" dirty="0"/>
              <a:t>Shows tradeoff</a:t>
            </a:r>
          </a:p>
        </p:txBody>
      </p:sp>
      <p:sp>
        <p:nvSpPr>
          <p:cNvPr id="190468" name="Rectangle 4"/>
          <p:cNvSpPr>
            <a:spLocks noChangeArrowheads="1"/>
          </p:cNvSpPr>
          <p:nvPr/>
        </p:nvSpPr>
        <p:spPr bwMode="auto">
          <a:xfrm>
            <a:off x="5486400" y="1676400"/>
            <a:ext cx="26670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69" name="Oval 5" descr="Light downward diagonal"/>
          <p:cNvSpPr>
            <a:spLocks noChangeArrowheads="1"/>
          </p:cNvSpPr>
          <p:nvPr/>
        </p:nvSpPr>
        <p:spPr bwMode="auto">
          <a:xfrm>
            <a:off x="5791200" y="1981200"/>
            <a:ext cx="1371600" cy="1371600"/>
          </a:xfrm>
          <a:prstGeom prst="ellipse">
            <a:avLst/>
          </a:prstGeom>
          <a:noFill/>
          <a:ln w="952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70" name="Oval 6" descr="Light upward diagonal"/>
          <p:cNvSpPr>
            <a:spLocks noChangeArrowheads="1"/>
          </p:cNvSpPr>
          <p:nvPr/>
        </p:nvSpPr>
        <p:spPr bwMode="auto">
          <a:xfrm>
            <a:off x="6477000" y="1981200"/>
            <a:ext cx="1371600" cy="13716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71" name="Text Box 7"/>
          <p:cNvSpPr txBox="1">
            <a:spLocks noChangeArrowheads="1"/>
          </p:cNvSpPr>
          <p:nvPr/>
        </p:nvSpPr>
        <p:spPr bwMode="auto">
          <a:xfrm>
            <a:off x="5638800" y="17526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tn</a:t>
            </a:r>
          </a:p>
        </p:txBody>
      </p:sp>
      <p:sp>
        <p:nvSpPr>
          <p:cNvPr id="190472" name="Text Box 8"/>
          <p:cNvSpPr txBox="1">
            <a:spLocks noChangeArrowheads="1"/>
          </p:cNvSpPr>
          <p:nvPr/>
        </p:nvSpPr>
        <p:spPr bwMode="auto">
          <a:xfrm>
            <a:off x="6019800" y="251460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fp</a:t>
            </a:r>
          </a:p>
        </p:txBody>
      </p:sp>
      <p:sp>
        <p:nvSpPr>
          <p:cNvPr id="190473" name="Text Box 9"/>
          <p:cNvSpPr txBox="1">
            <a:spLocks noChangeArrowheads="1"/>
          </p:cNvSpPr>
          <p:nvPr/>
        </p:nvSpPr>
        <p:spPr bwMode="auto">
          <a:xfrm>
            <a:off x="6618656" y="2513291"/>
            <a:ext cx="3834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 smtClean="0"/>
              <a:t>tp</a:t>
            </a:r>
            <a:endParaRPr lang="en-US" sz="1800" dirty="0"/>
          </a:p>
        </p:txBody>
      </p:sp>
      <p:sp>
        <p:nvSpPr>
          <p:cNvPr id="190474" name="Text Box 10"/>
          <p:cNvSpPr txBox="1">
            <a:spLocks noChangeArrowheads="1"/>
          </p:cNvSpPr>
          <p:nvPr/>
        </p:nvSpPr>
        <p:spPr bwMode="auto">
          <a:xfrm>
            <a:off x="7315200" y="251460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fn</a:t>
            </a:r>
          </a:p>
        </p:txBody>
      </p:sp>
      <p:sp>
        <p:nvSpPr>
          <p:cNvPr id="190475" name="Text Box 11"/>
          <p:cNvSpPr txBox="1">
            <a:spLocks noChangeArrowheads="1"/>
          </p:cNvSpPr>
          <p:nvPr/>
        </p:nvSpPr>
        <p:spPr bwMode="auto">
          <a:xfrm>
            <a:off x="5486400" y="3657600"/>
            <a:ext cx="2873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00CC00"/>
                </a:solidFill>
              </a:rPr>
              <a:t>System returned these</a:t>
            </a:r>
          </a:p>
        </p:txBody>
      </p:sp>
      <p:sp>
        <p:nvSpPr>
          <p:cNvPr id="190476" name="Text Box 12"/>
          <p:cNvSpPr txBox="1">
            <a:spLocks noChangeArrowheads="1"/>
          </p:cNvSpPr>
          <p:nvPr/>
        </p:nvSpPr>
        <p:spPr bwMode="auto">
          <a:xfrm>
            <a:off x="6457950" y="1371600"/>
            <a:ext cx="2686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Actual relevant docs</a:t>
            </a:r>
          </a:p>
        </p:txBody>
      </p:sp>
      <p:graphicFrame>
        <p:nvGraphicFramePr>
          <p:cNvPr id="190477" name="Object 13"/>
          <p:cNvGraphicFramePr>
            <a:graphicFrameLocks noChangeAspect="1"/>
          </p:cNvGraphicFramePr>
          <p:nvPr/>
        </p:nvGraphicFramePr>
        <p:xfrm>
          <a:off x="2209800" y="1371600"/>
          <a:ext cx="931863" cy="812800"/>
        </p:xfrm>
        <a:graphic>
          <a:graphicData uri="http://schemas.openxmlformats.org/presentationml/2006/ole">
            <p:oleObj spid="_x0000_s3074" name="Equation" r:id="rId4" imgW="482400" imgH="419040" progId="Equation.3">
              <p:embed/>
            </p:oleObj>
          </a:graphicData>
        </a:graphic>
      </p:graphicFrame>
      <p:graphicFrame>
        <p:nvGraphicFramePr>
          <p:cNvPr id="190478" name="Object 14"/>
          <p:cNvGraphicFramePr>
            <a:graphicFrameLocks noChangeAspect="1"/>
          </p:cNvGraphicFramePr>
          <p:nvPr/>
        </p:nvGraphicFramePr>
        <p:xfrm>
          <a:off x="1828800" y="2895600"/>
          <a:ext cx="931863" cy="812800"/>
        </p:xfrm>
        <a:graphic>
          <a:graphicData uri="http://schemas.openxmlformats.org/presentationml/2006/ole">
            <p:oleObj spid="_x0000_s3075" name="Equation" r:id="rId5" imgW="482400" imgH="419040" progId="Equation.3">
              <p:embed/>
            </p:oleObj>
          </a:graphicData>
        </a:graphic>
      </p:graphicFrame>
      <p:sp>
        <p:nvSpPr>
          <p:cNvPr id="190479" name="Oval 15"/>
          <p:cNvSpPr>
            <a:spLocks noChangeArrowheads="1"/>
          </p:cNvSpPr>
          <p:nvPr/>
        </p:nvSpPr>
        <p:spPr bwMode="auto">
          <a:xfrm>
            <a:off x="2133600" y="1828800"/>
            <a:ext cx="1066800" cy="381000"/>
          </a:xfrm>
          <a:prstGeom prst="ellipse">
            <a:avLst/>
          </a:prstGeom>
          <a:noFill/>
          <a:ln w="952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80" name="Oval 16"/>
          <p:cNvSpPr>
            <a:spLocks noChangeArrowheads="1"/>
          </p:cNvSpPr>
          <p:nvPr/>
        </p:nvSpPr>
        <p:spPr bwMode="auto">
          <a:xfrm>
            <a:off x="1752600" y="3352800"/>
            <a:ext cx="11430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81" name="Line 17"/>
          <p:cNvSpPr>
            <a:spLocks noChangeShapeType="1"/>
          </p:cNvSpPr>
          <p:nvPr/>
        </p:nvSpPr>
        <p:spPr bwMode="auto">
          <a:xfrm>
            <a:off x="5715000" y="46482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82" name="Line 18"/>
          <p:cNvSpPr>
            <a:spLocks noChangeShapeType="1"/>
          </p:cNvSpPr>
          <p:nvPr/>
        </p:nvSpPr>
        <p:spPr bwMode="auto">
          <a:xfrm>
            <a:off x="5410200" y="57912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83" name="Text Box 19"/>
          <p:cNvSpPr txBox="1">
            <a:spLocks noChangeArrowheads="1"/>
          </p:cNvSpPr>
          <p:nvPr/>
        </p:nvSpPr>
        <p:spPr bwMode="auto">
          <a:xfrm>
            <a:off x="6991350" y="5791200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Recall</a:t>
            </a:r>
          </a:p>
        </p:txBody>
      </p:sp>
      <p:sp>
        <p:nvSpPr>
          <p:cNvPr id="190484" name="Text Box 20"/>
          <p:cNvSpPr txBox="1">
            <a:spLocks noChangeArrowheads="1"/>
          </p:cNvSpPr>
          <p:nvPr/>
        </p:nvSpPr>
        <p:spPr bwMode="auto">
          <a:xfrm>
            <a:off x="4724400" y="4572000"/>
            <a:ext cx="103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Precision</a:t>
            </a:r>
          </a:p>
        </p:txBody>
      </p:sp>
      <p:sp>
        <p:nvSpPr>
          <p:cNvPr id="190485" name="Freeform 21"/>
          <p:cNvSpPr>
            <a:spLocks/>
          </p:cNvSpPr>
          <p:nvPr/>
        </p:nvSpPr>
        <p:spPr bwMode="auto">
          <a:xfrm rot="-10709281">
            <a:off x="5791200" y="4800600"/>
            <a:ext cx="1760538" cy="819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2" y="14"/>
              </a:cxn>
              <a:cxn ang="0">
                <a:pos x="650" y="106"/>
              </a:cxn>
              <a:cxn ang="0">
                <a:pos x="742" y="142"/>
              </a:cxn>
              <a:cxn ang="0">
                <a:pos x="918" y="283"/>
              </a:cxn>
              <a:cxn ang="0">
                <a:pos x="932" y="304"/>
              </a:cxn>
              <a:cxn ang="0">
                <a:pos x="974" y="346"/>
              </a:cxn>
              <a:cxn ang="0">
                <a:pos x="1031" y="403"/>
              </a:cxn>
              <a:cxn ang="0">
                <a:pos x="1073" y="459"/>
              </a:cxn>
              <a:cxn ang="0">
                <a:pos x="1109" y="516"/>
              </a:cxn>
            </a:cxnLst>
            <a:rect l="0" t="0" r="r" b="b"/>
            <a:pathLst>
              <a:path w="1109" h="516">
                <a:moveTo>
                  <a:pt x="0" y="0"/>
                </a:moveTo>
                <a:cubicBezTo>
                  <a:pt x="22" y="1"/>
                  <a:pt x="299" y="12"/>
                  <a:pt x="332" y="14"/>
                </a:cubicBezTo>
                <a:cubicBezTo>
                  <a:pt x="443" y="22"/>
                  <a:pt x="546" y="72"/>
                  <a:pt x="650" y="106"/>
                </a:cubicBezTo>
                <a:cubicBezTo>
                  <a:pt x="679" y="125"/>
                  <a:pt x="710" y="130"/>
                  <a:pt x="742" y="142"/>
                </a:cubicBezTo>
                <a:cubicBezTo>
                  <a:pt x="802" y="187"/>
                  <a:pt x="865" y="230"/>
                  <a:pt x="918" y="283"/>
                </a:cubicBezTo>
                <a:cubicBezTo>
                  <a:pt x="924" y="289"/>
                  <a:pt x="926" y="298"/>
                  <a:pt x="932" y="304"/>
                </a:cubicBezTo>
                <a:cubicBezTo>
                  <a:pt x="945" y="319"/>
                  <a:pt x="960" y="332"/>
                  <a:pt x="974" y="346"/>
                </a:cubicBezTo>
                <a:cubicBezTo>
                  <a:pt x="994" y="365"/>
                  <a:pt x="1013" y="379"/>
                  <a:pt x="1031" y="403"/>
                </a:cubicBezTo>
                <a:cubicBezTo>
                  <a:pt x="1045" y="422"/>
                  <a:pt x="1073" y="459"/>
                  <a:pt x="1073" y="459"/>
                </a:cubicBezTo>
                <a:cubicBezTo>
                  <a:pt x="1081" y="483"/>
                  <a:pt x="1098" y="494"/>
                  <a:pt x="1109" y="51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86" name="Line 22"/>
          <p:cNvSpPr>
            <a:spLocks noChangeShapeType="1"/>
          </p:cNvSpPr>
          <p:nvPr/>
        </p:nvSpPr>
        <p:spPr bwMode="auto">
          <a:xfrm flipV="1">
            <a:off x="5715000" y="3200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0487" name="Line 23"/>
          <p:cNvSpPr>
            <a:spLocks noChangeShapeType="1"/>
          </p:cNvSpPr>
          <p:nvPr/>
        </p:nvSpPr>
        <p:spPr bwMode="auto">
          <a:xfrm flipH="1">
            <a:off x="7696200" y="1752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0488" name="Text Box 24"/>
          <p:cNvSpPr txBox="1">
            <a:spLocks noChangeArrowheads="1"/>
          </p:cNvSpPr>
          <p:nvPr/>
        </p:nvSpPr>
        <p:spPr bwMode="auto">
          <a:xfrm>
            <a:off x="0" y="5103674"/>
            <a:ext cx="5257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Document similarity checking by 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“checksums” has high precision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but low recall;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Document similarity checking by “bag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Of letters” has low precision but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High recall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90489" name="Text Box 25"/>
          <p:cNvSpPr txBox="1">
            <a:spLocks noChangeArrowheads="1"/>
          </p:cNvSpPr>
          <p:nvPr/>
        </p:nvSpPr>
        <p:spPr bwMode="auto">
          <a:xfrm>
            <a:off x="0" y="0"/>
            <a:ext cx="6191250" cy="8223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1.0 precision ~ Soundness ~ nothing but the truth</a:t>
            </a:r>
          </a:p>
          <a:p>
            <a:r>
              <a:rPr lang="en-US" dirty="0"/>
              <a:t>1.0 recall       ~ Completeness ~ whole truth</a:t>
            </a:r>
          </a:p>
        </p:txBody>
      </p:sp>
      <p:sp>
        <p:nvSpPr>
          <p:cNvPr id="190490" name="Text Box 26"/>
          <p:cNvSpPr txBox="1">
            <a:spLocks noChangeArrowheads="1"/>
          </p:cNvSpPr>
          <p:nvPr/>
        </p:nvSpPr>
        <p:spPr bwMode="auto">
          <a:xfrm>
            <a:off x="5046403" y="0"/>
            <a:ext cx="4097597" cy="64633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Analogy: Swearing-in witnesses in </a:t>
            </a:r>
            <a:r>
              <a:rPr lang="en-US" dirty="0" smtClean="0"/>
              <a:t>courts</a:t>
            </a:r>
          </a:p>
          <a:p>
            <a:r>
              <a:rPr lang="en-US" dirty="0"/>
              <a:t> </a:t>
            </a:r>
            <a:r>
              <a:rPr lang="en-US" dirty="0" smtClean="0"/>
              <a:t>  “whole truth and nothing but the truth”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495800" y="6211669"/>
            <a:ext cx="3858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</a:t>
            </a:r>
            <a:r>
              <a:rPr lang="en-US" dirty="0" err="1" smtClean="0"/>
              <a:t>p</a:t>
            </a:r>
            <a:r>
              <a:rPr lang="en-US" dirty="0" err="1" smtClean="0">
                <a:sym typeface="Wingdings" pitchFamily="2" charset="2"/>
              </a:rPr>
              <a:t>true</a:t>
            </a:r>
            <a:r>
              <a:rPr lang="en-US" dirty="0" smtClean="0">
                <a:sym typeface="Wingdings" pitchFamily="2" charset="2"/>
              </a:rPr>
              <a:t> positives; </a:t>
            </a:r>
            <a:r>
              <a:rPr lang="en-US" dirty="0" err="1" smtClean="0">
                <a:sym typeface="Wingdings" pitchFamily="2" charset="2"/>
              </a:rPr>
              <a:t>tntrue</a:t>
            </a:r>
            <a:r>
              <a:rPr lang="en-US" dirty="0" smtClean="0">
                <a:sym typeface="Wingdings" pitchFamily="2" charset="2"/>
              </a:rPr>
              <a:t> negatives</a:t>
            </a:r>
          </a:p>
          <a:p>
            <a:r>
              <a:rPr lang="en-US" dirty="0" err="1">
                <a:sym typeface="Wingdings" pitchFamily="2" charset="2"/>
              </a:rPr>
              <a:t>f</a:t>
            </a:r>
            <a:r>
              <a:rPr lang="en-US" dirty="0" err="1" smtClean="0">
                <a:sym typeface="Wingdings" pitchFamily="2" charset="2"/>
              </a:rPr>
              <a:t>pfalse</a:t>
            </a:r>
            <a:r>
              <a:rPr lang="en-US" dirty="0" smtClean="0">
                <a:sym typeface="Wingdings" pitchFamily="2" charset="2"/>
              </a:rPr>
              <a:t> positives; </a:t>
            </a:r>
            <a:r>
              <a:rPr lang="en-US" dirty="0" err="1" smtClean="0">
                <a:sym typeface="Wingdings" pitchFamily="2" charset="2"/>
              </a:rPr>
              <a:t>fnfalse</a:t>
            </a:r>
            <a:r>
              <a:rPr lang="en-US" dirty="0" smtClean="0">
                <a:sym typeface="Wingdings" pitchFamily="2" charset="2"/>
              </a:rPr>
              <a:t> negatives</a:t>
            </a:r>
            <a:endParaRPr lang="en-US" dirty="0"/>
          </a:p>
        </p:txBody>
      </p:sp>
    </p:spTree>
  </p:cSld>
  <p:clrMapOvr>
    <a:masterClrMapping/>
  </p:clrMapOvr>
  <p:transition advTm="1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88" grpId="0"/>
      <p:bldP spid="19048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Bag of Words Comparison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057400"/>
            <a:ext cx="360746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Tom hit this ball and kicked that ball.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29200" y="2819400"/>
            <a:ext cx="246663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Tom was hit by that ball.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2590800"/>
            <a:ext cx="5071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Tom(1) hit(1) this (1)  that(1) ball(2) and(1) kicked(1)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200" y="3352800"/>
            <a:ext cx="4010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Tom(1) was(1) hit(1) by (1) ball(1) that(1)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4495800"/>
            <a:ext cx="83166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Intersection:  Tom(1) that(1) ball(1) hit(1)     Cardinality: 4</a:t>
            </a:r>
          </a:p>
          <a:p>
            <a:endParaRPr lang="en-US" dirty="0"/>
          </a:p>
          <a:p>
            <a:r>
              <a:rPr lang="en-US" dirty="0" smtClean="0"/>
              <a:t>Union: Tom(1) hit(1) this(1) ball(2) and(1) kicked(1) by(1) that(1) was(1)  Cardinality: 10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0" y="5867400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Similarity:  4/10 = 40%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Viewing Bags as “vectors”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1242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 bag can be viewed as a vector in the n-dimensional space of words</a:t>
            </a:r>
          </a:p>
          <a:p>
            <a:r>
              <a:rPr lang="en-US" dirty="0" smtClean="0"/>
              <a:t>The similarity between two bags can be measured as the cosine of the angle between the vectors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876800" y="4495800"/>
            <a:ext cx="3124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3657600" y="3352800"/>
            <a:ext cx="2590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4457700" y="3238500"/>
            <a:ext cx="1752600" cy="762000"/>
          </a:xfrm>
          <a:prstGeom prst="straightConnector1">
            <a:avLst/>
          </a:prstGeom>
          <a:ln>
            <a:tailEnd type="arrow"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029200" y="3962400"/>
            <a:ext cx="1600200" cy="533400"/>
          </a:xfrm>
          <a:prstGeom prst="straightConnector1">
            <a:avLst/>
          </a:prstGeom>
          <a:ln>
            <a:tailEnd type="arrow"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>
            <a:off x="5181600" y="3962400"/>
            <a:ext cx="381000" cy="533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562600" y="3657600"/>
            <a:ext cx="3118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Cosine of this angle is similarity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0" y="4572000"/>
            <a:ext cx="1330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“Computer”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14800" y="2819400"/>
            <a:ext cx="781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“data”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791200" y="2514600"/>
            <a:ext cx="2164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(2computer + 5 data)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24600" y="4038600"/>
            <a:ext cx="2217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(5 computer + 1 data)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33800" y="5181600"/>
            <a:ext cx="500329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Cosine ( angle between v1 &amp; v2)</a:t>
            </a:r>
          </a:p>
          <a:p>
            <a:r>
              <a:rPr lang="en-US" dirty="0"/>
              <a:t> </a:t>
            </a:r>
            <a:r>
              <a:rPr lang="en-US" dirty="0" smtClean="0"/>
              <a:t>   =  dot product of v1 and v2 </a:t>
            </a:r>
          </a:p>
          <a:p>
            <a:r>
              <a:rPr lang="en-US" dirty="0"/>
              <a:t> </a:t>
            </a:r>
            <a:r>
              <a:rPr lang="en-US" dirty="0" smtClean="0"/>
              <a:t>         (size of v1)* (size of v2)</a:t>
            </a:r>
          </a:p>
          <a:p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 = [2*5+5*1]/ </a:t>
            </a:r>
            <a:r>
              <a:rPr lang="en-US" dirty="0" err="1" smtClean="0"/>
              <a:t>sqrt</a:t>
            </a:r>
            <a:r>
              <a:rPr lang="en-US" dirty="0" smtClean="0"/>
              <a:t>(5^2+1^2)*</a:t>
            </a:r>
            <a:r>
              <a:rPr lang="en-US" dirty="0" err="1" smtClean="0"/>
              <a:t>sqrt</a:t>
            </a:r>
            <a:r>
              <a:rPr lang="en-US" dirty="0" smtClean="0"/>
              <a:t>(2^2+5^2) = 0.55</a:t>
            </a:r>
            <a:endParaRPr lang="en-US" dirty="0"/>
          </a:p>
        </p:txBody>
      </p:sp>
      <p:cxnSp>
        <p:nvCxnSpPr>
          <p:cNvPr id="20" name="Elbow Connector 19"/>
          <p:cNvCxnSpPr/>
          <p:nvPr/>
        </p:nvCxnSpPr>
        <p:spPr>
          <a:xfrm>
            <a:off x="4267200" y="5791200"/>
            <a:ext cx="220980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470400" y="0"/>
            <a:ext cx="1673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(Linear Algebra)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N-grams as a way of doing “</a:t>
            </a:r>
            <a:r>
              <a:rPr lang="en-US" dirty="0" smtClean="0"/>
              <a:t>S</a:t>
            </a:r>
            <a:r>
              <a:rPr lang="en-US" dirty="0" smtClean="0"/>
              <a:t>pelling Correction”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k-gram is the sequence of k contiguous characters in the string</a:t>
            </a:r>
          </a:p>
          <a:p>
            <a:r>
              <a:rPr lang="en-US" dirty="0" err="1" smtClean="0"/>
              <a:t>Kambhampati</a:t>
            </a:r>
            <a:endParaRPr lang="en-US" dirty="0" smtClean="0"/>
          </a:p>
          <a:p>
            <a:pPr lvl="1"/>
            <a:r>
              <a:rPr lang="en-US" dirty="0" smtClean="0"/>
              <a:t>^</a:t>
            </a:r>
            <a:r>
              <a:rPr lang="en-US" dirty="0" smtClean="0"/>
              <a:t>ka; </a:t>
            </a:r>
            <a:r>
              <a:rPr lang="en-US" dirty="0" err="1" smtClean="0"/>
              <a:t>kam</a:t>
            </a:r>
            <a:r>
              <a:rPr lang="en-US" dirty="0" smtClean="0"/>
              <a:t>; </a:t>
            </a:r>
            <a:r>
              <a:rPr lang="en-US" dirty="0" err="1" smtClean="0"/>
              <a:t>amb</a:t>
            </a:r>
            <a:r>
              <a:rPr lang="en-US" dirty="0" smtClean="0"/>
              <a:t>; </a:t>
            </a:r>
            <a:r>
              <a:rPr lang="en-US" dirty="0" err="1" smtClean="0"/>
              <a:t>mbh</a:t>
            </a:r>
            <a:r>
              <a:rPr lang="en-US" dirty="0" smtClean="0"/>
              <a:t>; </a:t>
            </a:r>
            <a:r>
              <a:rPr lang="en-US" dirty="0" err="1" smtClean="0"/>
              <a:t>bha</a:t>
            </a:r>
            <a:r>
              <a:rPr lang="en-US" dirty="0" smtClean="0"/>
              <a:t>; ham; amp; </a:t>
            </a:r>
            <a:r>
              <a:rPr lang="en-US" dirty="0" err="1" smtClean="0"/>
              <a:t>mpa</a:t>
            </a:r>
            <a:r>
              <a:rPr lang="en-US" dirty="0" smtClean="0"/>
              <a:t>; pat; </a:t>
            </a:r>
            <a:r>
              <a:rPr lang="en-US" dirty="0" err="1" smtClean="0"/>
              <a:t>ati;ti</a:t>
            </a:r>
            <a:r>
              <a:rPr lang="en-US" dirty="0" smtClean="0"/>
              <a:t>$</a:t>
            </a:r>
          </a:p>
          <a:p>
            <a:r>
              <a:rPr lang="en-US" dirty="0" smtClean="0"/>
              <a:t>Now if you type “</a:t>
            </a:r>
            <a:r>
              <a:rPr lang="en-US" dirty="0" err="1" smtClean="0"/>
              <a:t>Kambhapatti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^</a:t>
            </a:r>
            <a:r>
              <a:rPr lang="en-US" dirty="0" err="1" smtClean="0"/>
              <a:t>ka;kam;amb;mbh;bha;</a:t>
            </a:r>
            <a:r>
              <a:rPr lang="en-US" dirty="0" err="1" smtClean="0">
                <a:solidFill>
                  <a:srgbClr val="FF0000"/>
                </a:solidFill>
              </a:rPr>
              <a:t>hap;apa;</a:t>
            </a:r>
            <a:r>
              <a:rPr lang="en-US" dirty="0" err="1" smtClean="0"/>
              <a:t>pat</a:t>
            </a:r>
            <a:r>
              <a:rPr lang="en-US" dirty="0" err="1" smtClean="0">
                <a:solidFill>
                  <a:srgbClr val="FF0000"/>
                </a:solidFill>
              </a:rPr>
              <a:t>;att;tti;</a:t>
            </a:r>
            <a:r>
              <a:rPr lang="en-US" dirty="0" err="1" smtClean="0"/>
              <a:t>ti</a:t>
            </a:r>
            <a:r>
              <a:rPr lang="en-US" dirty="0" smtClean="0"/>
              <a:t>$</a:t>
            </a:r>
          </a:p>
          <a:p>
            <a:pPr lvl="1"/>
            <a:r>
              <a:rPr lang="en-US" dirty="0" smtClean="0"/>
              <a:t>Bag similarity can be computed…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for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Query is a set/bag/vector of words</a:t>
            </a:r>
          </a:p>
          <a:p>
            <a:r>
              <a:rPr lang="en-US" dirty="0" smtClean="0"/>
              <a:t>The documents in the corpus are all set/bag/vector of words</a:t>
            </a:r>
          </a:p>
          <a:p>
            <a:r>
              <a:rPr lang="en-US" dirty="0" smtClean="0"/>
              <a:t>Compare the query to the documents and see which document is most similar. Return the top 10</a:t>
            </a:r>
          </a:p>
          <a:p>
            <a:r>
              <a:rPr lang="en-US" dirty="0" smtClean="0"/>
              <a:t>Issues: How to do similarity computation efficiently?</a:t>
            </a:r>
          </a:p>
          <a:p>
            <a:pPr lvl="1"/>
            <a:r>
              <a:rPr lang="en-US" dirty="0" smtClean="0"/>
              <a:t>Answer: Inverted Index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2" name="Rectangle 2"/>
          <p:cNvSpPr>
            <a:spLocks noChangeArrowheads="1"/>
          </p:cNvSpPr>
          <p:nvPr/>
        </p:nvSpPr>
        <p:spPr bwMode="auto">
          <a:xfrm>
            <a:off x="468313" y="1138238"/>
            <a:ext cx="8294687" cy="2054225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102400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Inverted Files</a:t>
            </a:r>
            <a:endParaRPr lang="en-US" sz="4000"/>
          </a:p>
        </p:txBody>
      </p:sp>
      <p:sp>
        <p:nvSpPr>
          <p:cNvPr id="10240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19200" y="1219200"/>
            <a:ext cx="7924800" cy="1943100"/>
          </a:xfrm>
          <a:noFill/>
          <a:ln/>
        </p:spPr>
        <p:txBody>
          <a:bodyPr lIns="90488" tIns="44450" rIns="90488" bIns="44450">
            <a:normAutofit lnSpcReduction="10000"/>
          </a:bodyPr>
          <a:lstStyle/>
          <a:p>
            <a:pPr marL="346075" indent="-346075"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rgbClr val="990099"/>
                </a:solidFill>
              </a:rPr>
              <a:t>A file is a list of words by position</a:t>
            </a:r>
          </a:p>
          <a:p>
            <a:pPr marL="346075" indent="-346075"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rgbClr val="990099"/>
                </a:solidFill>
              </a:rPr>
              <a:t>First entry is the word in position 1 (first word)</a:t>
            </a:r>
          </a:p>
          <a:p>
            <a:pPr marL="346075" indent="-346075"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rgbClr val="990099"/>
                </a:solidFill>
              </a:rPr>
              <a:t>Entry 4562 is the word in position 4562 (4562</a:t>
            </a:r>
            <a:r>
              <a:rPr lang="en-US" sz="2400" b="0" baseline="40000">
                <a:solidFill>
                  <a:srgbClr val="990099"/>
                </a:solidFill>
              </a:rPr>
              <a:t>nd</a:t>
            </a:r>
            <a:r>
              <a:rPr lang="en-US" sz="2400">
                <a:solidFill>
                  <a:srgbClr val="990099"/>
                </a:solidFill>
              </a:rPr>
              <a:t> word)</a:t>
            </a:r>
          </a:p>
          <a:p>
            <a:pPr marL="346075" indent="-346075"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rgbClr val="990099"/>
                </a:solidFill>
              </a:rPr>
              <a:t>Last entry is the last word</a:t>
            </a:r>
          </a:p>
          <a:p>
            <a:pPr marL="346075" indent="-346075"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rgbClr val="990099"/>
                </a:solidFill>
              </a:rPr>
              <a:t>An inverted file is a list of positions by word!</a:t>
            </a:r>
          </a:p>
        </p:txBody>
      </p:sp>
      <p:sp>
        <p:nvSpPr>
          <p:cNvPr id="1024005" name="Text Box 5"/>
          <p:cNvSpPr txBox="1">
            <a:spLocks noChangeArrowheads="1"/>
          </p:cNvSpPr>
          <p:nvPr/>
        </p:nvSpPr>
        <p:spPr bwMode="auto">
          <a:xfrm>
            <a:off x="527050" y="1174750"/>
            <a:ext cx="506413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r">
              <a:spcAft>
                <a:spcPts val="100"/>
              </a:spcAft>
            </a:pPr>
            <a:r>
              <a:rPr lang="en-US" sz="1200">
                <a:latin typeface="Arial" pitchFamily="34" charset="0"/>
              </a:rPr>
              <a:t>POS</a:t>
            </a:r>
          </a:p>
          <a:p>
            <a:pPr algn="r">
              <a:spcAft>
                <a:spcPts val="100"/>
              </a:spcAft>
            </a:pPr>
            <a:r>
              <a:rPr lang="en-US" sz="1200">
                <a:latin typeface="Arial" pitchFamily="34" charset="0"/>
              </a:rPr>
              <a:t>1</a:t>
            </a:r>
          </a:p>
          <a:p>
            <a:pPr algn="r">
              <a:spcAft>
                <a:spcPts val="100"/>
              </a:spcAft>
            </a:pPr>
            <a:endParaRPr lang="en-US" sz="1000">
              <a:latin typeface="Arial" pitchFamily="34" charset="0"/>
            </a:endParaRPr>
          </a:p>
          <a:p>
            <a:pPr algn="r">
              <a:spcAft>
                <a:spcPts val="100"/>
              </a:spcAft>
            </a:pPr>
            <a:r>
              <a:rPr lang="en-US" sz="1200">
                <a:latin typeface="Arial" pitchFamily="34" charset="0"/>
              </a:rPr>
              <a:t>10</a:t>
            </a:r>
          </a:p>
          <a:p>
            <a:pPr algn="r">
              <a:spcAft>
                <a:spcPts val="100"/>
              </a:spcAft>
            </a:pPr>
            <a:endParaRPr lang="en-US" sz="1000">
              <a:latin typeface="Arial" pitchFamily="34" charset="0"/>
            </a:endParaRPr>
          </a:p>
          <a:p>
            <a:pPr algn="r">
              <a:spcAft>
                <a:spcPts val="100"/>
              </a:spcAft>
            </a:pPr>
            <a:r>
              <a:rPr lang="en-US" sz="1200">
                <a:latin typeface="Arial" pitchFamily="34" charset="0"/>
              </a:rPr>
              <a:t>20</a:t>
            </a:r>
          </a:p>
          <a:p>
            <a:pPr algn="r">
              <a:spcAft>
                <a:spcPts val="100"/>
              </a:spcAft>
            </a:pPr>
            <a:endParaRPr lang="en-US" sz="1200">
              <a:latin typeface="Arial" pitchFamily="34" charset="0"/>
            </a:endParaRPr>
          </a:p>
          <a:p>
            <a:pPr algn="r">
              <a:spcAft>
                <a:spcPts val="100"/>
              </a:spcAft>
            </a:pPr>
            <a:r>
              <a:rPr lang="en-US" sz="1200">
                <a:latin typeface="Arial" pitchFamily="34" charset="0"/>
              </a:rPr>
              <a:t>30</a:t>
            </a:r>
          </a:p>
          <a:p>
            <a:pPr algn="r">
              <a:spcAft>
                <a:spcPts val="100"/>
              </a:spcAft>
            </a:pPr>
            <a:endParaRPr lang="en-US" sz="1200">
              <a:latin typeface="Arial" pitchFamily="34" charset="0"/>
            </a:endParaRPr>
          </a:p>
          <a:p>
            <a:pPr algn="r">
              <a:spcAft>
                <a:spcPts val="100"/>
              </a:spcAft>
            </a:pPr>
            <a:r>
              <a:rPr lang="en-US" sz="1200">
                <a:latin typeface="Arial" pitchFamily="34" charset="0"/>
              </a:rPr>
              <a:t>36</a:t>
            </a:r>
          </a:p>
        </p:txBody>
      </p:sp>
      <p:sp>
        <p:nvSpPr>
          <p:cNvPr id="1024006" name="Text Box 6"/>
          <p:cNvSpPr txBox="1">
            <a:spLocks noChangeArrowheads="1"/>
          </p:cNvSpPr>
          <p:nvPr/>
        </p:nvSpPr>
        <p:spPr bwMode="auto">
          <a:xfrm>
            <a:off x="8189913" y="1093788"/>
            <a:ext cx="623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sz="1600">
                <a:solidFill>
                  <a:schemeClr val="hlink"/>
                </a:solidFill>
                <a:latin typeface="Arial" pitchFamily="34" charset="0"/>
              </a:rPr>
              <a:t>FILE</a:t>
            </a:r>
            <a:endParaRPr lang="en-US" sz="1000">
              <a:latin typeface="Arial" pitchFamily="34" charset="0"/>
            </a:endParaRPr>
          </a:p>
        </p:txBody>
      </p:sp>
      <p:sp>
        <p:nvSpPr>
          <p:cNvPr id="1024007" name="Line 7"/>
          <p:cNvSpPr>
            <a:spLocks noChangeShapeType="1"/>
          </p:cNvSpPr>
          <p:nvPr/>
        </p:nvSpPr>
        <p:spPr bwMode="auto">
          <a:xfrm flipH="1">
            <a:off x="7408863" y="1312863"/>
            <a:ext cx="815975" cy="617537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81000" y="3581400"/>
            <a:ext cx="6029325" cy="2678113"/>
            <a:chOff x="297" y="2065"/>
            <a:chExt cx="3798" cy="1687"/>
          </a:xfrm>
        </p:grpSpPr>
        <p:sp>
          <p:nvSpPr>
            <p:cNvPr id="1024009" name="Rectangle 9"/>
            <p:cNvSpPr>
              <a:spLocks noChangeArrowheads="1"/>
            </p:cNvSpPr>
            <p:nvPr/>
          </p:nvSpPr>
          <p:spPr bwMode="auto">
            <a:xfrm>
              <a:off x="297" y="2065"/>
              <a:ext cx="2220" cy="1687"/>
            </a:xfrm>
            <a:prstGeom prst="rect">
              <a:avLst/>
            </a:prstGeom>
            <a:noFill/>
            <a:ln w="12700">
              <a:solidFill>
                <a:srgbClr val="990099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pPr lvl="1">
                <a:spcBef>
                  <a:spcPts val="100"/>
                </a:spcBef>
              </a:pPr>
              <a:r>
                <a:rPr lang="en-US" sz="1800" b="0">
                  <a:solidFill>
                    <a:srgbClr val="990099"/>
                  </a:solidFill>
                  <a:latin typeface="Arial" pitchFamily="34" charset="0"/>
                </a:rPr>
                <a:t>a (1, 4, 40)</a:t>
              </a:r>
            </a:p>
            <a:p>
              <a:pPr lvl="1">
                <a:spcBef>
                  <a:spcPts val="100"/>
                </a:spcBef>
              </a:pPr>
              <a:r>
                <a:rPr lang="en-US" sz="1800" b="0">
                  <a:solidFill>
                    <a:srgbClr val="990099"/>
                  </a:solidFill>
                  <a:latin typeface="Arial" pitchFamily="34" charset="0"/>
                </a:rPr>
                <a:t>entry (11, 20, 31)</a:t>
              </a:r>
            </a:p>
            <a:p>
              <a:pPr lvl="1">
                <a:spcBef>
                  <a:spcPts val="100"/>
                </a:spcBef>
              </a:pPr>
              <a:r>
                <a:rPr lang="en-US" sz="1800" b="0">
                  <a:solidFill>
                    <a:srgbClr val="990099"/>
                  </a:solidFill>
                  <a:latin typeface="Arial" pitchFamily="34" charset="0"/>
                </a:rPr>
                <a:t>file (2, 38)</a:t>
              </a:r>
            </a:p>
            <a:p>
              <a:pPr lvl="1">
                <a:spcBef>
                  <a:spcPts val="100"/>
                </a:spcBef>
              </a:pPr>
              <a:r>
                <a:rPr lang="en-US" sz="1800" b="0">
                  <a:solidFill>
                    <a:srgbClr val="990099"/>
                  </a:solidFill>
                  <a:latin typeface="Arial" pitchFamily="34" charset="0"/>
                </a:rPr>
                <a:t>list (5, 41)</a:t>
              </a:r>
            </a:p>
            <a:p>
              <a:pPr lvl="1">
                <a:spcBef>
                  <a:spcPts val="100"/>
                </a:spcBef>
              </a:pPr>
              <a:r>
                <a:rPr lang="en-US" sz="1800" b="0">
                  <a:solidFill>
                    <a:srgbClr val="990099"/>
                  </a:solidFill>
                  <a:latin typeface="Arial" pitchFamily="34" charset="0"/>
                </a:rPr>
                <a:t>position (9, 16, 26)</a:t>
              </a:r>
            </a:p>
            <a:p>
              <a:pPr lvl="1">
                <a:spcBef>
                  <a:spcPts val="100"/>
                </a:spcBef>
              </a:pPr>
              <a:r>
                <a:rPr lang="en-US" sz="1800" b="0">
                  <a:solidFill>
                    <a:srgbClr val="990099"/>
                  </a:solidFill>
                  <a:latin typeface="Arial" pitchFamily="34" charset="0"/>
                </a:rPr>
                <a:t>positions (44)</a:t>
              </a:r>
            </a:p>
            <a:p>
              <a:pPr lvl="1">
                <a:spcBef>
                  <a:spcPts val="100"/>
                </a:spcBef>
              </a:pPr>
              <a:r>
                <a:rPr lang="en-US" sz="1800" b="0">
                  <a:solidFill>
                    <a:srgbClr val="990099"/>
                  </a:solidFill>
                  <a:latin typeface="Arial" pitchFamily="34" charset="0"/>
                </a:rPr>
                <a:t>word (14, 19, 24, 29, 35, 45)</a:t>
              </a:r>
            </a:p>
            <a:p>
              <a:pPr lvl="1">
                <a:spcBef>
                  <a:spcPts val="100"/>
                </a:spcBef>
              </a:pPr>
              <a:r>
                <a:rPr lang="en-US" sz="1800" b="0">
                  <a:solidFill>
                    <a:srgbClr val="990099"/>
                  </a:solidFill>
                  <a:latin typeface="Arial" pitchFamily="34" charset="0"/>
                </a:rPr>
                <a:t>words (7)</a:t>
              </a:r>
            </a:p>
            <a:p>
              <a:pPr lvl="1">
                <a:spcBef>
                  <a:spcPts val="100"/>
                </a:spcBef>
              </a:pPr>
              <a:r>
                <a:rPr lang="en-US" sz="1800" b="0">
                  <a:solidFill>
                    <a:srgbClr val="990099"/>
                  </a:solidFill>
                  <a:latin typeface="Arial" pitchFamily="34" charset="0"/>
                </a:rPr>
                <a:t>4562 (21, 27)</a:t>
              </a:r>
            </a:p>
          </p:txBody>
        </p:sp>
        <p:sp>
          <p:nvSpPr>
            <p:cNvPr id="1024010" name="Text Box 10"/>
            <p:cNvSpPr txBox="1">
              <a:spLocks noChangeArrowheads="1"/>
            </p:cNvSpPr>
            <p:nvPr/>
          </p:nvSpPr>
          <p:spPr bwMode="auto">
            <a:xfrm>
              <a:off x="3015" y="2512"/>
              <a:ext cx="1080" cy="218"/>
            </a:xfrm>
            <a:prstGeom prst="rect">
              <a:avLst/>
            </a:prstGeom>
            <a:noFill/>
            <a:ln w="9525">
              <a:solidFill>
                <a:srgbClr val="990099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 sz="1600">
                  <a:solidFill>
                    <a:srgbClr val="990099"/>
                  </a:solidFill>
                  <a:latin typeface="Arial" pitchFamily="34" charset="0"/>
                </a:rPr>
                <a:t>INVERTED FILE</a:t>
              </a:r>
              <a:endParaRPr lang="en-US" sz="1000">
                <a:solidFill>
                  <a:srgbClr val="990099"/>
                </a:solidFill>
                <a:latin typeface="Arial" pitchFamily="34" charset="0"/>
              </a:endParaRPr>
            </a:p>
          </p:txBody>
        </p:sp>
        <p:sp>
          <p:nvSpPr>
            <p:cNvPr id="1024011" name="Line 11"/>
            <p:cNvSpPr>
              <a:spLocks noChangeShapeType="1"/>
            </p:cNvSpPr>
            <p:nvPr/>
          </p:nvSpPr>
          <p:spPr bwMode="auto">
            <a:xfrm flipH="1">
              <a:off x="2120" y="2635"/>
              <a:ext cx="888" cy="374"/>
            </a:xfrm>
            <a:prstGeom prst="line">
              <a:avLst/>
            </a:prstGeom>
            <a:noFill/>
            <a:ln w="19050">
              <a:solidFill>
                <a:srgbClr val="990099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sz="4000" dirty="0"/>
              <a:t>Inverted Files for Multiple Documents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352800" y="4495800"/>
            <a:ext cx="5429250" cy="1131888"/>
            <a:chOff x="2112" y="2400"/>
            <a:chExt cx="3420" cy="713"/>
          </a:xfrm>
        </p:grpSpPr>
        <p:graphicFrame>
          <p:nvGraphicFramePr>
            <p:cNvPr id="1025028" name="Object 4"/>
            <p:cNvGraphicFramePr>
              <a:graphicFrameLocks noChangeAspect="1"/>
            </p:cNvGraphicFramePr>
            <p:nvPr/>
          </p:nvGraphicFramePr>
          <p:xfrm>
            <a:off x="2112" y="2400"/>
            <a:ext cx="3413" cy="281"/>
          </p:xfrm>
          <a:graphic>
            <a:graphicData uri="http://schemas.openxmlformats.org/presentationml/2006/ole">
              <p:oleObj spid="_x0000_s1032" name="Document" r:id="rId4" imgW="5419800" imgH="447840" progId="Word.Document.8">
                <p:embed/>
              </p:oleObj>
            </a:graphicData>
          </a:graphic>
        </p:graphicFrame>
        <p:graphicFrame>
          <p:nvGraphicFramePr>
            <p:cNvPr id="1025029" name="Object 5"/>
            <p:cNvGraphicFramePr>
              <a:graphicFrameLocks noChangeAspect="1"/>
            </p:cNvGraphicFramePr>
            <p:nvPr/>
          </p:nvGraphicFramePr>
          <p:xfrm>
            <a:off x="2112" y="2544"/>
            <a:ext cx="3413" cy="280"/>
          </p:xfrm>
          <a:graphic>
            <a:graphicData uri="http://schemas.openxmlformats.org/presentationml/2006/ole">
              <p:oleObj spid="_x0000_s1033" name="Document" r:id="rId5" imgW="5419800" imgH="447840" progId="Word.Document.8">
                <p:embed/>
              </p:oleObj>
            </a:graphicData>
          </a:graphic>
        </p:graphicFrame>
        <p:graphicFrame>
          <p:nvGraphicFramePr>
            <p:cNvPr id="1025030" name="Object 6"/>
            <p:cNvGraphicFramePr>
              <a:graphicFrameLocks noChangeAspect="1"/>
            </p:cNvGraphicFramePr>
            <p:nvPr/>
          </p:nvGraphicFramePr>
          <p:xfrm>
            <a:off x="2112" y="2688"/>
            <a:ext cx="3420" cy="288"/>
          </p:xfrm>
          <a:graphic>
            <a:graphicData uri="http://schemas.openxmlformats.org/presentationml/2006/ole">
              <p:oleObj spid="_x0000_s1034" name="Document" r:id="rId6" imgW="5438880" imgH="466560" progId="Word.Document.8">
                <p:embed/>
              </p:oleObj>
            </a:graphicData>
          </a:graphic>
        </p:graphicFrame>
        <p:graphicFrame>
          <p:nvGraphicFramePr>
            <p:cNvPr id="1025031" name="Object 7"/>
            <p:cNvGraphicFramePr>
              <a:graphicFrameLocks noChangeAspect="1"/>
            </p:cNvGraphicFramePr>
            <p:nvPr/>
          </p:nvGraphicFramePr>
          <p:xfrm>
            <a:off x="2112" y="2832"/>
            <a:ext cx="3413" cy="281"/>
          </p:xfrm>
          <a:graphic>
            <a:graphicData uri="http://schemas.openxmlformats.org/presentationml/2006/ole">
              <p:oleObj spid="_x0000_s1035" name="Document" r:id="rId7" imgW="5419800" imgH="447840" progId="Word.Document.8">
                <p:embed/>
              </p:oleObj>
            </a:graphicData>
          </a:graphic>
        </p:graphicFrame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57200" y="1371600"/>
            <a:ext cx="8355013" cy="3686175"/>
            <a:chOff x="288" y="1056"/>
            <a:chExt cx="5263" cy="2322"/>
          </a:xfrm>
        </p:grpSpPr>
        <p:graphicFrame>
          <p:nvGraphicFramePr>
            <p:cNvPr id="1025033" name="Object 9"/>
            <p:cNvGraphicFramePr>
              <a:graphicFrameLocks noChangeAspect="1"/>
            </p:cNvGraphicFramePr>
            <p:nvPr/>
          </p:nvGraphicFramePr>
          <p:xfrm>
            <a:off x="288" y="1344"/>
            <a:ext cx="1652" cy="2034"/>
          </p:xfrm>
          <a:graphic>
            <a:graphicData uri="http://schemas.openxmlformats.org/presentationml/2006/ole">
              <p:oleObj spid="_x0000_s1026" name="Document" r:id="rId8" imgW="2623680" imgH="3228120" progId="Word.Document.8">
                <p:embed/>
              </p:oleObj>
            </a:graphicData>
          </a:graphic>
        </p:graphicFrame>
        <p:graphicFrame>
          <p:nvGraphicFramePr>
            <p:cNvPr id="1025034" name="Object 10"/>
            <p:cNvGraphicFramePr>
              <a:graphicFrameLocks noChangeAspect="1"/>
            </p:cNvGraphicFramePr>
            <p:nvPr/>
          </p:nvGraphicFramePr>
          <p:xfrm>
            <a:off x="2112" y="1488"/>
            <a:ext cx="3439" cy="303"/>
          </p:xfrm>
          <a:graphic>
            <a:graphicData uri="http://schemas.openxmlformats.org/presentationml/2006/ole">
              <p:oleObj spid="_x0000_s1027" name="Document" r:id="rId9" imgW="5458320" imgH="481680" progId="Word.Document.8">
                <p:embed/>
              </p:oleObj>
            </a:graphicData>
          </a:graphic>
        </p:graphicFrame>
        <p:graphicFrame>
          <p:nvGraphicFramePr>
            <p:cNvPr id="1025035" name="Object 11"/>
            <p:cNvGraphicFramePr>
              <a:graphicFrameLocks noChangeAspect="1"/>
            </p:cNvGraphicFramePr>
            <p:nvPr/>
          </p:nvGraphicFramePr>
          <p:xfrm>
            <a:off x="2112" y="1632"/>
            <a:ext cx="3335" cy="281"/>
          </p:xfrm>
          <a:graphic>
            <a:graphicData uri="http://schemas.openxmlformats.org/presentationml/2006/ole">
              <p:oleObj spid="_x0000_s1028" name="Document" r:id="rId10" imgW="5296680" imgH="447840" progId="Word.Document.8">
                <p:embed/>
              </p:oleObj>
            </a:graphicData>
          </a:graphic>
        </p:graphicFrame>
        <p:graphicFrame>
          <p:nvGraphicFramePr>
            <p:cNvPr id="1025036" name="Object 12"/>
            <p:cNvGraphicFramePr>
              <a:graphicFrameLocks noChangeAspect="1"/>
            </p:cNvGraphicFramePr>
            <p:nvPr/>
          </p:nvGraphicFramePr>
          <p:xfrm>
            <a:off x="2112" y="1776"/>
            <a:ext cx="3421" cy="288"/>
          </p:xfrm>
          <a:graphic>
            <a:graphicData uri="http://schemas.openxmlformats.org/presentationml/2006/ole">
              <p:oleObj spid="_x0000_s1029" name="Document" r:id="rId11" imgW="5419800" imgH="457200" progId="Word.Document.8">
                <p:embed/>
              </p:oleObj>
            </a:graphicData>
          </a:graphic>
        </p:graphicFrame>
        <p:sp>
          <p:nvSpPr>
            <p:cNvPr id="1025037" name="Text Box 13"/>
            <p:cNvSpPr txBox="1">
              <a:spLocks noChangeArrowheads="1"/>
            </p:cNvSpPr>
            <p:nvPr/>
          </p:nvSpPr>
          <p:spPr bwMode="auto">
            <a:xfrm>
              <a:off x="2160" y="1056"/>
              <a:ext cx="196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sz="1200" dirty="0">
                  <a:latin typeface="Arial" pitchFamily="34" charset="0"/>
                </a:rPr>
                <a:t>DOCID    OCCUR    POS 1     POS 2     . . .</a:t>
              </a:r>
              <a:endParaRPr lang="en-US" sz="1000" dirty="0">
                <a:latin typeface="Arial" pitchFamily="34" charset="0"/>
              </a:endParaRPr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2112" y="1200"/>
              <a:ext cx="3413" cy="1144"/>
              <a:chOff x="2112" y="1200"/>
              <a:chExt cx="3413" cy="1144"/>
            </a:xfrm>
          </p:grpSpPr>
          <p:graphicFrame>
            <p:nvGraphicFramePr>
              <p:cNvPr id="1025039" name="Object 15"/>
              <p:cNvGraphicFramePr>
                <a:graphicFrameLocks noChangeAspect="1"/>
              </p:cNvGraphicFramePr>
              <p:nvPr/>
            </p:nvGraphicFramePr>
            <p:xfrm>
              <a:off x="2112" y="2064"/>
              <a:ext cx="3413" cy="280"/>
            </p:xfrm>
            <a:graphic>
              <a:graphicData uri="http://schemas.openxmlformats.org/presentationml/2006/ole">
                <p:oleObj spid="_x0000_s1031" name="Document" r:id="rId12" imgW="5419800" imgH="447840" progId="Word.Document.8">
                  <p:embed/>
                </p:oleObj>
              </a:graphicData>
            </a:graphic>
          </p:graphicFrame>
          <p:sp>
            <p:nvSpPr>
              <p:cNvPr id="1025040" name="Line 16"/>
              <p:cNvSpPr>
                <a:spLocks noChangeShapeType="1"/>
              </p:cNvSpPr>
              <p:nvPr/>
            </p:nvSpPr>
            <p:spPr bwMode="auto">
              <a:xfrm flipH="1">
                <a:off x="2352" y="1200"/>
                <a:ext cx="96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92075" tIns="46038" rIns="92075" bIns="46038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25041" name="Line 17"/>
              <p:cNvSpPr>
                <a:spLocks noChangeShapeType="1"/>
              </p:cNvSpPr>
              <p:nvPr/>
            </p:nvSpPr>
            <p:spPr bwMode="auto">
              <a:xfrm flipH="1">
                <a:off x="2688" y="1200"/>
                <a:ext cx="96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92075" tIns="46038" rIns="92075" bIns="46038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25042" name="Line 18"/>
              <p:cNvSpPr>
                <a:spLocks noChangeShapeType="1"/>
              </p:cNvSpPr>
              <p:nvPr/>
            </p:nvSpPr>
            <p:spPr bwMode="auto">
              <a:xfrm flipH="1">
                <a:off x="3072" y="1200"/>
                <a:ext cx="96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92075" tIns="46038" rIns="92075" bIns="46038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25043" name="Line 19"/>
              <p:cNvSpPr>
                <a:spLocks noChangeShapeType="1"/>
              </p:cNvSpPr>
              <p:nvPr/>
            </p:nvSpPr>
            <p:spPr bwMode="auto">
              <a:xfrm flipH="1">
                <a:off x="3504" y="1200"/>
                <a:ext cx="96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92075" tIns="46038" rIns="92075" bIns="46038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025044" name="Line 20"/>
            <p:cNvSpPr>
              <a:spLocks noChangeShapeType="1"/>
            </p:cNvSpPr>
            <p:nvPr/>
          </p:nvSpPr>
          <p:spPr bwMode="auto">
            <a:xfrm flipV="1">
              <a:off x="1680" y="1536"/>
              <a:ext cx="43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2075" tIns="46038" rIns="92075" bIns="46038" anchor="ctr">
              <a:spAutoFit/>
            </a:bodyPr>
            <a:lstStyle/>
            <a:p>
              <a:endParaRPr lang="en-US"/>
            </a:p>
          </p:txBody>
        </p:sp>
        <p:sp>
          <p:nvSpPr>
            <p:cNvPr id="1025045" name="Line 21"/>
            <p:cNvSpPr>
              <a:spLocks noChangeShapeType="1"/>
            </p:cNvSpPr>
            <p:nvPr/>
          </p:nvSpPr>
          <p:spPr bwMode="auto">
            <a:xfrm>
              <a:off x="1680" y="1776"/>
              <a:ext cx="43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2075" tIns="46038" rIns="92075" bIns="46038" anchor="ctr">
              <a:spAutoFit/>
            </a:bodyPr>
            <a:lstStyle/>
            <a:p>
              <a:endParaRPr lang="en-US"/>
            </a:p>
          </p:txBody>
        </p:sp>
        <p:sp>
          <p:nvSpPr>
            <p:cNvPr id="1025046" name="Line 22"/>
            <p:cNvSpPr>
              <a:spLocks noChangeShapeType="1"/>
            </p:cNvSpPr>
            <p:nvPr/>
          </p:nvSpPr>
          <p:spPr bwMode="auto">
            <a:xfrm flipV="1">
              <a:off x="1632" y="307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2075" tIns="46038" rIns="92075" bIns="46038" anchor="ctr">
              <a:spAutoFit/>
            </a:bodyPr>
            <a:lstStyle/>
            <a:p>
              <a:endParaRPr lang="en-US"/>
            </a:p>
          </p:txBody>
        </p:sp>
        <p:graphicFrame>
          <p:nvGraphicFramePr>
            <p:cNvPr id="1025047" name="Object 23"/>
            <p:cNvGraphicFramePr>
              <a:graphicFrameLocks noChangeAspect="1"/>
            </p:cNvGraphicFramePr>
            <p:nvPr/>
          </p:nvGraphicFramePr>
          <p:xfrm>
            <a:off x="2112" y="2400"/>
            <a:ext cx="3358" cy="265"/>
          </p:xfrm>
          <a:graphic>
            <a:graphicData uri="http://schemas.openxmlformats.org/presentationml/2006/ole">
              <p:oleObj spid="_x0000_s1030" name="Document" r:id="rId13" imgW="5334120" imgH="419040" progId="Word.Document.8">
                <p:embed/>
              </p:oleObj>
            </a:graphicData>
          </a:graphic>
        </p:graphicFrame>
        <p:sp>
          <p:nvSpPr>
            <p:cNvPr id="1025048" name="Line 24"/>
            <p:cNvSpPr>
              <a:spLocks noChangeShapeType="1"/>
            </p:cNvSpPr>
            <p:nvPr/>
          </p:nvSpPr>
          <p:spPr bwMode="auto">
            <a:xfrm>
              <a:off x="1680" y="1968"/>
              <a:ext cx="43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endParaRPr lang="en-US"/>
            </a:p>
          </p:txBody>
        </p:sp>
        <p:sp>
          <p:nvSpPr>
            <p:cNvPr id="1025049" name="Text Box 25"/>
            <p:cNvSpPr txBox="1">
              <a:spLocks noChangeArrowheads="1"/>
            </p:cNvSpPr>
            <p:nvPr/>
          </p:nvSpPr>
          <p:spPr bwMode="auto">
            <a:xfrm>
              <a:off x="2448" y="2544"/>
              <a:ext cx="42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 anchor="ctr">
              <a:spAutoFit/>
            </a:bodyPr>
            <a:lstStyle/>
            <a:p>
              <a:pPr algn="ctr"/>
              <a:r>
                <a:rPr lang="en-US" sz="2800">
                  <a:latin typeface="Arial" pitchFamily="34" charset="0"/>
                </a:rPr>
                <a:t>. . .</a:t>
              </a:r>
              <a:endParaRPr lang="en-US" sz="1000">
                <a:latin typeface="Arial" pitchFamily="34" charset="0"/>
              </a:endParaRPr>
            </a:p>
          </p:txBody>
        </p:sp>
      </p:grpSp>
      <p:sp>
        <p:nvSpPr>
          <p:cNvPr id="1025050" name="Text Box 26"/>
          <p:cNvSpPr txBox="1">
            <a:spLocks noChangeArrowheads="1"/>
          </p:cNvSpPr>
          <p:nvPr/>
        </p:nvSpPr>
        <p:spPr bwMode="auto">
          <a:xfrm>
            <a:off x="6629400" y="1143000"/>
            <a:ext cx="21272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r>
              <a:rPr lang="en-US" sz="1200">
                <a:latin typeface="Arial" pitchFamily="34" charset="0"/>
              </a:rPr>
              <a:t>“jezebel” occurs</a:t>
            </a:r>
          </a:p>
          <a:p>
            <a:r>
              <a:rPr lang="en-US" sz="1200">
                <a:latin typeface="Arial" pitchFamily="34" charset="0"/>
              </a:rPr>
              <a:t>6 times in document 34,</a:t>
            </a:r>
          </a:p>
          <a:p>
            <a:r>
              <a:rPr lang="en-US" sz="1200">
                <a:latin typeface="Arial" pitchFamily="34" charset="0"/>
              </a:rPr>
              <a:t>3 times in document 44,</a:t>
            </a:r>
          </a:p>
          <a:p>
            <a:r>
              <a:rPr lang="en-US" sz="1200">
                <a:latin typeface="Arial" pitchFamily="34" charset="0"/>
              </a:rPr>
              <a:t>4 times in document 56 . . .</a:t>
            </a:r>
          </a:p>
        </p:txBody>
      </p:sp>
      <p:sp>
        <p:nvSpPr>
          <p:cNvPr id="1025051" name="Text Box 27"/>
          <p:cNvSpPr txBox="1">
            <a:spLocks noChangeArrowheads="1"/>
          </p:cNvSpPr>
          <p:nvPr/>
        </p:nvSpPr>
        <p:spPr bwMode="auto">
          <a:xfrm>
            <a:off x="838200" y="1143000"/>
            <a:ext cx="1763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sz="2800">
                <a:solidFill>
                  <a:srgbClr val="990099"/>
                </a:solidFill>
                <a:latin typeface="Arial" pitchFamily="34" charset="0"/>
              </a:rPr>
              <a:t>LEXICON</a:t>
            </a:r>
            <a:endParaRPr lang="en-US" sz="1800">
              <a:solidFill>
                <a:srgbClr val="990099"/>
              </a:solidFill>
              <a:latin typeface="Arial" pitchFamily="34" charset="0"/>
            </a:endParaRPr>
          </a:p>
        </p:txBody>
      </p:sp>
      <p:sp>
        <p:nvSpPr>
          <p:cNvPr id="1025052" name="Rectangle 28"/>
          <p:cNvSpPr>
            <a:spLocks noChangeArrowheads="1"/>
          </p:cNvSpPr>
          <p:nvPr/>
        </p:nvSpPr>
        <p:spPr bwMode="auto">
          <a:xfrm>
            <a:off x="6172200" y="3276600"/>
            <a:ext cx="2514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pPr algn="ctr"/>
            <a:r>
              <a:rPr lang="en-US" sz="2800">
                <a:solidFill>
                  <a:srgbClr val="990099"/>
                </a:solidFill>
                <a:latin typeface="Arial" pitchFamily="34" charset="0"/>
              </a:rPr>
              <a:t>OCCURENCE INDEX</a:t>
            </a:r>
          </a:p>
        </p:txBody>
      </p:sp>
      <p:sp>
        <p:nvSpPr>
          <p:cNvPr id="1025053" name="Line 29"/>
          <p:cNvSpPr>
            <a:spLocks noChangeShapeType="1"/>
          </p:cNvSpPr>
          <p:nvPr/>
        </p:nvSpPr>
        <p:spPr bwMode="auto">
          <a:xfrm>
            <a:off x="3124200" y="1295400"/>
            <a:ext cx="0" cy="4038600"/>
          </a:xfrm>
          <a:prstGeom prst="line">
            <a:avLst/>
          </a:prstGeom>
          <a:noFill/>
          <a:ln w="38100">
            <a:solidFill>
              <a:srgbClr val="990099"/>
            </a:solidFill>
            <a:prstDash val="lgDash"/>
            <a:round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1025055" name="Text Box 31"/>
          <p:cNvSpPr txBox="1">
            <a:spLocks noChangeArrowheads="1"/>
          </p:cNvSpPr>
          <p:nvPr/>
        </p:nvSpPr>
        <p:spPr bwMode="auto">
          <a:xfrm>
            <a:off x="7391400" y="2438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…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962400" y="762000"/>
            <a:ext cx="1540743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Can also store </a:t>
            </a:r>
          </a:p>
          <a:p>
            <a:r>
              <a:rPr lang="en-US" sz="1400" dirty="0" err="1" smtClean="0"/>
              <a:t>precomputed</a:t>
            </a:r>
            <a:r>
              <a:rPr lang="en-US" sz="1400" dirty="0" smtClean="0"/>
              <a:t> “</a:t>
            </a:r>
            <a:r>
              <a:rPr lang="en-US" sz="1400" dirty="0" err="1" smtClean="0"/>
              <a:t>tf</a:t>
            </a:r>
            <a:r>
              <a:rPr lang="en-US" sz="1400" dirty="0" smtClean="0"/>
              <a:t>”</a:t>
            </a:r>
            <a:endParaRPr lang="en-US" sz="1400" dirty="0"/>
          </a:p>
        </p:txBody>
      </p:sp>
      <p:cxnSp>
        <p:nvCxnSpPr>
          <p:cNvPr id="37" name="Straight Arrow Connector 36"/>
          <p:cNvCxnSpPr>
            <a:stCxn id="35" idx="2"/>
          </p:cNvCxnSpPr>
          <p:nvPr/>
        </p:nvCxnSpPr>
        <p:spPr bwMode="auto">
          <a:xfrm rot="5400000">
            <a:off x="4418696" y="1514724"/>
            <a:ext cx="543580" cy="845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914400" y="5867400"/>
            <a:ext cx="6880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Positional information is useful for (a) proximity queries and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(b) snippet construction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20367</TotalTime>
  <Words>1695</Words>
  <Application>Microsoft Office PowerPoint</Application>
  <PresentationFormat>On-screen Show (4:3)</PresentationFormat>
  <Paragraphs>240</Paragraphs>
  <Slides>19</Slides>
  <Notes>8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Office Theme</vt:lpstr>
      <vt:lpstr>Equation</vt:lpstr>
      <vt:lpstr>Document</vt:lpstr>
      <vt:lpstr>Search Engines</vt:lpstr>
      <vt:lpstr>How to Compare two text files?</vt:lpstr>
      <vt:lpstr>Measuring Performance</vt:lpstr>
      <vt:lpstr>Bag of Words Comparison</vt:lpstr>
      <vt:lpstr>Viewing Bags as “vectors”</vt:lpstr>
      <vt:lpstr>N-grams as a way of doing “Spelling Correction”</vt:lpstr>
      <vt:lpstr>Idea for Search</vt:lpstr>
      <vt:lpstr>Inverted Files</vt:lpstr>
      <vt:lpstr>Inverted Files for Multiple Documents</vt:lpstr>
      <vt:lpstr>Slide 10</vt:lpstr>
      <vt:lpstr>Should all words be considered equally important?</vt:lpstr>
      <vt:lpstr>Does the fact that Pages are Hyper-linked affect retrieval?</vt:lpstr>
      <vt:lpstr>Google Bombs:  The other side of Anchor Text</vt:lpstr>
      <vt:lpstr>What is the biggest competitive asset of Google?</vt:lpstr>
      <vt:lpstr>Are all documents containing the query words equally important?</vt:lpstr>
      <vt:lpstr>How do you judge importance?</vt:lpstr>
      <vt:lpstr>Computing PageRank (10)</vt:lpstr>
      <vt:lpstr>Computing PageRank</vt:lpstr>
      <vt:lpstr>Markov Chains &amp; Random Surfer Model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 Engines</dc:title>
  <dc:creator>User</dc:creator>
  <cp:lastModifiedBy>User</cp:lastModifiedBy>
  <cp:revision>50</cp:revision>
  <dcterms:created xsi:type="dcterms:W3CDTF">2010-09-10T15:33:15Z</dcterms:created>
  <dcterms:modified xsi:type="dcterms:W3CDTF">2010-10-01T16:33:29Z</dcterms:modified>
</cp:coreProperties>
</file>