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8" r:id="rId2"/>
    <p:sldId id="261" r:id="rId3"/>
    <p:sldId id="267" r:id="rId4"/>
    <p:sldId id="310" r:id="rId5"/>
    <p:sldId id="312" r:id="rId6"/>
    <p:sldId id="313" r:id="rId7"/>
    <p:sldId id="317" r:id="rId8"/>
    <p:sldId id="266" r:id="rId9"/>
    <p:sldId id="277" r:id="rId10"/>
    <p:sldId id="276" r:id="rId11"/>
    <p:sldId id="274" r:id="rId12"/>
    <p:sldId id="275" r:id="rId13"/>
    <p:sldId id="327" r:id="rId14"/>
    <p:sldId id="278" r:id="rId15"/>
    <p:sldId id="332" r:id="rId16"/>
    <p:sldId id="319" r:id="rId17"/>
    <p:sldId id="318" r:id="rId18"/>
    <p:sldId id="321" r:id="rId19"/>
    <p:sldId id="264" r:id="rId20"/>
    <p:sldId id="282" r:id="rId21"/>
    <p:sldId id="308" r:id="rId22"/>
    <p:sldId id="285" r:id="rId23"/>
    <p:sldId id="268" r:id="rId24"/>
    <p:sldId id="289" r:id="rId25"/>
    <p:sldId id="290" r:id="rId26"/>
    <p:sldId id="323" r:id="rId27"/>
    <p:sldId id="328" r:id="rId28"/>
    <p:sldId id="288" r:id="rId29"/>
    <p:sldId id="326" r:id="rId30"/>
    <p:sldId id="329" r:id="rId31"/>
    <p:sldId id="330" r:id="rId32"/>
    <p:sldId id="331" r:id="rId33"/>
    <p:sldId id="269" r:id="rId34"/>
    <p:sldId id="293" r:id="rId35"/>
    <p:sldId id="292" r:id="rId36"/>
    <p:sldId id="294" r:id="rId37"/>
    <p:sldId id="295" r:id="rId38"/>
    <p:sldId id="298" r:id="rId39"/>
    <p:sldId id="287" r:id="rId40"/>
    <p:sldId id="296" r:id="rId41"/>
    <p:sldId id="297" r:id="rId42"/>
    <p:sldId id="300" r:id="rId43"/>
    <p:sldId id="301" r:id="rId44"/>
    <p:sldId id="307" r:id="rId45"/>
    <p:sldId id="333" r:id="rId46"/>
    <p:sldId id="324" r:id="rId47"/>
    <p:sldId id="325" r:id="rId48"/>
    <p:sldId id="303" r:id="rId49"/>
    <p:sldId id="304" r:id="rId50"/>
    <p:sldId id="299" r:id="rId51"/>
    <p:sldId id="259" r:id="rId52"/>
    <p:sldId id="262" r:id="rId53"/>
    <p:sldId id="260" r:id="rId54"/>
    <p:sldId id="314" r:id="rId55"/>
    <p:sldId id="315" r:id="rId56"/>
    <p:sldId id="316" r:id="rId57"/>
    <p:sldId id="311" r:id="rId58"/>
    <p:sldId id="279" r:id="rId59"/>
    <p:sldId id="280" r:id="rId60"/>
    <p:sldId id="284" r:id="rId61"/>
    <p:sldId id="309" r:id="rId62"/>
    <p:sldId id="281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273" autoAdjust="0"/>
  </p:normalViewPr>
  <p:slideViewPr>
    <p:cSldViewPr snapToGrid="0" snapToObjects="1">
      <p:cViewPr>
        <p:scale>
          <a:sx n="90" d="100"/>
          <a:sy n="90" d="100"/>
        </p:scale>
        <p:origin x="-6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srijith007:Dropbox:Research:Thesis_Twitter_Rank_Srijith:Results: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srijith007:Dropbox:Research:Thesis_Twitter_Rank_Srijith:Results: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srijith007:Dropbox:Research:Thesis_Twitter_Rank_Srijith:Results: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srijith007:Dropbox:Research:Thesis_Twitter_Rank_Srijith:Results: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srijith007:Dropbox:Research:Thesis_Twitter_Rank_Srijith:Results: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srijith007:Dropbox:Research:Thesis_Twitter_Rank_Srijith:Results: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srijith007:Dropbox:Research:Thesis_Twitter_Rank_Srijith:Results: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srijith007:Dropbox:Research:Thesis_Twitter_Rank_Srijith:Results: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Sheet2!$J$156</c:f>
              <c:strCache>
                <c:ptCount val="1"/>
                <c:pt idx="0">
                  <c:v>Twitter Search (TS)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Sheet2!$I$157:$I$161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Sheet2!$J$157:$J$161</c:f>
              <c:numCache>
                <c:formatCode>General</c:formatCode>
                <c:ptCount val="5"/>
                <c:pt idx="0">
                  <c:v>0.2</c:v>
                </c:pt>
                <c:pt idx="1">
                  <c:v>0.130612244897959</c:v>
                </c:pt>
                <c:pt idx="2">
                  <c:v>0.0928571428571428</c:v>
                </c:pt>
                <c:pt idx="3">
                  <c:v>0.0761904761904762</c:v>
                </c:pt>
                <c:pt idx="4">
                  <c:v>0.198296823845878</c:v>
                </c:pt>
              </c:numCache>
            </c:numRef>
          </c:val>
        </c:ser>
        <c:ser>
          <c:idx val="1"/>
          <c:order val="1"/>
          <c:tx>
            <c:strRef>
              <c:f>Sheet2!$K$156</c:f>
              <c:strCache>
                <c:ptCount val="1"/>
                <c:pt idx="0">
                  <c:v>Feature Score (FS)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Sheet2!$I$157:$I$161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Sheet2!$K$157:$K$161</c:f>
              <c:numCache>
                <c:formatCode>General</c:formatCode>
                <c:ptCount val="5"/>
                <c:pt idx="0">
                  <c:v>0.378951328935725</c:v>
                </c:pt>
                <c:pt idx="1">
                  <c:v>0.309507700265802</c:v>
                </c:pt>
                <c:pt idx="2">
                  <c:v>0.256731134344446</c:v>
                </c:pt>
                <c:pt idx="3">
                  <c:v>0.235463727773661</c:v>
                </c:pt>
                <c:pt idx="4">
                  <c:v>0.316771695155953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2099844920"/>
        <c:axId val="-2099925592"/>
      </c:barChart>
      <c:catAx>
        <c:axId val="-2099844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099925592"/>
        <c:crosses val="autoZero"/>
        <c:auto val="1"/>
        <c:lblAlgn val="ctr"/>
        <c:lblOffset val="100"/>
        <c:noMultiLvlLbl val="0"/>
      </c:catAx>
      <c:valAx>
        <c:axId val="-2099925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9844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33230585744"/>
          <c:y val="0.111201926348914"/>
          <c:w val="0.51068993944527"/>
          <c:h val="0.145988339496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Sheet2!$J$166</c:f>
              <c:strCache>
                <c:ptCount val="1"/>
                <c:pt idx="0">
                  <c:v>Twitter Search (TS)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Sheet2!$I$167:$I$171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Sheet2!$J$167:$J$171</c:f>
              <c:numCache>
                <c:formatCode>General</c:formatCode>
                <c:ptCount val="5"/>
                <c:pt idx="0">
                  <c:v>0.2</c:v>
                </c:pt>
                <c:pt idx="1">
                  <c:v>0.130612244897959</c:v>
                </c:pt>
                <c:pt idx="2">
                  <c:v>0.0928571428571428</c:v>
                </c:pt>
                <c:pt idx="3">
                  <c:v>0.0761904761904762</c:v>
                </c:pt>
                <c:pt idx="4">
                  <c:v>0.198296823845878</c:v>
                </c:pt>
              </c:numCache>
            </c:numRef>
          </c:val>
        </c:ser>
        <c:ser>
          <c:idx val="1"/>
          <c:order val="1"/>
          <c:tx>
            <c:strRef>
              <c:f>Sheet2!$K$166</c:f>
              <c:strCache>
                <c:ptCount val="1"/>
                <c:pt idx="0">
                  <c:v>Feature Score (FS)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Sheet2!$I$167:$I$171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Sheet2!$K$167:$K$171</c:f>
              <c:numCache>
                <c:formatCode>General</c:formatCode>
                <c:ptCount val="5"/>
                <c:pt idx="0">
                  <c:v>0.378951328935725</c:v>
                </c:pt>
                <c:pt idx="1">
                  <c:v>0.309507700265802</c:v>
                </c:pt>
                <c:pt idx="2">
                  <c:v>0.256731134344446</c:v>
                </c:pt>
                <c:pt idx="3">
                  <c:v>0.235463727773661</c:v>
                </c:pt>
                <c:pt idx="4">
                  <c:v>0.316771695155953</c:v>
                </c:pt>
              </c:numCache>
            </c:numRef>
          </c:val>
        </c:ser>
        <c:ser>
          <c:idx val="2"/>
          <c:order val="2"/>
          <c:tx>
            <c:strRef>
              <c:f>Sheet2!$L$166</c:f>
              <c:strCache>
                <c:ptCount val="1"/>
                <c:pt idx="0">
                  <c:v>RAProp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Sheet2!$I$167:$I$171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Sheet2!$L$167:$L$171</c:f>
              <c:numCache>
                <c:formatCode>General</c:formatCode>
                <c:ptCount val="5"/>
                <c:pt idx="0">
                  <c:v>0.462140774677217</c:v>
                </c:pt>
                <c:pt idx="1">
                  <c:v>0.427988338192419</c:v>
                </c:pt>
                <c:pt idx="2">
                  <c:v>0.361453561016243</c:v>
                </c:pt>
                <c:pt idx="3">
                  <c:v>0.315077051228654</c:v>
                </c:pt>
                <c:pt idx="4">
                  <c:v>0.447109227908321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2032579864"/>
        <c:axId val="-2048910824"/>
      </c:barChart>
      <c:catAx>
        <c:axId val="-2032579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048910824"/>
        <c:crosses val="autoZero"/>
        <c:auto val="1"/>
        <c:lblAlgn val="ctr"/>
        <c:lblOffset val="100"/>
        <c:noMultiLvlLbl val="0"/>
      </c:catAx>
      <c:valAx>
        <c:axId val="-2048910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2579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9260826771654"/>
          <c:y val="0.134234706791865"/>
          <c:w val="0.551257979849293"/>
          <c:h val="0.07739080302823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Sheet2!$J$72</c:f>
              <c:strCache>
                <c:ptCount val="1"/>
                <c:pt idx="0">
                  <c:v>Agreement (AG)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Sheet2!$I$73:$I$77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Sheet2!$J$73:$J$77</c:f>
              <c:numCache>
                <c:formatCode>General</c:formatCode>
                <c:ptCount val="5"/>
                <c:pt idx="0">
                  <c:v>0.168615117850555</c:v>
                </c:pt>
                <c:pt idx="1">
                  <c:v>0.165877313024335</c:v>
                </c:pt>
                <c:pt idx="2">
                  <c:v>0.179825582877882</c:v>
                </c:pt>
                <c:pt idx="3">
                  <c:v>0.171055994242761</c:v>
                </c:pt>
                <c:pt idx="4">
                  <c:v>0.215043866838969</c:v>
                </c:pt>
              </c:numCache>
            </c:numRef>
          </c:val>
        </c:ser>
        <c:ser>
          <c:idx val="2"/>
          <c:order val="1"/>
          <c:tx>
            <c:strRef>
              <c:f>Sheet2!$K$72</c:f>
              <c:strCache>
                <c:ptCount val="1"/>
                <c:pt idx="0">
                  <c:v>Feature Score (FS)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Sheet2!$I$73:$I$77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Sheet2!$K$73:$K$77</c:f>
              <c:numCache>
                <c:formatCode>General</c:formatCode>
                <c:ptCount val="5"/>
                <c:pt idx="0">
                  <c:v>0.378951328935725</c:v>
                </c:pt>
                <c:pt idx="1">
                  <c:v>0.309507700265802</c:v>
                </c:pt>
                <c:pt idx="2">
                  <c:v>0.256731134344446</c:v>
                </c:pt>
                <c:pt idx="3">
                  <c:v>0.235463727773661</c:v>
                </c:pt>
                <c:pt idx="4">
                  <c:v>0.316771695155953</c:v>
                </c:pt>
              </c:numCache>
            </c:numRef>
          </c:val>
        </c:ser>
        <c:ser>
          <c:idx val="4"/>
          <c:order val="2"/>
          <c:tx>
            <c:strRef>
              <c:f>Sheet2!$M$72</c:f>
              <c:strCache>
                <c:ptCount val="1"/>
                <c:pt idx="0">
                  <c:v>User/PG Propagate (UPP)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Sheet2!$I$73:$I$77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Sheet2!$M$73:$M$77</c:f>
              <c:numCache>
                <c:formatCode>General</c:formatCode>
                <c:ptCount val="5"/>
                <c:pt idx="0">
                  <c:v>0.193910433706345</c:v>
                </c:pt>
                <c:pt idx="1">
                  <c:v>0.139112664598194</c:v>
                </c:pt>
                <c:pt idx="2">
                  <c:v>0.110204435144274</c:v>
                </c:pt>
                <c:pt idx="3">
                  <c:v>0.0967025883832426</c:v>
                </c:pt>
                <c:pt idx="4">
                  <c:v>0.218107032380259</c:v>
                </c:pt>
              </c:numCache>
            </c:numRef>
          </c:val>
        </c:ser>
        <c:ser>
          <c:idx val="6"/>
          <c:order val="3"/>
          <c:tx>
            <c:strRef>
              <c:f>Sheet2!$N$72</c:f>
              <c:strCache>
                <c:ptCount val="1"/>
                <c:pt idx="0">
                  <c:v>RAProp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Sheet2!$I$73:$I$77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Sheet2!$N$73:$N$77</c:f>
              <c:numCache>
                <c:formatCode>General</c:formatCode>
                <c:ptCount val="5"/>
                <c:pt idx="0">
                  <c:v>0.462140774677217</c:v>
                </c:pt>
                <c:pt idx="1">
                  <c:v>0.427988338192419</c:v>
                </c:pt>
                <c:pt idx="2">
                  <c:v>0.361453561016243</c:v>
                </c:pt>
                <c:pt idx="3">
                  <c:v>0.315077051228654</c:v>
                </c:pt>
                <c:pt idx="4">
                  <c:v>0.447109227908321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2550312"/>
        <c:axId val="2140638824"/>
      </c:barChart>
      <c:catAx>
        <c:axId val="208255031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40638824"/>
        <c:crosses val="autoZero"/>
        <c:auto val="1"/>
        <c:lblAlgn val="ctr"/>
        <c:lblOffset val="100"/>
        <c:noMultiLvlLbl val="0"/>
      </c:catAx>
      <c:valAx>
        <c:axId val="214063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8255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1483552903479"/>
          <c:y val="0.0463208855727397"/>
          <c:w val="0.68589756785382"/>
          <c:h val="0.1690976700332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69578079377"/>
          <c:y val="0.195954308994332"/>
          <c:w val="0.847509139835203"/>
          <c:h val="0.6116714720910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Sheet1!$M$57</c:f>
              <c:strCache>
                <c:ptCount val="1"/>
                <c:pt idx="0">
                  <c:v>Agreement (AG)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Sheet1!$L$58:$L$62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Sheet1!$M$58:$M$62</c:f>
              <c:numCache>
                <c:formatCode>General</c:formatCode>
                <c:ptCount val="5"/>
                <c:pt idx="0">
                  <c:v>0.359183673469387</c:v>
                </c:pt>
                <c:pt idx="1">
                  <c:v>0.355102040816326</c:v>
                </c:pt>
                <c:pt idx="2">
                  <c:v>0.339795918367346</c:v>
                </c:pt>
                <c:pt idx="3">
                  <c:v>0.318367346938775</c:v>
                </c:pt>
                <c:pt idx="4">
                  <c:v>0.354437270808646</c:v>
                </c:pt>
              </c:numCache>
            </c:numRef>
          </c:val>
        </c:ser>
        <c:ser>
          <c:idx val="2"/>
          <c:order val="1"/>
          <c:tx>
            <c:strRef>
              <c:f>Sheet1!$N$57</c:f>
              <c:strCache>
                <c:ptCount val="1"/>
                <c:pt idx="0">
                  <c:v>Feature Score (FS)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Sheet1!$L$58:$L$62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Sheet1!$N$58:$N$62</c:f>
              <c:numCache>
                <c:formatCode>General</c:formatCode>
                <c:ptCount val="5"/>
                <c:pt idx="0">
                  <c:v>0.427738442315701</c:v>
                </c:pt>
                <c:pt idx="1">
                  <c:v>0.368471470220741</c:v>
                </c:pt>
                <c:pt idx="2">
                  <c:v>0.324281549354435</c:v>
                </c:pt>
                <c:pt idx="3">
                  <c:v>0.296973483270859</c:v>
                </c:pt>
                <c:pt idx="4">
                  <c:v>0.348271158693942</c:v>
                </c:pt>
              </c:numCache>
            </c:numRef>
          </c:val>
        </c:ser>
        <c:ser>
          <c:idx val="4"/>
          <c:order val="2"/>
          <c:tx>
            <c:strRef>
              <c:f>Sheet1!$P$57</c:f>
              <c:strCache>
                <c:ptCount val="1"/>
                <c:pt idx="0">
                  <c:v>User/PG Propagate (UPP)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Sheet1!$L$58:$L$62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Sheet1!$P$58:$P$62</c:f>
              <c:numCache>
                <c:formatCode>General</c:formatCode>
                <c:ptCount val="5"/>
                <c:pt idx="0">
                  <c:v>0.53362820329791</c:v>
                </c:pt>
                <c:pt idx="1">
                  <c:v>0.487752742896068</c:v>
                </c:pt>
                <c:pt idx="2">
                  <c:v>0.409991763197131</c:v>
                </c:pt>
                <c:pt idx="3">
                  <c:v>0.363641999634897</c:v>
                </c:pt>
                <c:pt idx="4">
                  <c:v>0.54331995582988</c:v>
                </c:pt>
              </c:numCache>
            </c:numRef>
          </c:val>
        </c:ser>
        <c:ser>
          <c:idx val="6"/>
          <c:order val="3"/>
          <c:tx>
            <c:strRef>
              <c:f>Sheet1!$Q$57</c:f>
              <c:strCache>
                <c:ptCount val="1"/>
                <c:pt idx="0">
                  <c:v>RAProp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Sheet1!$L$58:$L$62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Sheet1!$Q$58:$Q$62</c:f>
              <c:numCache>
                <c:formatCode>General</c:formatCode>
                <c:ptCount val="5"/>
                <c:pt idx="0">
                  <c:v>0.53469387755102</c:v>
                </c:pt>
                <c:pt idx="1">
                  <c:v>0.50204081632653</c:v>
                </c:pt>
                <c:pt idx="2">
                  <c:v>0.457142857142857</c:v>
                </c:pt>
                <c:pt idx="3">
                  <c:v>0.430612244897959</c:v>
                </c:pt>
                <c:pt idx="4">
                  <c:v>0.556797139381916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0185656"/>
        <c:axId val="2112369832"/>
      </c:barChart>
      <c:catAx>
        <c:axId val="211018565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2369832"/>
        <c:crosses val="autoZero"/>
        <c:auto val="1"/>
        <c:lblAlgn val="ctr"/>
        <c:lblOffset val="100"/>
        <c:noMultiLvlLbl val="0"/>
      </c:catAx>
      <c:valAx>
        <c:axId val="211236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018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4949775101355"/>
          <c:y val="0.0999025865775656"/>
          <c:w val="0.789576323118813"/>
          <c:h val="0.17776163491321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Sheet3!$B$53</c:f>
              <c:strCache>
                <c:ptCount val="1"/>
                <c:pt idx="0">
                  <c:v>P@5</c:v>
                </c:pt>
              </c:strCache>
            </c:strRef>
          </c:tx>
          <c:marker>
            <c:spPr>
              <a:ln w="19050" cmpd="sng"/>
            </c:spPr>
          </c:marker>
          <c:xVal>
            <c:numRef>
              <c:f>Sheet3!$A$54:$A$64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Sheet3!$B$54:$B$64</c:f>
              <c:numCache>
                <c:formatCode>General</c:formatCode>
                <c:ptCount val="11"/>
                <c:pt idx="0">
                  <c:v>0.378951328935725</c:v>
                </c:pt>
                <c:pt idx="1">
                  <c:v>0.453061224489795</c:v>
                </c:pt>
                <c:pt idx="2">
                  <c:v>0.383673469387755</c:v>
                </c:pt>
                <c:pt idx="3">
                  <c:v>0.281632653061224</c:v>
                </c:pt>
                <c:pt idx="4">
                  <c:v>0.240816326530612</c:v>
                </c:pt>
                <c:pt idx="5">
                  <c:v>0.212244897959183</c:v>
                </c:pt>
                <c:pt idx="6">
                  <c:v>0.2</c:v>
                </c:pt>
                <c:pt idx="7">
                  <c:v>0.187755102040816</c:v>
                </c:pt>
                <c:pt idx="8">
                  <c:v>0.171428571428571</c:v>
                </c:pt>
                <c:pt idx="9">
                  <c:v>0.16734693877551</c:v>
                </c:pt>
                <c:pt idx="10">
                  <c:v>0.163265306122448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Sheet3!$C$53</c:f>
              <c:strCache>
                <c:ptCount val="1"/>
                <c:pt idx="0">
                  <c:v>P@10</c:v>
                </c:pt>
              </c:strCache>
            </c:strRef>
          </c:tx>
          <c:spPr>
            <a:ln w="38100" cmpd="sng">
              <a:prstDash val="lgDash"/>
            </a:ln>
          </c:spPr>
          <c:marker>
            <c:spPr>
              <a:ln w="12700" cmpd="sng"/>
            </c:spPr>
          </c:marker>
          <c:xVal>
            <c:numRef>
              <c:f>Sheet3!$A$54:$A$64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Sheet3!$C$54:$C$64</c:f>
              <c:numCache>
                <c:formatCode>General</c:formatCode>
                <c:ptCount val="11"/>
                <c:pt idx="0">
                  <c:v>0.309507700265802</c:v>
                </c:pt>
                <c:pt idx="1">
                  <c:v>0.420408163265306</c:v>
                </c:pt>
                <c:pt idx="2">
                  <c:v>0.373469387755101</c:v>
                </c:pt>
                <c:pt idx="3">
                  <c:v>0.281632653061224</c:v>
                </c:pt>
                <c:pt idx="4">
                  <c:v>0.238775510204081</c:v>
                </c:pt>
                <c:pt idx="5">
                  <c:v>0.206122448979591</c:v>
                </c:pt>
                <c:pt idx="6">
                  <c:v>0.197959183673469</c:v>
                </c:pt>
                <c:pt idx="7">
                  <c:v>0.179591836734693</c:v>
                </c:pt>
                <c:pt idx="8">
                  <c:v>0.16938775510204</c:v>
                </c:pt>
                <c:pt idx="9">
                  <c:v>0.155102040816326</c:v>
                </c:pt>
                <c:pt idx="10">
                  <c:v>0.157142857142857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Sheet3!$D$53</c:f>
              <c:strCache>
                <c:ptCount val="1"/>
                <c:pt idx="0">
                  <c:v>P@20</c:v>
                </c:pt>
              </c:strCache>
            </c:strRef>
          </c:tx>
          <c:spPr>
            <a:ln w="38100" cmpd="sng">
              <a:prstDash val="sysDash"/>
            </a:ln>
          </c:spPr>
          <c:marker>
            <c:spPr>
              <a:ln w="28575" cmpd="sng"/>
            </c:spPr>
          </c:marker>
          <c:xVal>
            <c:numRef>
              <c:f>Sheet3!$A$54:$A$64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Sheet3!$D$54:$D$64</c:f>
              <c:numCache>
                <c:formatCode>General</c:formatCode>
                <c:ptCount val="11"/>
                <c:pt idx="0">
                  <c:v>0.256731134344446</c:v>
                </c:pt>
                <c:pt idx="1">
                  <c:v>0.356122448979591</c:v>
                </c:pt>
                <c:pt idx="2">
                  <c:v>0.307142857142857</c:v>
                </c:pt>
                <c:pt idx="3">
                  <c:v>0.257142857142857</c:v>
                </c:pt>
                <c:pt idx="4">
                  <c:v>0.232653061224489</c:v>
                </c:pt>
                <c:pt idx="5">
                  <c:v>0.221428571428571</c:v>
                </c:pt>
                <c:pt idx="6">
                  <c:v>0.208163265306122</c:v>
                </c:pt>
                <c:pt idx="7">
                  <c:v>0.193877551020408</c:v>
                </c:pt>
                <c:pt idx="8">
                  <c:v>0.182653061224489</c:v>
                </c:pt>
                <c:pt idx="9">
                  <c:v>0.172448979591836</c:v>
                </c:pt>
                <c:pt idx="10">
                  <c:v>0.166326530612244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Sheet3!$E$53</c:f>
              <c:strCache>
                <c:ptCount val="1"/>
                <c:pt idx="0">
                  <c:v>P@30</c:v>
                </c:pt>
              </c:strCache>
            </c:strRef>
          </c:tx>
          <c:spPr>
            <a:ln w="38100" cmpd="sng">
              <a:prstDash val="lgDash"/>
            </a:ln>
          </c:spPr>
          <c:marker>
            <c:spPr>
              <a:ln w="28575" cmpd="sng">
                <a:prstDash val="solid"/>
              </a:ln>
            </c:spPr>
          </c:marker>
          <c:xVal>
            <c:numRef>
              <c:f>Sheet3!$A$54:$A$64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Sheet3!$E$54:$E$64</c:f>
              <c:numCache>
                <c:formatCode>General</c:formatCode>
                <c:ptCount val="11"/>
                <c:pt idx="0">
                  <c:v>0.235463727773661</c:v>
                </c:pt>
                <c:pt idx="1">
                  <c:v>0.310884353741496</c:v>
                </c:pt>
                <c:pt idx="2">
                  <c:v>0.273469387755102</c:v>
                </c:pt>
                <c:pt idx="3">
                  <c:v>0.238095238095237</c:v>
                </c:pt>
                <c:pt idx="4">
                  <c:v>0.222448979591836</c:v>
                </c:pt>
                <c:pt idx="5">
                  <c:v>0.210204081632653</c:v>
                </c:pt>
                <c:pt idx="6">
                  <c:v>0.197278911564625</c:v>
                </c:pt>
                <c:pt idx="7">
                  <c:v>0.187755102040816</c:v>
                </c:pt>
                <c:pt idx="8">
                  <c:v>0.180272108843537</c:v>
                </c:pt>
                <c:pt idx="9">
                  <c:v>0.172789115646258</c:v>
                </c:pt>
                <c:pt idx="10">
                  <c:v>0.168027210884353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Sheet3!$F$53</c:f>
              <c:strCache>
                <c:ptCount val="1"/>
                <c:pt idx="0">
                  <c:v>MAP</c:v>
                </c:pt>
              </c:strCache>
            </c:strRef>
          </c:tx>
          <c:spPr>
            <a:ln w="57150" cmpd="sng">
              <a:prstDash val="sysDot"/>
            </a:ln>
          </c:spPr>
          <c:marker>
            <c:spPr>
              <a:ln w="12700" cmpd="sng"/>
            </c:spPr>
          </c:marker>
          <c:xVal>
            <c:numRef>
              <c:f>Sheet3!$A$54:$A$64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Sheet3!$F$54:$F$64</c:f>
              <c:numCache>
                <c:formatCode>General</c:formatCode>
                <c:ptCount val="11"/>
                <c:pt idx="0">
                  <c:v>0.316771695155953</c:v>
                </c:pt>
                <c:pt idx="1">
                  <c:v>0.439018764959059</c:v>
                </c:pt>
                <c:pt idx="2">
                  <c:v>0.364310285973987</c:v>
                </c:pt>
                <c:pt idx="3">
                  <c:v>0.3167839406628</c:v>
                </c:pt>
                <c:pt idx="4">
                  <c:v>0.281599513847422</c:v>
                </c:pt>
                <c:pt idx="5">
                  <c:v>0.25406170786236</c:v>
                </c:pt>
                <c:pt idx="6">
                  <c:v>0.234200169810337</c:v>
                </c:pt>
                <c:pt idx="7">
                  <c:v>0.224070957465239</c:v>
                </c:pt>
                <c:pt idx="8">
                  <c:v>0.21741685767558</c:v>
                </c:pt>
                <c:pt idx="9">
                  <c:v>0.212498047102773</c:v>
                </c:pt>
                <c:pt idx="10">
                  <c:v>0.211037871543837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6793112"/>
        <c:axId val="2106785944"/>
      </c:scatterChart>
      <c:valAx>
        <c:axId val="2106793112"/>
        <c:scaling>
          <c:orientation val="minMax"/>
          <c:max val="1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06785944"/>
        <c:crosses val="autoZero"/>
        <c:crossBetween val="midCat"/>
        <c:majorUnit val="1.0"/>
      </c:valAx>
      <c:valAx>
        <c:axId val="2106785944"/>
        <c:scaling>
          <c:orientation val="minMax"/>
          <c:max val="0.48"/>
          <c:min val="0.1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06793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Sheet2!$K$91</c:f>
              <c:strCache>
                <c:ptCount val="1"/>
                <c:pt idx="0">
                  <c:v>Twitter Search (TS)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Sheet2!$J$92:$J$96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Sheet2!$K$92:$K$96</c:f>
              <c:numCache>
                <c:formatCode>General</c:formatCode>
                <c:ptCount val="5"/>
                <c:pt idx="0">
                  <c:v>0.2</c:v>
                </c:pt>
                <c:pt idx="1">
                  <c:v>0.130612244897959</c:v>
                </c:pt>
                <c:pt idx="2">
                  <c:v>0.0928571428571428</c:v>
                </c:pt>
                <c:pt idx="3">
                  <c:v>0.0761904761904762</c:v>
                </c:pt>
                <c:pt idx="4">
                  <c:v>0.198296823845878</c:v>
                </c:pt>
              </c:numCache>
            </c:numRef>
          </c:val>
        </c:ser>
        <c:ser>
          <c:idx val="2"/>
          <c:order val="1"/>
          <c:tx>
            <c:strRef>
              <c:f>Sheet2!$L$91</c:f>
              <c:strCache>
                <c:ptCount val="1"/>
                <c:pt idx="0">
                  <c:v>USC/ISI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Sheet2!$J$92:$J$96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Sheet2!$L$92:$L$96</c:f>
              <c:numCache>
                <c:formatCode>General</c:formatCode>
                <c:ptCount val="5"/>
                <c:pt idx="0">
                  <c:v>0.444897959183673</c:v>
                </c:pt>
                <c:pt idx="1">
                  <c:v>0.371428571428571</c:v>
                </c:pt>
                <c:pt idx="2">
                  <c:v>0.261224489795918</c:v>
                </c:pt>
                <c:pt idx="3">
                  <c:v>0.205442176870748</c:v>
                </c:pt>
                <c:pt idx="4">
                  <c:v>0.396432684513802</c:v>
                </c:pt>
              </c:numCache>
            </c:numRef>
          </c:val>
        </c:ser>
        <c:ser>
          <c:idx val="3"/>
          <c:order val="2"/>
          <c:tx>
            <c:strRef>
              <c:f>Sheet2!$M$91</c:f>
              <c:strCache>
                <c:ptCount val="1"/>
                <c:pt idx="0">
                  <c:v>RAProp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Sheet2!$J$92:$J$96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Sheet2!$M$92:$M$96</c:f>
              <c:numCache>
                <c:formatCode>General</c:formatCode>
                <c:ptCount val="5"/>
                <c:pt idx="0">
                  <c:v>0.462140774677217</c:v>
                </c:pt>
                <c:pt idx="1">
                  <c:v>0.427988338192419</c:v>
                </c:pt>
                <c:pt idx="2">
                  <c:v>0.361453561016243</c:v>
                </c:pt>
                <c:pt idx="3">
                  <c:v>0.315077051228654</c:v>
                </c:pt>
                <c:pt idx="4">
                  <c:v>0.447109227908321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2518520"/>
        <c:axId val="2138516344"/>
      </c:barChart>
      <c:catAx>
        <c:axId val="208251852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38516344"/>
        <c:crosses val="autoZero"/>
        <c:auto val="1"/>
        <c:lblAlgn val="ctr"/>
        <c:lblOffset val="100"/>
        <c:noMultiLvlLbl val="0"/>
      </c:catAx>
      <c:valAx>
        <c:axId val="213851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8251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779418197725"/>
          <c:y val="0.0568406872105449"/>
          <c:w val="0.861526212284689"/>
          <c:h val="0.12815210877156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Sheet1!$P$115</c:f>
              <c:strCache>
                <c:ptCount val="1"/>
                <c:pt idx="0">
                  <c:v>USC/ISI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Sheet1!$N$116:$N$120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Sheet1!$P$116:$P$120</c:f>
              <c:numCache>
                <c:formatCode>General</c:formatCode>
                <c:ptCount val="5"/>
                <c:pt idx="0">
                  <c:v>0.575510204081632</c:v>
                </c:pt>
                <c:pt idx="1">
                  <c:v>0.512244897959183</c:v>
                </c:pt>
                <c:pt idx="2">
                  <c:v>0.414446831364124</c:v>
                </c:pt>
                <c:pt idx="3">
                  <c:v>0.358324382384532</c:v>
                </c:pt>
                <c:pt idx="4">
                  <c:v>0.53562485511224</c:v>
                </c:pt>
              </c:numCache>
            </c:numRef>
          </c:val>
        </c:ser>
        <c:ser>
          <c:idx val="3"/>
          <c:order val="1"/>
          <c:tx>
            <c:strRef>
              <c:f>Sheet1!$Q$115</c:f>
              <c:strCache>
                <c:ptCount val="1"/>
                <c:pt idx="0">
                  <c:v>RAProp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Sheet1!$N$116:$N$120</c:f>
              <c:strCach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MAP</c:v>
                </c:pt>
              </c:strCache>
            </c:strRef>
          </c:cat>
          <c:val>
            <c:numRef>
              <c:f>Sheet1!$Q$116:$Q$120</c:f>
              <c:numCache>
                <c:formatCode>General</c:formatCode>
                <c:ptCount val="5"/>
                <c:pt idx="0">
                  <c:v>0.53469387755102</c:v>
                </c:pt>
                <c:pt idx="1">
                  <c:v>0.50204081632653</c:v>
                </c:pt>
                <c:pt idx="2">
                  <c:v>0.457142857142857</c:v>
                </c:pt>
                <c:pt idx="3">
                  <c:v>0.430612244897959</c:v>
                </c:pt>
                <c:pt idx="4">
                  <c:v>0.556797139381916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4046184"/>
        <c:axId val="2134136760"/>
      </c:barChart>
      <c:catAx>
        <c:axId val="213404618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34136760"/>
        <c:crosses val="autoZero"/>
        <c:auto val="1"/>
        <c:lblAlgn val="ctr"/>
        <c:lblOffset val="100"/>
        <c:noMultiLvlLbl val="0"/>
      </c:catAx>
      <c:valAx>
        <c:axId val="2134136760"/>
        <c:scaling>
          <c:orientation val="minMax"/>
          <c:max val="0.6"/>
          <c:min val="0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3404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0334973753281"/>
          <c:y val="0.116097884805284"/>
          <c:w val="0.861526212284689"/>
          <c:h val="0.098753620061572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P@5</c:v>
                </c:pt>
              </c:strCache>
            </c:strRef>
          </c:tx>
          <c:spPr>
            <a:ln w="38100" cmpd="sng">
              <a:solidFill>
                <a:schemeClr val="accent1">
                  <a:shade val="95000"/>
                  <a:satMod val="105000"/>
                </a:schemeClr>
              </a:solidFill>
              <a:prstDash val="dash"/>
            </a:ln>
          </c:spPr>
          <c:marker>
            <c:symbol val="plus"/>
            <c:size val="9"/>
            <c:spPr>
              <a:ln w="38100" cmpd="sng"/>
            </c:spPr>
          </c:marker>
          <c:xVal>
            <c:numRef>
              <c:f>Sheet3!$A$2:$A$6</c:f>
              <c:numCache>
                <c:formatCode>General</c:formatCode>
                <c:ptCount val="5"/>
                <c:pt idx="0">
                  <c:v>5.0</c:v>
                </c:pt>
                <c:pt idx="1">
                  <c:v>50.0</c:v>
                </c:pt>
                <c:pt idx="2">
                  <c:v>500.0</c:v>
                </c:pt>
                <c:pt idx="3">
                  <c:v>1000.0</c:v>
                </c:pt>
                <c:pt idx="4">
                  <c:v>2000.0</c:v>
                </c:pt>
              </c:numCache>
            </c:numRef>
          </c:xVal>
          <c:yVal>
            <c:numRef>
              <c:f>Sheet3!$B$2:$B$6</c:f>
              <c:numCache>
                <c:formatCode>General</c:formatCode>
                <c:ptCount val="5"/>
                <c:pt idx="0">
                  <c:v>0.408163265306122</c:v>
                </c:pt>
                <c:pt idx="1">
                  <c:v>0.436734693877551</c:v>
                </c:pt>
                <c:pt idx="2">
                  <c:v>0.436734693877551</c:v>
                </c:pt>
                <c:pt idx="3">
                  <c:v>0.436734693877551</c:v>
                </c:pt>
                <c:pt idx="4">
                  <c:v>0.436734693877551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P@10</c:v>
                </c:pt>
              </c:strCache>
            </c:strRef>
          </c:tx>
          <c:spPr>
            <a:ln>
              <a:prstDash val="sysDot"/>
            </a:ln>
          </c:spPr>
          <c:marker>
            <c:symbol val="circle"/>
            <c:size val="6"/>
            <c:spPr>
              <a:ln w="12700" cmpd="sng"/>
            </c:spPr>
          </c:marker>
          <c:xVal>
            <c:numRef>
              <c:f>Sheet3!$A$2:$A$6</c:f>
              <c:numCache>
                <c:formatCode>General</c:formatCode>
                <c:ptCount val="5"/>
                <c:pt idx="0">
                  <c:v>5.0</c:v>
                </c:pt>
                <c:pt idx="1">
                  <c:v>50.0</c:v>
                </c:pt>
                <c:pt idx="2">
                  <c:v>500.0</c:v>
                </c:pt>
                <c:pt idx="3">
                  <c:v>1000.0</c:v>
                </c:pt>
                <c:pt idx="4">
                  <c:v>2000.0</c:v>
                </c:pt>
              </c:numCache>
            </c:numRef>
          </c:xVal>
          <c:yVal>
            <c:numRef>
              <c:f>Sheet3!$C$2:$C$6</c:f>
              <c:numCache>
                <c:formatCode>General</c:formatCode>
                <c:ptCount val="5"/>
                <c:pt idx="0">
                  <c:v>0.332653061224489</c:v>
                </c:pt>
                <c:pt idx="1">
                  <c:v>0.36938775510204</c:v>
                </c:pt>
                <c:pt idx="2">
                  <c:v>0.381632653061224</c:v>
                </c:pt>
                <c:pt idx="3">
                  <c:v>0.379591836734693</c:v>
                </c:pt>
                <c:pt idx="4">
                  <c:v>0.379591836734693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P@20</c:v>
                </c:pt>
              </c:strCache>
            </c:strRef>
          </c:tx>
          <c:spPr>
            <a:ln w="38100" cmpd="sng">
              <a:prstDash val="lgDashDotDot"/>
            </a:ln>
          </c:spPr>
          <c:marker>
            <c:symbol val="triangle"/>
            <c:size val="7"/>
            <c:spPr>
              <a:ln w="28575" cmpd="sng"/>
            </c:spPr>
          </c:marker>
          <c:xVal>
            <c:numRef>
              <c:f>Sheet3!$A$2:$A$6</c:f>
              <c:numCache>
                <c:formatCode>General</c:formatCode>
                <c:ptCount val="5"/>
                <c:pt idx="0">
                  <c:v>5.0</c:v>
                </c:pt>
                <c:pt idx="1">
                  <c:v>50.0</c:v>
                </c:pt>
                <c:pt idx="2">
                  <c:v>500.0</c:v>
                </c:pt>
                <c:pt idx="3">
                  <c:v>1000.0</c:v>
                </c:pt>
                <c:pt idx="4">
                  <c:v>2000.0</c:v>
                </c:pt>
              </c:numCache>
            </c:numRef>
          </c:xVal>
          <c:yVal>
            <c:numRef>
              <c:f>Sheet3!$D$2:$D$6</c:f>
              <c:numCache>
                <c:formatCode>General</c:formatCode>
                <c:ptCount val="5"/>
                <c:pt idx="0">
                  <c:v>0.308163265306122</c:v>
                </c:pt>
                <c:pt idx="1">
                  <c:v>0.338775510204081</c:v>
                </c:pt>
                <c:pt idx="2">
                  <c:v>0.335714285714285</c:v>
                </c:pt>
                <c:pt idx="3">
                  <c:v>0.332653061224489</c:v>
                </c:pt>
                <c:pt idx="4">
                  <c:v>0.332653061224489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P@30</c:v>
                </c:pt>
              </c:strCache>
            </c:strRef>
          </c:tx>
          <c:spPr>
            <a:ln w="38100" cmpd="sng">
              <a:prstDash val="lgDash"/>
            </a:ln>
          </c:spPr>
          <c:marker>
            <c:spPr>
              <a:ln w="28575" cmpd="sng"/>
            </c:spPr>
          </c:marker>
          <c:xVal>
            <c:numRef>
              <c:f>Sheet3!$A$2:$A$6</c:f>
              <c:numCache>
                <c:formatCode>General</c:formatCode>
                <c:ptCount val="5"/>
                <c:pt idx="0">
                  <c:v>5.0</c:v>
                </c:pt>
                <c:pt idx="1">
                  <c:v>50.0</c:v>
                </c:pt>
                <c:pt idx="2">
                  <c:v>500.0</c:v>
                </c:pt>
                <c:pt idx="3">
                  <c:v>1000.0</c:v>
                </c:pt>
                <c:pt idx="4">
                  <c:v>2000.0</c:v>
                </c:pt>
              </c:numCache>
            </c:numRef>
          </c:xVal>
          <c:yVal>
            <c:numRef>
              <c:f>Sheet3!$E$2:$E$6</c:f>
              <c:numCache>
                <c:formatCode>General</c:formatCode>
                <c:ptCount val="5"/>
                <c:pt idx="0">
                  <c:v>0.28095238095238</c:v>
                </c:pt>
                <c:pt idx="1">
                  <c:v>0.298639455782313</c:v>
                </c:pt>
                <c:pt idx="2">
                  <c:v>0.306122448979591</c:v>
                </c:pt>
                <c:pt idx="3">
                  <c:v>0.306122448979591</c:v>
                </c:pt>
                <c:pt idx="4">
                  <c:v>0.306122448979591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Sheet3!$F$1</c:f>
              <c:strCache>
                <c:ptCount val="1"/>
                <c:pt idx="0">
                  <c:v>MAP</c:v>
                </c:pt>
              </c:strCache>
            </c:strRef>
          </c:tx>
          <c:spPr>
            <a:ln w="38100" cmpd="sng"/>
          </c:spPr>
          <c:marker>
            <c:spPr>
              <a:ln w="28575" cmpd="sng"/>
            </c:spPr>
          </c:marker>
          <c:xVal>
            <c:numRef>
              <c:f>Sheet3!$A$2:$A$6</c:f>
              <c:numCache>
                <c:formatCode>General</c:formatCode>
                <c:ptCount val="5"/>
                <c:pt idx="0">
                  <c:v>5.0</c:v>
                </c:pt>
                <c:pt idx="1">
                  <c:v>50.0</c:v>
                </c:pt>
                <c:pt idx="2">
                  <c:v>500.0</c:v>
                </c:pt>
                <c:pt idx="3">
                  <c:v>1000.0</c:v>
                </c:pt>
                <c:pt idx="4">
                  <c:v>2000.0</c:v>
                </c:pt>
              </c:numCache>
            </c:numRef>
          </c:xVal>
          <c:yVal>
            <c:numRef>
              <c:f>Sheet3!$F$2:$F$6</c:f>
              <c:numCache>
                <c:formatCode>General</c:formatCode>
                <c:ptCount val="5"/>
                <c:pt idx="0">
                  <c:v>0.369</c:v>
                </c:pt>
                <c:pt idx="1">
                  <c:v>0.375</c:v>
                </c:pt>
                <c:pt idx="2">
                  <c:v>0.389</c:v>
                </c:pt>
                <c:pt idx="3">
                  <c:v>0.389</c:v>
                </c:pt>
                <c:pt idx="4">
                  <c:v>0.389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557128"/>
        <c:axId val="2138345640"/>
      </c:scatterChart>
      <c:valAx>
        <c:axId val="2138557128"/>
        <c:scaling>
          <c:orientation val="minMax"/>
          <c:max val="20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Seed Set Size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8345640"/>
        <c:crosses val="autoZero"/>
        <c:crossBetween val="midCat"/>
      </c:valAx>
      <c:valAx>
        <c:axId val="2138345640"/>
        <c:scaling>
          <c:orientation val="minMax"/>
          <c:min val="0.2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85571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EA28D-82C0-4940-902C-F676C178693E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F5AF7-EB3C-044B-A46C-154DFB5F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5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E0FE-A689-DA40-ACA5-C769783CDC3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B16A-0086-F24A-ACA3-285455396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4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 sz="220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relevance only annoys users, trust misleads user</a:t>
            </a:r>
          </a:p>
          <a:p>
            <a:pPr marL="39688"/>
            <a:endParaRPr lang="en-US" sz="2200">
              <a:solidFill>
                <a:srgbClr val="000000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marL="39688"/>
            <a:r>
              <a:rPr lang="ja-JP" altLang="en-US" sz="2200">
                <a:solidFill>
                  <a:srgbClr val="000000"/>
                </a:solidFill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20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We already established that relevance needs to be taken into account. Another aspect is trust..</a:t>
            </a:r>
            <a:r>
              <a:rPr lang="ja-JP" altLang="en-US" sz="2200">
                <a:solidFill>
                  <a:srgbClr val="000000"/>
                </a:solidFill>
                <a:latin typeface="Arial"/>
                <a:cs typeface="Lucida Grande" charset="0"/>
                <a:sym typeface="Lucida Grande" charset="0"/>
              </a:rPr>
              <a:t>”</a:t>
            </a:r>
            <a:endParaRPr lang="en-US" sz="2200">
              <a:solidFill>
                <a:srgbClr val="000000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thing that lot of tweets are talking </a:t>
            </a:r>
            <a:r>
              <a:rPr lang="en-US" baseline="0" dirty="0" err="1" smtClean="0"/>
              <a:t>abt</a:t>
            </a:r>
            <a:endParaRPr lang="en-US" baseline="0" dirty="0" smtClean="0"/>
          </a:p>
          <a:p>
            <a:r>
              <a:rPr lang="en-US" baseline="0" dirty="0" smtClean="0"/>
              <a:t>If a lot of </a:t>
            </a:r>
            <a:r>
              <a:rPr lang="en-US" baseline="0" dirty="0" err="1" smtClean="0"/>
              <a:t>indipendant</a:t>
            </a:r>
            <a:r>
              <a:rPr lang="en-US" baseline="0" dirty="0" smtClean="0"/>
              <a:t> users agree on something then it should be popular</a:t>
            </a:r>
          </a:p>
          <a:p>
            <a:r>
              <a:rPr lang="en-US" baseline="0" dirty="0" smtClean="0"/>
              <a:t>It means giving the smaller guy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8B16A-0086-F24A-ACA3-285455396B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8B16A-0086-F24A-ACA3-285455396B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8B16A-0086-F24A-ACA3-285455396BA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3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F926-D1FC-4C47-86BE-AE5D3D111429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2133600" cy="365125"/>
          </a:xfrm>
        </p:spPr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unbur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1"/>
            <a:ext cx="6029739" cy="3962399"/>
          </a:xfrm>
          <a:prstGeom prst="rect">
            <a:avLst/>
          </a:prstGeom>
        </p:spPr>
      </p:pic>
      <p:pic>
        <p:nvPicPr>
          <p:cNvPr id="1027" name="Picture 3" descr="C:\Data\Documents\Logos\asu-yellow-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172200"/>
            <a:ext cx="1252538" cy="5440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82879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6B5-3338-4D4D-BD64-6FAF7C0B643D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3382-BA95-8844-8787-3352DFD81CCB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6200" y="6248400"/>
            <a:ext cx="9296400" cy="685800"/>
          </a:xfrm>
          <a:prstGeom prst="rect">
            <a:avLst/>
          </a:prstGeom>
          <a:solidFill>
            <a:srgbClr val="5256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25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543800" cy="9906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53000"/>
          </a:xfrm>
        </p:spPr>
        <p:txBody>
          <a:bodyPr/>
          <a:lstStyle>
            <a:lvl1pPr indent="-457200">
              <a:buFontTx/>
              <a:buBlip>
                <a:blip r:embed="rId2"/>
              </a:buBlip>
              <a:defRPr/>
            </a:lvl1pPr>
            <a:lvl2pPr marL="822960" indent="-457200">
              <a:buFontTx/>
              <a:buBlip>
                <a:blip r:embed="rId3"/>
              </a:buBlip>
              <a:defRPr/>
            </a:lvl2pPr>
            <a:lvl3pPr marL="1188720" indent="-365760">
              <a:buFontTx/>
              <a:buBlip>
                <a:blip r:embed="rId4"/>
              </a:buBlip>
              <a:defRPr/>
            </a:lvl3pPr>
            <a:lvl4pPr marL="1645920" indent="-274320"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1D99-3026-C24B-A2F4-6D2F7EE9BFBC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wm1_revg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1143000" cy="7479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DFA-D49A-C040-A781-AD7C1B0FBE41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5231-4A7C-E446-947E-5599F621F4B1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46CF-46E4-A049-9F66-8FC1757FDB11}" type="datetime1">
              <a:rPr lang="en-US" smtClean="0"/>
              <a:t>4/15/13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4FF6-4DAF-1E43-B5F0-A49F2CE32E69}" type="datetime1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DF28-CD01-AC40-BC1D-160924FF3819}" type="datetime1">
              <a:rPr lang="en-US" smtClean="0"/>
              <a:t>4/15/13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1E63-B073-024B-A331-E893A9D4F373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8F1-6C0E-AF47-BC9C-4E8237571F51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600" kern="120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98AF44E-2391-0045-B294-FE18BE62125D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600" kern="120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27252DF-6564-F34A-8F51-D8B82D6A28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788" indent="-458788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799"/>
            <a:ext cx="9144000" cy="1828799"/>
          </a:xfrm>
        </p:spPr>
        <p:txBody>
          <a:bodyPr>
            <a:normAutofit fontScale="90000"/>
          </a:bodyPr>
          <a:lstStyle/>
          <a:p>
            <a:r>
              <a:rPr lang="en-US" sz="4400" i="1" dirty="0" err="1"/>
              <a:t>RAProp</a:t>
            </a:r>
            <a:r>
              <a:rPr lang="en-US" sz="4400" dirty="0"/>
              <a:t>: Ranking Tweets by Exploiting the Tweet/User/Web Ecosystem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and </a:t>
            </a:r>
            <a:r>
              <a:rPr lang="en-US" sz="4400" dirty="0"/>
              <a:t>Inter-Tweet Agreement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8593" y="3382027"/>
            <a:ext cx="3746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Srijith</a:t>
            </a:r>
            <a:r>
              <a:rPr lang="en-US" sz="2800" dirty="0" smtClean="0"/>
              <a:t> </a:t>
            </a:r>
            <a:r>
              <a:rPr lang="en-US" sz="2800" dirty="0" err="1" smtClean="0"/>
              <a:t>Ravikumar</a:t>
            </a:r>
            <a:endParaRPr lang="en-US" sz="2800" dirty="0" smtClean="0"/>
          </a:p>
          <a:p>
            <a:pPr algn="ctr"/>
            <a:r>
              <a:rPr lang="en-US" sz="2800" dirty="0" smtClean="0"/>
              <a:t>Master’s Thesis Defense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73547" y="4651907"/>
            <a:ext cx="3796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Committee Members</a:t>
            </a:r>
          </a:p>
          <a:p>
            <a:pPr algn="ctr"/>
            <a:r>
              <a:rPr lang="en-US" b="1" dirty="0"/>
              <a:t>Dr. </a:t>
            </a:r>
            <a:r>
              <a:rPr lang="en-US" b="1" dirty="0" err="1"/>
              <a:t>Subbarao</a:t>
            </a:r>
            <a:r>
              <a:rPr lang="en-US" b="1" dirty="0"/>
              <a:t> </a:t>
            </a:r>
            <a:r>
              <a:rPr lang="en-US" b="1" dirty="0" err="1" smtClean="0"/>
              <a:t>Kambhampati</a:t>
            </a:r>
            <a:r>
              <a:rPr lang="en-US" b="1" dirty="0" smtClean="0"/>
              <a:t> (Chair)</a:t>
            </a:r>
            <a:endParaRPr lang="en-US" b="1" dirty="0"/>
          </a:p>
          <a:p>
            <a:pPr algn="ctr"/>
            <a:r>
              <a:rPr lang="en-US" b="1" dirty="0"/>
              <a:t>Dr. </a:t>
            </a:r>
            <a:r>
              <a:rPr lang="en-US" b="1" dirty="0" err="1"/>
              <a:t>Huan</a:t>
            </a:r>
            <a:r>
              <a:rPr lang="en-US" b="1" dirty="0"/>
              <a:t> Liu</a:t>
            </a:r>
          </a:p>
          <a:p>
            <a:pPr algn="ctr"/>
            <a:r>
              <a:rPr lang="en-US" b="1" dirty="0"/>
              <a:t>Dr. </a:t>
            </a:r>
            <a:r>
              <a:rPr lang="en-US" b="1" dirty="0" err="1"/>
              <a:t>Hasan</a:t>
            </a:r>
            <a:r>
              <a:rPr lang="en-US" b="1" dirty="0"/>
              <a:t> </a:t>
            </a:r>
            <a:r>
              <a:rPr lang="en-US" b="1" dirty="0" err="1"/>
              <a:t>Davulcu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672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Eco-System: Tweets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3608" y="1143000"/>
            <a:ext cx="5567992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tweet that is popular </a:t>
            </a:r>
            <a:r>
              <a:rPr lang="en-US" dirty="0" smtClean="0"/>
              <a:t>may </a:t>
            </a:r>
            <a:r>
              <a:rPr lang="en-US" dirty="0" smtClean="0"/>
              <a:t>be more </a:t>
            </a:r>
            <a:r>
              <a:rPr lang="en-US" dirty="0" smtClean="0"/>
              <a:t>trustworthy</a:t>
            </a:r>
            <a:endParaRPr lang="en-US" dirty="0" smtClean="0"/>
          </a:p>
          <a:p>
            <a:pPr lvl="1"/>
            <a:r>
              <a:rPr lang="en-US" dirty="0" smtClean="0"/>
              <a:t># of Re-tweets</a:t>
            </a:r>
          </a:p>
          <a:p>
            <a:pPr lvl="1"/>
            <a:r>
              <a:rPr lang="en-US" dirty="0" smtClean="0"/>
              <a:t># of Favorites</a:t>
            </a:r>
          </a:p>
          <a:p>
            <a:pPr lvl="1"/>
            <a:r>
              <a:rPr lang="en-US" dirty="0" smtClean="0"/>
              <a:t># of </a:t>
            </a:r>
            <a:r>
              <a:rPr lang="en-US" dirty="0" err="1"/>
              <a:t>H</a:t>
            </a:r>
            <a:r>
              <a:rPr lang="en-US" dirty="0" err="1" smtClean="0"/>
              <a:t>ashtags</a:t>
            </a:r>
            <a:endParaRPr lang="en-US" dirty="0" smtClean="0"/>
          </a:p>
          <a:p>
            <a:pPr lvl="1"/>
            <a:r>
              <a:rPr lang="en-US" dirty="0" smtClean="0"/>
              <a:t>Presence of Emoticons, Question mark, Exclamations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TweetLay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6" y="1682351"/>
            <a:ext cx="2807132" cy="391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6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Twitter Eco-System: Users</a:t>
            </a:r>
            <a:endParaRPr lang="en-US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06" y="1851094"/>
            <a:ext cx="193551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989088" y="2933819"/>
            <a:ext cx="437555" cy="71437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rot="10800000" flipH="1">
            <a:off x="1624088" y="3762048"/>
            <a:ext cx="841623" cy="4308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rot="10800000">
            <a:off x="1555999" y="4277737"/>
            <a:ext cx="517922" cy="61279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rot="10800000">
            <a:off x="1552651" y="3437230"/>
            <a:ext cx="910828" cy="9309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10800000" flipH="1">
            <a:off x="1496840" y="2957259"/>
            <a:ext cx="438671" cy="39179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rot="10800000" flipH="1">
            <a:off x="2205634" y="4552324"/>
            <a:ext cx="284634" cy="41076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2347393" y="4820216"/>
            <a:ext cx="3348" cy="56815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2"/>
          <p:cNvSpPr>
            <a:spLocks/>
          </p:cNvSpPr>
          <p:nvPr/>
        </p:nvSpPr>
        <p:spPr bwMode="auto">
          <a:xfrm>
            <a:off x="1735962" y="5357112"/>
            <a:ext cx="9616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Followers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82739" y="1143000"/>
            <a:ext cx="5608860" cy="49530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Tweets from popular and trustworthy users are more trustworthy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What user features determines popularity of a user?</a:t>
            </a:r>
          </a:p>
          <a:p>
            <a:pPr marL="285750" indent="-285750"/>
            <a:endParaRPr lang="en-US" sz="2400" dirty="0"/>
          </a:p>
          <a:p>
            <a:pPr marL="800100" lvl="1" indent="-342900"/>
            <a:r>
              <a:rPr lang="en-US" sz="2400" dirty="0"/>
              <a:t>Profile Verified</a:t>
            </a:r>
          </a:p>
          <a:p>
            <a:pPr marL="800100" lvl="1" indent="-342900"/>
            <a:r>
              <a:rPr lang="en-US" sz="2400" dirty="0"/>
              <a:t>Creation Time</a:t>
            </a:r>
          </a:p>
          <a:p>
            <a:pPr marL="800100" lvl="1" indent="-342900"/>
            <a:r>
              <a:rPr lang="en-US" sz="2400" dirty="0"/>
              <a:t># of Status</a:t>
            </a:r>
          </a:p>
          <a:p>
            <a:pPr marL="800100" lvl="1" indent="-342900"/>
            <a:r>
              <a:rPr lang="en-US" sz="2400" dirty="0"/>
              <a:t>Follower Count</a:t>
            </a:r>
          </a:p>
          <a:p>
            <a:pPr marL="800100" lvl="1" indent="-342900"/>
            <a:r>
              <a:rPr lang="en-US" sz="2400" dirty="0"/>
              <a:t>Friends Count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971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Eco-System: Web</a:t>
            </a:r>
            <a:endParaRPr lang="en-US" dirty="0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79" y="1678781"/>
            <a:ext cx="1946672" cy="34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1514778" y="3977059"/>
            <a:ext cx="238869" cy="54247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1897638" y="4292947"/>
            <a:ext cx="785813" cy="39848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643268" y="3421186"/>
            <a:ext cx="6697" cy="55810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1663234" y="3859857"/>
            <a:ext cx="866180" cy="26342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1720161" y="3119809"/>
            <a:ext cx="791394" cy="20873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1512546" y="2750344"/>
            <a:ext cx="961058" cy="9722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1601843" y="2619747"/>
            <a:ext cx="777999" cy="4129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2252594" y="4530700"/>
            <a:ext cx="11162" cy="76125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21"/>
          <p:cNvSpPr>
            <a:spLocks/>
          </p:cNvSpPr>
          <p:nvPr/>
        </p:nvSpPr>
        <p:spPr bwMode="auto">
          <a:xfrm>
            <a:off x="1729340" y="5291956"/>
            <a:ext cx="10465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Hyperlinks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423608" y="1143000"/>
            <a:ext cx="5567992" cy="4953000"/>
          </a:xfrm>
        </p:spPr>
        <p:txBody>
          <a:bodyPr/>
          <a:lstStyle/>
          <a:p>
            <a:r>
              <a:rPr lang="en-US" sz="2800" dirty="0" smtClean="0"/>
              <a:t>A tweet that cites a credible web site as a source is more trustworthy</a:t>
            </a:r>
          </a:p>
          <a:p>
            <a:endParaRPr lang="en-US" sz="2800" dirty="0"/>
          </a:p>
          <a:p>
            <a:r>
              <a:rPr lang="en-US" sz="2800" dirty="0" smtClean="0"/>
              <a:t>Web has solves measuring credibility of a web page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Page Rank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56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Feature Score Leaner: Random Forest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features are used to train a Random-Forest based learner to compute the </a:t>
            </a:r>
            <a:r>
              <a:rPr lang="en-US" dirty="0">
                <a:latin typeface="Segoe UI Semibold"/>
              </a:rPr>
              <a:t>Feature </a:t>
            </a:r>
            <a:r>
              <a:rPr lang="en-US" dirty="0" smtClean="0">
                <a:latin typeface="Segoe UI Semibold"/>
              </a:rPr>
              <a:t>Score</a:t>
            </a:r>
          </a:p>
          <a:p>
            <a:pPr marL="1588" indent="0">
              <a:buNone/>
            </a:pPr>
            <a:endParaRPr lang="en-US" dirty="0" smtClean="0">
              <a:latin typeface="Segoe UI Semibold"/>
            </a:endParaRPr>
          </a:p>
          <a:p>
            <a:r>
              <a:rPr lang="en-US" dirty="0" smtClean="0"/>
              <a:t>Random Forest learner</a:t>
            </a:r>
          </a:p>
          <a:p>
            <a:pPr lvl="1"/>
            <a:r>
              <a:rPr lang="en-US" dirty="0" smtClean="0"/>
              <a:t>Ensemble Learning Method</a:t>
            </a:r>
          </a:p>
          <a:p>
            <a:pPr lvl="1"/>
            <a:r>
              <a:rPr lang="en-US" dirty="0" smtClean="0"/>
              <a:t>Creates multiple decision trees using bagging approach</a:t>
            </a:r>
          </a:p>
          <a:p>
            <a:pPr marL="1588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0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16 at 11.3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" y="2221090"/>
            <a:ext cx="4119383" cy="2689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Score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430889" y="1090654"/>
            <a:ext cx="4560711" cy="4852946"/>
          </a:xfrm>
        </p:spPr>
        <p:txBody>
          <a:bodyPr>
            <a:normAutofit lnSpcReduction="10000"/>
          </a:bodyPr>
          <a:lstStyle/>
          <a:p>
            <a:pPr marL="457200"/>
            <a:r>
              <a:rPr lang="en-US" dirty="0" smtClean="0"/>
              <a:t>Random forest helps in learning a better classifier for tweets as </a:t>
            </a:r>
            <a:r>
              <a:rPr lang="en-US" dirty="0"/>
              <a:t>Feature </a:t>
            </a:r>
            <a:r>
              <a:rPr lang="en-US" dirty="0" smtClean="0"/>
              <a:t>Score may not be linearly dependent on the features </a:t>
            </a:r>
          </a:p>
          <a:p>
            <a:pPr marL="457200"/>
            <a:r>
              <a:rPr lang="en-US" dirty="0" smtClean="0"/>
              <a:t>The features were imputed so as not to penalize tweets with missing feature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18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Score: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735" y="1143000"/>
            <a:ext cx="4885266" cy="4953000"/>
          </a:xfrm>
        </p:spPr>
        <p:txBody>
          <a:bodyPr>
            <a:normAutofit fontScale="92500" lnSpcReduction="20000"/>
          </a:bodyPr>
          <a:lstStyle/>
          <a:p>
            <a:pPr marL="457200"/>
            <a:r>
              <a:rPr lang="en-US" dirty="0"/>
              <a:t>Learner was trained on TREC </a:t>
            </a:r>
            <a:r>
              <a:rPr lang="en-US" dirty="0" err="1"/>
              <a:t>Microblog</a:t>
            </a:r>
            <a:r>
              <a:rPr lang="en-US" dirty="0"/>
              <a:t> 2011 Gold </a:t>
            </a:r>
            <a:r>
              <a:rPr lang="en-US" dirty="0" smtClean="0"/>
              <a:t>Standard</a:t>
            </a:r>
          </a:p>
          <a:p>
            <a:pPr marL="821372" lvl="1"/>
            <a:r>
              <a:rPr lang="en-US" dirty="0" smtClean="0"/>
              <a:t>IR competition on Ranking </a:t>
            </a:r>
            <a:r>
              <a:rPr lang="en-US" dirty="0" err="1" smtClean="0"/>
              <a:t>Microblogs</a:t>
            </a:r>
            <a:endParaRPr lang="en-US" dirty="0" smtClean="0"/>
          </a:p>
          <a:p>
            <a:pPr marL="821372" lvl="1"/>
            <a:r>
              <a:rPr lang="en-US" dirty="0" smtClean="0"/>
              <a:t>Gold Standard was created by Crowd Sourcing a set of tweets and a query.</a:t>
            </a:r>
          </a:p>
          <a:p>
            <a:pPr marL="821372" lvl="1"/>
            <a:r>
              <a:rPr lang="en-US" dirty="0" smtClean="0"/>
              <a:t>Crowd need to mark if the tweet is relevant to that query (1) or not (0).</a:t>
            </a:r>
          </a:p>
          <a:p>
            <a:pPr marL="821372" lvl="1"/>
            <a:r>
              <a:rPr lang="en-US" dirty="0" smtClean="0"/>
              <a:t>Trained on 5% of the Gold standard.</a:t>
            </a:r>
          </a:p>
          <a:p>
            <a:pPr marL="364172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Screen Shot 2013-04-16 at 11.3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1" y="2221090"/>
            <a:ext cx="4119383" cy="26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907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Ranking using Feature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580525"/>
              </p:ext>
            </p:extLst>
          </p:nvPr>
        </p:nvGraphicFramePr>
        <p:xfrm>
          <a:off x="-197557" y="493889"/>
          <a:ext cx="9482667" cy="529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65111" y="5653970"/>
            <a:ext cx="6505222" cy="5831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Score does improve on Twitter Search for all values of K and in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632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Ranking using Feature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007703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Ranking seems to improve over Twitter and TF-IDF search</a:t>
            </a:r>
          </a:p>
          <a:p>
            <a:r>
              <a:rPr lang="en-US" dirty="0" smtClean="0"/>
              <a:t>Tweets in the ranked list are from reputed source.</a:t>
            </a:r>
          </a:p>
          <a:p>
            <a:r>
              <a:rPr lang="en-US" dirty="0" smtClean="0"/>
              <a:t>But they seem to be irrelevant to the query.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Feature Score Ran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03" y="1301044"/>
            <a:ext cx="4983897" cy="4936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1667" y="980337"/>
            <a:ext cx="526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Semibold"/>
              </a:rPr>
              <a:t>Result for Query: “White House spokesman replaced”</a:t>
            </a:r>
            <a:endParaRPr lang="en-US" sz="1600" dirty="0">
              <a:latin typeface="Segoe UI Semibold"/>
            </a:endParaRPr>
          </a:p>
        </p:txBody>
      </p:sp>
      <p:sp>
        <p:nvSpPr>
          <p:cNvPr id="7" name="Donut 6"/>
          <p:cNvSpPr/>
          <p:nvPr/>
        </p:nvSpPr>
        <p:spPr>
          <a:xfrm>
            <a:off x="4160103" y="3076222"/>
            <a:ext cx="4983897" cy="1114778"/>
          </a:xfrm>
          <a:prstGeom prst="donut">
            <a:avLst>
              <a:gd name="adj" fmla="val 58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3667" y="5700888"/>
            <a:ext cx="7713133" cy="6554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Even if the query terms are present the tweet from a popular User/Web may not be relevant to the query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085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twitter, a query is mostly on the current breaking news.</a:t>
            </a:r>
          </a:p>
          <a:p>
            <a:r>
              <a:rPr lang="en-US" dirty="0" smtClean="0"/>
              <a:t>There also should be a burst of tweets on that breaking news.</a:t>
            </a:r>
            <a:endParaRPr lang="en-US" dirty="0"/>
          </a:p>
          <a:p>
            <a:r>
              <a:rPr lang="en-US" dirty="0" smtClean="0"/>
              <a:t>How do we tap into this </a:t>
            </a:r>
            <a:r>
              <a:rPr lang="en-US" b="1" dirty="0" smtClean="0"/>
              <a:t>wisdom of the crowd?</a:t>
            </a:r>
          </a:p>
          <a:p>
            <a:pPr lvl="1"/>
            <a:r>
              <a:rPr lang="en-US" dirty="0" smtClean="0"/>
              <a:t>Use the tweets to vote(endorsement) on a topic</a:t>
            </a:r>
          </a:p>
          <a:p>
            <a:pPr lvl="1"/>
            <a:r>
              <a:rPr lang="en-US" dirty="0" smtClean="0"/>
              <a:t>The tweets from the topic that has highest votes is likely to be more relevant to the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06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2357438"/>
            <a:ext cx="160734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42" y="1428750"/>
            <a:ext cx="160734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35" y="1643063"/>
            <a:ext cx="160734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0" y="2973586"/>
            <a:ext cx="160734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2" y="2357438"/>
            <a:ext cx="160734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1" y="2723555"/>
            <a:ext cx="160734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 rot="10800000" flipH="1">
            <a:off x="3103067" y="1591717"/>
            <a:ext cx="565919" cy="77688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rot="10800000" flipH="1">
            <a:off x="3510484" y="2455664"/>
            <a:ext cx="733350" cy="50564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rot="10800000" flipH="1">
            <a:off x="5188149" y="1793752"/>
            <a:ext cx="198686" cy="93538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0" name="Rectangle 10"/>
          <p:cNvSpPr>
            <a:spLocks/>
          </p:cNvSpPr>
          <p:nvPr/>
        </p:nvSpPr>
        <p:spPr bwMode="auto">
          <a:xfrm>
            <a:off x="34603" y="165668"/>
            <a:ext cx="9054703" cy="77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 algn="r"/>
            <a:r>
              <a:rPr lang="en-US" sz="4000" dirty="0" smtClean="0">
                <a:solidFill>
                  <a:schemeClr val="bg1"/>
                </a:solidFill>
                <a:ea typeface="ＭＳ Ｐゴシック" charset="0"/>
                <a:cs typeface="Gill Sans Light" charset="0"/>
              </a:rPr>
              <a:t>Links in Twitter Space: Endorsement</a:t>
            </a:r>
            <a:endParaRPr lang="en-US" sz="4000" dirty="0">
              <a:solidFill>
                <a:schemeClr val="bg1"/>
              </a:solidFill>
              <a:ea typeface="ＭＳ Ｐゴシック" charset="0"/>
              <a:cs typeface="Gill Sans Light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855393" y="2739182"/>
            <a:ext cx="2232" cy="76014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2" name="Rectangle 12"/>
          <p:cNvSpPr>
            <a:spLocks/>
          </p:cNvSpPr>
          <p:nvPr/>
        </p:nvSpPr>
        <p:spPr bwMode="auto">
          <a:xfrm>
            <a:off x="3274565" y="3518297"/>
            <a:ext cx="7598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 err="1">
                <a:ea typeface="ＭＳ Ｐゴシック" charset="0"/>
                <a:cs typeface="Tahoma" charset="0"/>
                <a:sym typeface="Tahoma" charset="0"/>
              </a:rPr>
              <a:t>Retweet</a:t>
            </a:r>
            <a:endParaRPr lang="en-US" sz="1700" dirty="0"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rot="10800000">
            <a:off x="4406801" y="2463478"/>
            <a:ext cx="687586" cy="330398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rot="10800000" flipH="1">
            <a:off x="3202410" y="1743522"/>
            <a:ext cx="2111871" cy="658564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808512" y="1508002"/>
            <a:ext cx="1501304" cy="171896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6" name="Rectangle 16"/>
          <p:cNvSpPr>
            <a:spLocks/>
          </p:cNvSpPr>
          <p:nvPr/>
        </p:nvSpPr>
        <p:spPr bwMode="auto">
          <a:xfrm>
            <a:off x="4495576" y="3473648"/>
            <a:ext cx="10804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>
                <a:ea typeface="ＭＳ Ｐゴシック" charset="0"/>
                <a:cs typeface="Tahoma" charset="0"/>
                <a:sym typeface="Tahoma" charset="0"/>
              </a:rPr>
              <a:t>Agreement</a:t>
            </a: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1890861" y="4116586"/>
            <a:ext cx="5884664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 algn="ctr"/>
            <a:r>
              <a:rPr lang="en-US" sz="2500" b="1" dirty="0">
                <a:ea typeface="ＭＳ Ｐゴシック" charset="0"/>
                <a:cs typeface="Gill Sans" charset="0"/>
                <a:sym typeface="Gill Sans" charset="0"/>
              </a:rPr>
              <a:t>Re-Tweet:</a:t>
            </a:r>
            <a:r>
              <a:rPr lang="en-US" sz="2500" dirty="0">
                <a:ea typeface="ＭＳ Ｐゴシック" charset="0"/>
                <a:cs typeface="Gill Sans" charset="0"/>
                <a:sym typeface="Gill Sans" charset="0"/>
              </a:rPr>
              <a:t> Explicit links between tweets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4828728" y="2698998"/>
            <a:ext cx="1117" cy="72442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9" name="Rectangle 19"/>
          <p:cNvSpPr>
            <a:spLocks/>
          </p:cNvSpPr>
          <p:nvPr/>
        </p:nvSpPr>
        <p:spPr bwMode="auto">
          <a:xfrm>
            <a:off x="390674" y="4607719"/>
            <a:ext cx="7992070" cy="88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 algn="ctr"/>
            <a:r>
              <a:rPr lang="en-US" sz="3000" b="1" dirty="0">
                <a:ea typeface="ＭＳ Ｐゴシック" charset="0"/>
                <a:cs typeface="Gill Sans" charset="0"/>
                <a:sym typeface="Gill Sans" charset="0"/>
              </a:rPr>
              <a:t>Agreement: </a:t>
            </a:r>
            <a:r>
              <a:rPr lang="en-US" sz="3000" dirty="0">
                <a:ea typeface="ＭＳ Ｐゴシック" charset="0"/>
                <a:cs typeface="Gill Sans" charset="0"/>
                <a:sym typeface="Gill Sans" charset="0"/>
              </a:rPr>
              <a:t>Implicit links between tweets that contain the same fact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rot="10800000">
            <a:off x="3103067" y="2533798"/>
            <a:ext cx="343793" cy="439787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42435" y="1591717"/>
            <a:ext cx="2513993" cy="19265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 </a:t>
            </a:r>
            <a:r>
              <a:rPr lang="en-US" dirty="0" smtClean="0"/>
              <a:t>Twitter, </a:t>
            </a:r>
            <a:r>
              <a:rPr lang="en-US" dirty="0" smtClean="0"/>
              <a:t>Agreement may be seen as implicit endorsement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18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1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  <p:bldP spid="30731" grpId="0" animBg="1"/>
      <p:bldP spid="30732" grpId="0" autoUpdateAnimBg="0"/>
      <p:bldP spid="30733" grpId="0" animBg="1"/>
      <p:bldP spid="30734" grpId="0" animBg="1"/>
      <p:bldP spid="30735" grpId="0" animBg="1"/>
      <p:bldP spid="30736" grpId="0" autoUpdateAnimBg="0"/>
      <p:bldP spid="30737" grpId="0" autoUpdateAnimBg="0"/>
      <p:bldP spid="30738" grpId="0" animBg="1"/>
      <p:bldP spid="30739" grpId="0" autoUpdateAnimBg="0"/>
      <p:bldP spid="2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250031" y="1606228"/>
            <a:ext cx="8643938" cy="4439171"/>
          </a:xfrm>
          <a:ln/>
        </p:spPr>
        <p:txBody>
          <a:bodyPr/>
          <a:lstStyle/>
          <a:p>
            <a:r>
              <a:rPr lang="en-US" dirty="0" smtClean="0"/>
              <a:t>The most </a:t>
            </a:r>
            <a:r>
              <a:rPr lang="en-US" dirty="0"/>
              <a:t>prominent micro-blogging </a:t>
            </a:r>
            <a:r>
              <a:rPr lang="en-US" dirty="0" smtClean="0"/>
              <a:t>service.</a:t>
            </a:r>
          </a:p>
          <a:p>
            <a:pPr marL="1588" indent="0">
              <a:buNone/>
            </a:pPr>
            <a:endParaRPr lang="en-US" dirty="0"/>
          </a:p>
          <a:p>
            <a:r>
              <a:rPr lang="en-US" dirty="0"/>
              <a:t>Twitter</a:t>
            </a:r>
            <a:r>
              <a:rPr lang="en-US" dirty="0">
                <a:latin typeface="Segoe UI Semibold"/>
              </a:rPr>
              <a:t> </a:t>
            </a:r>
            <a:r>
              <a:rPr lang="en-US" dirty="0"/>
              <a:t>has over 140 million active users and generates over 340 </a:t>
            </a:r>
            <a:r>
              <a:rPr lang="en-US" dirty="0" smtClean="0"/>
              <a:t>million </a:t>
            </a:r>
            <a:r>
              <a:rPr lang="en-US" dirty="0"/>
              <a:t>tweets daily and handles over 1.6 </a:t>
            </a:r>
            <a:r>
              <a:rPr lang="en-US" dirty="0" smtClean="0"/>
              <a:t>billion </a:t>
            </a:r>
            <a:r>
              <a:rPr lang="en-US" dirty="0"/>
              <a:t>search queries per day</a:t>
            </a:r>
            <a:r>
              <a:rPr lang="en-US" dirty="0" smtClean="0"/>
              <a:t>.</a:t>
            </a:r>
          </a:p>
          <a:p>
            <a:pPr marL="1588" indent="0">
              <a:buNone/>
            </a:pPr>
            <a:endParaRPr lang="en-US" dirty="0"/>
          </a:p>
          <a:p>
            <a:r>
              <a:rPr lang="en-US" dirty="0"/>
              <a:t>Users access tweets by following other users and by using the search function.</a:t>
            </a:r>
          </a:p>
        </p:txBody>
      </p:sp>
      <p:pic>
        <p:nvPicPr>
          <p:cNvPr id="5" name="Picture 4" descr="logo_twitter_withbird_1000_all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78" y="0"/>
            <a:ext cx="4919622" cy="9150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6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88" indent="0">
              <a:buNone/>
            </a:pPr>
            <a:endParaRPr lang="en-US" dirty="0" smtClean="0"/>
          </a:p>
          <a:p>
            <a:r>
              <a:rPr lang="en-US" dirty="0" smtClean="0"/>
              <a:t>Compute agreement using Part of Speech weighted TF-IDF Similarity</a:t>
            </a:r>
            <a:r>
              <a:rPr lang="en-US" dirty="0" smtClean="0"/>
              <a:t>.</a:t>
            </a:r>
          </a:p>
          <a:p>
            <a:pPr marL="1588" indent="0">
              <a:buNone/>
            </a:pPr>
            <a:endParaRPr lang="en-US" dirty="0" smtClean="0"/>
          </a:p>
          <a:p>
            <a:r>
              <a:rPr lang="en-US" dirty="0"/>
              <a:t>Due to the presence of non dictionary vocabulary, IDF is computed on the Result Set.</a:t>
            </a:r>
            <a:endParaRPr lang="en-US" dirty="0" smtClean="0"/>
          </a:p>
          <a:p>
            <a:pPr marL="1588" indent="0">
              <a:buNone/>
            </a:pPr>
            <a:endParaRPr lang="en-US" dirty="0" smtClean="0"/>
          </a:p>
          <a:p>
            <a:r>
              <a:rPr lang="en-US" dirty="0" err="1" smtClean="0"/>
              <a:t>Sparsity</a:t>
            </a:r>
            <a:r>
              <a:rPr lang="en-US" dirty="0" smtClean="0"/>
              <a:t> of stop words in Twitter leads to IDF of </a:t>
            </a:r>
            <a:r>
              <a:rPr lang="en-US" dirty="0" smtClean="0"/>
              <a:t>stop words to </a:t>
            </a:r>
            <a:r>
              <a:rPr lang="en-US" dirty="0" smtClean="0"/>
              <a:t>be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26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Similarity Computation: </a:t>
            </a:r>
            <a:r>
              <a:rPr lang="en-US" sz="3600" dirty="0" err="1" smtClean="0"/>
              <a:t>PoS</a:t>
            </a:r>
            <a:r>
              <a:rPr lang="en-US" sz="3600" dirty="0" smtClean="0"/>
              <a:t> Tagging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Part of Speech </a:t>
            </a:r>
            <a:r>
              <a:rPr lang="en-US" dirty="0" smtClean="0"/>
              <a:t>tagger </a:t>
            </a:r>
            <a:r>
              <a:rPr lang="en-US" dirty="0"/>
              <a:t>to identify the weightage for each Part of Speech </a:t>
            </a:r>
            <a:r>
              <a:rPr lang="en-US" dirty="0" smtClean="0"/>
              <a:t>in </a:t>
            </a:r>
            <a:r>
              <a:rPr lang="en-US" dirty="0" smtClean="0"/>
              <a:t>TF</a:t>
            </a:r>
            <a:r>
              <a:rPr lang="en-US" dirty="0"/>
              <a:t>-IDF </a:t>
            </a:r>
            <a:r>
              <a:rPr lang="en-US" dirty="0" smtClean="0"/>
              <a:t>Similarity</a:t>
            </a:r>
            <a:r>
              <a:rPr lang="en-US" dirty="0"/>
              <a:t>.</a:t>
            </a:r>
          </a:p>
        </p:txBody>
      </p:sp>
      <p:pic>
        <p:nvPicPr>
          <p:cNvPr id="5" name="Picture 4" descr="POSW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01" y="3430978"/>
            <a:ext cx="3162707" cy="26650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Screen Shot 2013-04-18 at 6.3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705942"/>
            <a:ext cx="7239000" cy="7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281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Agreement </a:t>
            </a: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Propagate </a:t>
            </a:r>
            <a:r>
              <a:rPr lang="en-US" dirty="0" smtClean="0"/>
              <a:t>the </a:t>
            </a:r>
            <a:r>
              <a:rPr lang="en-US" dirty="0" smtClean="0"/>
              <a:t>Feature Score across </a:t>
            </a:r>
            <a:r>
              <a:rPr lang="en-US" dirty="0" smtClean="0"/>
              <a:t>the Agreement </a:t>
            </a:r>
            <a:r>
              <a:rPr lang="en-US" dirty="0" smtClean="0"/>
              <a:t>graph</a:t>
            </a:r>
          </a:p>
          <a:p>
            <a:endParaRPr lang="en-US" dirty="0"/>
          </a:p>
          <a:p>
            <a:pPr marL="1588" indent="0">
              <a:buNone/>
            </a:pPr>
            <a:endParaRPr lang="en-US" dirty="0"/>
          </a:p>
          <a:p>
            <a:pPr marL="1588" indent="0" algn="ctr">
              <a:buNone/>
            </a:pPr>
            <a:r>
              <a:rPr lang="en-US" dirty="0" smtClean="0"/>
              <a:t>	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</a:t>
            </a:r>
            <a:r>
              <a:rPr lang="en-US" sz="2000" dirty="0"/>
              <a:t>is agreement of T</a:t>
            </a:r>
            <a:r>
              <a:rPr lang="en-US" sz="2000" baseline="-25000" dirty="0"/>
              <a:t>i </a:t>
            </a:r>
            <a:r>
              <a:rPr lang="en-US" sz="2000" dirty="0"/>
              <a:t>and </a:t>
            </a:r>
            <a:r>
              <a:rPr lang="en-US" sz="2000" dirty="0" err="1"/>
              <a:t>T</a:t>
            </a:r>
            <a:r>
              <a:rPr lang="en-US" sz="2000" baseline="-25000" dirty="0" err="1"/>
              <a:t>j</a:t>
            </a:r>
            <a:r>
              <a:rPr lang="en-US" sz="2000" baseline="-25000" dirty="0"/>
              <a:t> 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S(</a:t>
            </a:r>
            <a:r>
              <a:rPr lang="en-US" sz="2000" dirty="0" err="1"/>
              <a:t>Q,T</a:t>
            </a:r>
            <a:r>
              <a:rPr lang="en-US" sz="2000" baseline="-25000" dirty="0" err="1"/>
              <a:t>i</a:t>
            </a:r>
            <a:r>
              <a:rPr lang="en-US" sz="2000" dirty="0"/>
              <a:t>) is Feature Score of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i</a:t>
            </a:r>
            <a:endParaRPr lang="en-US" dirty="0"/>
          </a:p>
          <a:p>
            <a:r>
              <a:rPr lang="en-US" dirty="0" smtClean="0"/>
              <a:t>Tweets </a:t>
            </a:r>
            <a:r>
              <a:rPr lang="en-US" dirty="0" smtClean="0"/>
              <a:t>are ranked by the Propagated </a:t>
            </a:r>
            <a:r>
              <a:rPr lang="en-US" dirty="0" smtClean="0"/>
              <a:t>Feature Score</a:t>
            </a:r>
            <a:endParaRPr lang="en-US" dirty="0" smtClean="0"/>
          </a:p>
          <a:p>
            <a:r>
              <a:rPr lang="en-US" dirty="0" smtClean="0"/>
              <a:t>Can be seen as Feature Score considering endorsement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 descr="Screen Shot 2013-04-18 at 6.4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2287359"/>
            <a:ext cx="7337778" cy="9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21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edAgreementPropag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6" y="1884949"/>
            <a:ext cx="7766457" cy="3729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Propagation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926935" y="1884949"/>
            <a:ext cx="152666" cy="5895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16809" y="2179723"/>
            <a:ext cx="161091" cy="5895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7651284" y="3601457"/>
            <a:ext cx="152666" cy="5895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3531" y="3714463"/>
            <a:ext cx="6950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0181" y="1793553"/>
            <a:ext cx="6950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37821" y="1531545"/>
            <a:ext cx="54207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50181" y="2769272"/>
            <a:ext cx="695022" cy="66641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777865" y="3608809"/>
            <a:ext cx="695022" cy="66641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.89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732090" y="2474498"/>
            <a:ext cx="695022" cy="6664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5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2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1–ply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</a:t>
            </a:r>
            <a:r>
              <a:rPr lang="en-US" dirty="0" err="1" smtClean="0"/>
              <a:t>TrustRank</a:t>
            </a:r>
            <a:r>
              <a:rPr lang="en-US" dirty="0" smtClean="0"/>
              <a:t>/PageRank, </a:t>
            </a:r>
            <a:r>
              <a:rPr lang="en-US" dirty="0" smtClean="0"/>
              <a:t>Feature Score </a:t>
            </a:r>
            <a:r>
              <a:rPr lang="en-US" dirty="0" smtClean="0"/>
              <a:t>is propagated only 1-ply.</a:t>
            </a:r>
          </a:p>
          <a:p>
            <a:endParaRPr lang="en-US" dirty="0" smtClean="0"/>
          </a:p>
          <a:p>
            <a:r>
              <a:rPr lang="en-US" dirty="0" smtClean="0"/>
              <a:t>Implicit links makes trust non-transitive over agreement graph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spam tweet that contains a part of the </a:t>
            </a:r>
            <a:r>
              <a:rPr lang="en-US" dirty="0" smtClean="0"/>
              <a:t>content of a trustworthy </a:t>
            </a:r>
            <a:r>
              <a:rPr lang="en-US" dirty="0" smtClean="0"/>
              <a:t>tweet may propagate the trust to the spam cluster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04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1–ply </a:t>
            </a:r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022" y="990600"/>
            <a:ext cx="5068978" cy="51054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T1</a:t>
            </a:r>
            <a:r>
              <a:rPr lang="en-US" sz="2600" dirty="0" smtClean="0"/>
              <a:t> and </a:t>
            </a:r>
            <a:r>
              <a:rPr lang="en-US" sz="2600" b="1" dirty="0" smtClean="0"/>
              <a:t>T2</a:t>
            </a:r>
            <a:r>
              <a:rPr lang="en-US" sz="2600" dirty="0" smtClean="0"/>
              <a:t> are the trustworthy tweets</a:t>
            </a:r>
          </a:p>
          <a:p>
            <a:r>
              <a:rPr lang="en-US" sz="2600" b="1" dirty="0" smtClean="0"/>
              <a:t>T4</a:t>
            </a:r>
            <a:r>
              <a:rPr lang="en-US" sz="2600" dirty="0" smtClean="0"/>
              <a:t> and </a:t>
            </a:r>
            <a:r>
              <a:rPr lang="en-US" sz="2600" b="1" dirty="0" smtClean="0"/>
              <a:t>T5</a:t>
            </a:r>
            <a:r>
              <a:rPr lang="en-US" sz="2600" dirty="0" smtClean="0"/>
              <a:t> are the untrustworthy tweets</a:t>
            </a:r>
          </a:p>
          <a:p>
            <a:r>
              <a:rPr lang="en-US" sz="2600" b="1" dirty="0" smtClean="0"/>
              <a:t>T3</a:t>
            </a:r>
            <a:r>
              <a:rPr lang="en-US" sz="2600" dirty="0" smtClean="0"/>
              <a:t> contains text from trustworthy and untrustworthy tweets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Multi-ply propagation leads to </a:t>
            </a:r>
            <a:r>
              <a:rPr lang="en-US" sz="2600" dirty="0" smtClean="0"/>
              <a:t>Feature Score propagation </a:t>
            </a:r>
            <a:r>
              <a:rPr lang="en-US" sz="2600" dirty="0" smtClean="0"/>
              <a:t>from </a:t>
            </a:r>
            <a:r>
              <a:rPr lang="en-US" sz="2600" b="1" dirty="0" smtClean="0"/>
              <a:t>T1,T2 </a:t>
            </a:r>
            <a:r>
              <a:rPr lang="en-US" sz="2600" dirty="0" smtClean="0"/>
              <a:t>to </a:t>
            </a:r>
            <a:r>
              <a:rPr lang="en-US" sz="2600" b="1" dirty="0" smtClean="0"/>
              <a:t>T4,T5 </a:t>
            </a:r>
            <a:r>
              <a:rPr lang="en-US" sz="2600" dirty="0" smtClean="0"/>
              <a:t>though </a:t>
            </a:r>
            <a:r>
              <a:rPr lang="en-US" sz="2600" b="1" dirty="0" smtClean="0"/>
              <a:t>T3</a:t>
            </a:r>
            <a:endParaRPr lang="en-US" sz="2600" b="1" dirty="0"/>
          </a:p>
        </p:txBody>
      </p:sp>
      <p:pic>
        <p:nvPicPr>
          <p:cNvPr id="5" name="Picture 4" descr="obam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" y="3019098"/>
            <a:ext cx="4075021" cy="853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adtwe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" y="4436983"/>
            <a:ext cx="4075022" cy="1361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1854" y="1132070"/>
            <a:ext cx="938731" cy="386561"/>
          </a:xfrm>
          <a:prstGeom prst="rect">
            <a:avLst/>
          </a:prstGeom>
          <a:pattFill prst="dkUpDiag">
            <a:fgClr>
              <a:schemeClr val="accent3"/>
            </a:fgClr>
            <a:bgClr>
              <a:prstClr val="white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854" y="1837774"/>
            <a:ext cx="938731" cy="386561"/>
          </a:xfrm>
          <a:prstGeom prst="rect">
            <a:avLst/>
          </a:prstGeom>
          <a:pattFill prst="dkUpDiag">
            <a:fgClr>
              <a:schemeClr val="accent3"/>
            </a:fgClr>
            <a:bgClr>
              <a:prstClr val="white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1464481"/>
            <a:ext cx="938731" cy="386561"/>
          </a:xfrm>
          <a:prstGeom prst="rect">
            <a:avLst/>
          </a:prstGeom>
          <a:pattFill prst="dkDnDiag">
            <a:fgClr>
              <a:srgbClr val="C0504D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31092" y="1077920"/>
            <a:ext cx="938731" cy="386561"/>
          </a:xfrm>
          <a:prstGeom prst="rect">
            <a:avLst/>
          </a:prstGeom>
          <a:pattFill prst="dkDnDiag">
            <a:fgClr>
              <a:schemeClr val="accent2"/>
            </a:fgClr>
            <a:bgClr>
              <a:prstClr val="white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1092" y="1851042"/>
            <a:ext cx="938731" cy="386561"/>
          </a:xfrm>
          <a:prstGeom prst="rect">
            <a:avLst/>
          </a:prstGeom>
          <a:pattFill prst="dkDnDiag">
            <a:fgClr>
              <a:schemeClr val="accent2"/>
            </a:fgClr>
            <a:bgClr>
              <a:prstClr val="white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>
            <a:stCxn id="9" idx="3"/>
          </p:cNvCxnSpPr>
          <p:nvPr/>
        </p:nvCxnSpPr>
        <p:spPr>
          <a:xfrm flipV="1">
            <a:off x="1090585" y="1851042"/>
            <a:ext cx="357215" cy="180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</p:cNvCxnSpPr>
          <p:nvPr/>
        </p:nvCxnSpPr>
        <p:spPr>
          <a:xfrm>
            <a:off x="1090585" y="1325351"/>
            <a:ext cx="357215" cy="139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1" idx="1"/>
          </p:cNvCxnSpPr>
          <p:nvPr/>
        </p:nvCxnSpPr>
        <p:spPr>
          <a:xfrm flipV="1">
            <a:off x="2386531" y="1271201"/>
            <a:ext cx="444561" cy="193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1"/>
          </p:cNvCxnSpPr>
          <p:nvPr/>
        </p:nvCxnSpPr>
        <p:spPr>
          <a:xfrm>
            <a:off x="2386531" y="1851042"/>
            <a:ext cx="444561" cy="193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447800" y="1464481"/>
            <a:ext cx="471077" cy="386561"/>
          </a:xfrm>
          <a:prstGeom prst="rect">
            <a:avLst/>
          </a:prstGeom>
          <a:pattFill prst="dkUpDiag">
            <a:fgClr>
              <a:schemeClr val="accent3"/>
            </a:fgClr>
            <a:bgClr>
              <a:prstClr val="white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08084" y="1868271"/>
            <a:ext cx="42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T3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42438" y="1868271"/>
            <a:ext cx="35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85507" y="990600"/>
            <a:ext cx="35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86531" y="1004406"/>
            <a:ext cx="35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07530" y="1964174"/>
            <a:ext cx="35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.3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769823" y="1004406"/>
            <a:ext cx="305198" cy="73514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69823" y="1464481"/>
            <a:ext cx="305198" cy="192207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69823" y="2239215"/>
            <a:ext cx="305198" cy="162983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69823" y="1837774"/>
            <a:ext cx="305199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4111" y="2224335"/>
            <a:ext cx="151854" cy="177863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0" y="1656688"/>
            <a:ext cx="151854" cy="211583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0" y="1518631"/>
            <a:ext cx="151854" cy="138057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0" y="1077920"/>
            <a:ext cx="151854" cy="5415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88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24" grpId="0" animBg="1"/>
      <p:bldP spid="24" grpId="1" animBg="1"/>
      <p:bldP spid="25" grpId="0"/>
      <p:bldP spid="26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using </a:t>
            </a:r>
            <a:r>
              <a:rPr lang="en-US" dirty="0" err="1" smtClean="0"/>
              <a:t>RAProp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031289" cy="4953000"/>
          </a:xfrm>
        </p:spPr>
        <p:txBody>
          <a:bodyPr/>
          <a:lstStyle/>
          <a:p>
            <a:r>
              <a:rPr lang="en-US" dirty="0" smtClean="0"/>
              <a:t>All the tweets seems to be relevant to the query</a:t>
            </a:r>
          </a:p>
          <a:p>
            <a:pPr marL="1588" indent="0">
              <a:buNone/>
            </a:pPr>
            <a:endParaRPr lang="en-US" dirty="0" smtClean="0"/>
          </a:p>
          <a:p>
            <a:r>
              <a:rPr lang="en-US" dirty="0" smtClean="0"/>
              <a:t>The top tweets seems to be more trustworthy.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RAProp Ran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89" y="1354667"/>
            <a:ext cx="4960311" cy="4741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1667" y="980337"/>
            <a:ext cx="526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Semibold"/>
              </a:rPr>
              <a:t>Result for Query: “White House spokesman replaced”</a:t>
            </a:r>
            <a:endParaRPr lang="en-US" sz="1600" dirty="0"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295544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319334"/>
              </p:ext>
            </p:extLst>
          </p:nvPr>
        </p:nvGraphicFramePr>
        <p:xfrm>
          <a:off x="0" y="437444"/>
          <a:ext cx="9144000" cy="579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Ranking using </a:t>
            </a:r>
            <a:r>
              <a:rPr lang="en-US" dirty="0" err="1" smtClean="0"/>
              <a:t>RAProp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65111" y="5653970"/>
            <a:ext cx="6505222" cy="5831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RAProp</a:t>
            </a:r>
            <a:r>
              <a:rPr lang="en-US" dirty="0" smtClean="0"/>
              <a:t> does improve on Feature Score for all values of K and in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81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onducted experiments on 16 </a:t>
            </a:r>
            <a:r>
              <a:rPr lang="en-US" dirty="0"/>
              <a:t>million </a:t>
            </a:r>
            <a:r>
              <a:rPr lang="en-US" dirty="0" smtClean="0"/>
              <a:t>tweets TREC 2011 </a:t>
            </a:r>
            <a:r>
              <a:rPr lang="en-US" dirty="0" err="1" smtClean="0"/>
              <a:t>Microblog</a:t>
            </a:r>
            <a:r>
              <a:rPr lang="en-US" dirty="0" smtClean="0"/>
              <a:t> Dataset for the experiments</a:t>
            </a:r>
          </a:p>
          <a:p>
            <a:r>
              <a:rPr lang="en-US" dirty="0" smtClean="0"/>
              <a:t>Gold Standard consists of a</a:t>
            </a:r>
            <a:r>
              <a:rPr lang="en-US" dirty="0" smtClean="0"/>
              <a:t> selected set of tweets for a query that were marked as {-1, 0, 1}: -1 for spam, 0 for irrelevant, 1 for relevant</a:t>
            </a:r>
          </a:p>
          <a:p>
            <a:r>
              <a:rPr lang="en-US" dirty="0" smtClean="0"/>
              <a:t>Experiments were run </a:t>
            </a:r>
            <a:r>
              <a:rPr lang="en-US" dirty="0" smtClean="0"/>
              <a:t>over all the 49 queries in the gold </a:t>
            </a:r>
            <a:r>
              <a:rPr lang="en-US" dirty="0" smtClean="0"/>
              <a:t>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974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Result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Set R</a:t>
            </a:r>
            <a:r>
              <a:rPr lang="en-US" baseline="-25000" dirty="0" smtClean="0"/>
              <a:t>Q</a:t>
            </a:r>
            <a:r>
              <a:rPr lang="en-US" dirty="0" smtClean="0"/>
              <a:t> contains </a:t>
            </a:r>
            <a:r>
              <a:rPr lang="en-US" dirty="0"/>
              <a:t>Top-N tweets </a:t>
            </a:r>
            <a:r>
              <a:rPr lang="en-US" dirty="0" smtClean="0"/>
              <a:t>for query Q</a:t>
            </a:r>
          </a:p>
          <a:p>
            <a:pPr marL="1588" indent="0">
              <a:buNone/>
            </a:pP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query expansion to get better tweets in the Result </a:t>
            </a:r>
            <a:r>
              <a:rPr lang="en-US" dirty="0" smtClean="0"/>
              <a:t>Set</a:t>
            </a:r>
            <a:endParaRPr lang="en-US" dirty="0" smtClean="0"/>
          </a:p>
          <a:p>
            <a:pPr lvl="1"/>
            <a:r>
              <a:rPr lang="en-US" dirty="0" smtClean="0"/>
              <a:t>Pick an initial set of tweets, </a:t>
            </a:r>
            <a:r>
              <a:rPr lang="en-US" dirty="0" smtClean="0"/>
              <a:t>R’</a:t>
            </a:r>
            <a:r>
              <a:rPr lang="en-US" baseline="-25000" dirty="0" smtClean="0"/>
              <a:t>Q’ </a:t>
            </a:r>
            <a:r>
              <a:rPr lang="en-US" dirty="0" smtClean="0"/>
              <a:t>for query Q’</a:t>
            </a:r>
            <a:endParaRPr lang="en-US" baseline="-25000" dirty="0" smtClean="0"/>
          </a:p>
          <a:p>
            <a:pPr lvl="1"/>
            <a:r>
              <a:rPr lang="en-US" dirty="0" smtClean="0"/>
              <a:t>Pick Top-5 nouns with highest TF-IDF Score</a:t>
            </a:r>
          </a:p>
          <a:p>
            <a:pPr lvl="1"/>
            <a:r>
              <a:rPr lang="en-US" dirty="0" smtClean="0"/>
              <a:t>Original query </a:t>
            </a:r>
            <a:r>
              <a:rPr lang="en-US" dirty="0" smtClean="0"/>
              <a:t>Q’ is expanded using the nouns to get expanded </a:t>
            </a:r>
            <a:r>
              <a:rPr lang="en-US" dirty="0" smtClean="0"/>
              <a:t>query Q</a:t>
            </a:r>
          </a:p>
          <a:p>
            <a:pPr lvl="1"/>
            <a:r>
              <a:rPr lang="en-US" i="1" dirty="0" err="1" smtClean="0"/>
              <a:t>RAProp</a:t>
            </a:r>
            <a:r>
              <a:rPr lang="en-US" dirty="0" smtClean="0"/>
              <a:t> runs on R</a:t>
            </a:r>
            <a:r>
              <a:rPr lang="en-US" baseline="-25000" dirty="0" smtClean="0"/>
              <a:t>Q</a:t>
            </a:r>
            <a:endParaRPr lang="en-US" i="1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499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81" y="2411074"/>
            <a:ext cx="5456039" cy="767953"/>
          </a:xfrm>
          <a:prstGeom prst="rect">
            <a:avLst/>
          </a:prstGeom>
          <a:noFill/>
          <a:ln w="12700" cap="flat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95" y="3312914"/>
            <a:ext cx="4316828" cy="186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8221" y="175246"/>
            <a:ext cx="7720763" cy="860184"/>
          </a:xfrm>
          <a:ln/>
        </p:spPr>
        <p:txBody>
          <a:bodyPr>
            <a:normAutofit/>
          </a:bodyPr>
          <a:lstStyle/>
          <a:p>
            <a:r>
              <a:rPr lang="en-US" sz="3600" dirty="0"/>
              <a:t>Need for Relevance and </a:t>
            </a:r>
            <a:r>
              <a:rPr lang="en-US" sz="3600" dirty="0" smtClean="0"/>
              <a:t>Trust in Search</a:t>
            </a:r>
            <a:endParaRPr lang="en-US" sz="3600" dirty="0"/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243334" y="1852910"/>
            <a:ext cx="8661797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2500" dirty="0">
                <a:ea typeface="ＭＳ Ｐゴシック" charset="0"/>
                <a:cs typeface="Gill Sans Light" charset="0"/>
              </a:rPr>
              <a:t>Spread of False Facts in Twitter has become an everyday event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122783" y="3384351"/>
            <a:ext cx="3935848" cy="24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370805" indent="-342900">
              <a:lnSpc>
                <a:spcPct val="80000"/>
              </a:lnSpc>
              <a:buClr>
                <a:srgbClr val="000000"/>
              </a:buClr>
              <a:buSzPct val="125000"/>
              <a:buBlip>
                <a:blip r:embed="rId5"/>
              </a:buBlip>
            </a:pPr>
            <a:r>
              <a:rPr lang="en-US" sz="2500" dirty="0">
                <a:ea typeface="ＭＳ Ｐゴシック" charset="0"/>
                <a:cs typeface="Gill Sans Light" charset="0"/>
              </a:rPr>
              <a:t>Re-Tweets and users can be </a:t>
            </a:r>
            <a:r>
              <a:rPr lang="en-US" sz="2500" dirty="0" smtClean="0">
                <a:ea typeface="ＭＳ Ｐゴシック" charset="0"/>
                <a:cs typeface="Gill Sans Light" charset="0"/>
              </a:rPr>
              <a:t>bought.</a:t>
            </a:r>
          </a:p>
          <a:p>
            <a:pPr marL="27905">
              <a:lnSpc>
                <a:spcPct val="80000"/>
              </a:lnSpc>
              <a:buClr>
                <a:srgbClr val="000000"/>
              </a:buClr>
              <a:buSzPct val="125000"/>
            </a:pPr>
            <a:endParaRPr lang="en-US" sz="2500" dirty="0" smtClean="0">
              <a:ea typeface="ＭＳ Ｐゴシック" charset="0"/>
              <a:cs typeface="Gill Sans Light" charset="0"/>
            </a:endParaRPr>
          </a:p>
          <a:p>
            <a:pPr marL="370805" indent="-342900">
              <a:lnSpc>
                <a:spcPct val="80000"/>
              </a:lnSpc>
              <a:buClr>
                <a:srgbClr val="000000"/>
              </a:buClr>
              <a:buSzPct val="125000"/>
              <a:buBlip>
                <a:blip r:embed="rId5"/>
              </a:buBlip>
            </a:pPr>
            <a:r>
              <a:rPr lang="en-US" sz="2500" dirty="0" smtClean="0">
                <a:ea typeface="ＭＳ Ｐゴシック" charset="0"/>
                <a:cs typeface="Gill Sans Light" charset="0"/>
              </a:rPr>
              <a:t>Thereby solely </a:t>
            </a:r>
            <a:r>
              <a:rPr lang="en-US" sz="2500" dirty="0" smtClean="0">
                <a:ea typeface="ＭＳ Ｐゴシック" charset="0"/>
                <a:cs typeface="Gill Sans Light" charset="0"/>
              </a:rPr>
              <a:t>relying </a:t>
            </a:r>
            <a:r>
              <a:rPr lang="en-US" sz="2500" dirty="0">
                <a:ea typeface="ＭＳ Ｐゴシック" charset="0"/>
                <a:cs typeface="Gill Sans Light" charset="0"/>
              </a:rPr>
              <a:t>on those for trustworthiness does not work.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Screen Shot 2013-04-16 at 12.04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5178778"/>
            <a:ext cx="5168900" cy="820595"/>
          </a:xfrm>
          <a:prstGeom prst="rect">
            <a:avLst/>
          </a:prstGeom>
        </p:spPr>
      </p:pic>
      <p:pic>
        <p:nvPicPr>
          <p:cNvPr id="5" name="Picture 4" descr="Screen Shot 2013-04-16 at 12.06.1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55" y="6017012"/>
            <a:ext cx="2476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70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Setup: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precision of </a:t>
            </a:r>
            <a:r>
              <a:rPr lang="en-US" dirty="0" err="1" smtClean="0"/>
              <a:t>RAProp</a:t>
            </a:r>
            <a:r>
              <a:rPr lang="en-US" dirty="0" smtClean="0"/>
              <a:t> against all baselines</a:t>
            </a:r>
          </a:p>
          <a:p>
            <a:pPr lvl="1"/>
            <a:r>
              <a:rPr lang="en-US" dirty="0" smtClean="0">
                <a:latin typeface="Segoe UI Semibold"/>
              </a:rPr>
              <a:t>Precision at 5, 10, 20, 30:</a:t>
            </a:r>
          </a:p>
          <a:p>
            <a:pPr marL="365760" lvl="1" indent="0" algn="ctr">
              <a:buNone/>
            </a:pPr>
            <a:r>
              <a:rPr lang="en-US" dirty="0">
                <a:latin typeface="Segoe UI Semibold"/>
              </a:rPr>
              <a:t>P@K  = 		</a:t>
            </a:r>
            <a:r>
              <a:rPr lang="en-US" u="sng" dirty="0"/>
              <a:t>Number of relevant results in the top-K results</a:t>
            </a:r>
          </a:p>
          <a:p>
            <a:pPr marL="365760" lvl="1" indent="0" algn="ctr">
              <a:buNone/>
            </a:pPr>
            <a:r>
              <a:rPr lang="en-US" dirty="0" smtClean="0"/>
              <a:t>K</a:t>
            </a:r>
            <a:endParaRPr lang="en-US" dirty="0" smtClean="0">
              <a:latin typeface="Segoe UI Semibold"/>
            </a:endParaRPr>
          </a:p>
          <a:p>
            <a:pPr lvl="1"/>
            <a:r>
              <a:rPr lang="en-US" dirty="0" smtClean="0">
                <a:latin typeface="Segoe UI Semibold"/>
              </a:rPr>
              <a:t>Mean Average Precision (MAP):</a:t>
            </a:r>
            <a:endParaRPr lang="en-US" dirty="0">
              <a:latin typeface="Segoe UI Semibold"/>
            </a:endParaRPr>
          </a:p>
          <a:p>
            <a:pPr marL="1371600" lvl="3" indent="0">
              <a:buNone/>
            </a:pPr>
            <a:endParaRPr lang="en-US" sz="2800" dirty="0" smtClean="0">
              <a:latin typeface="Segoe UI Semibold"/>
            </a:endParaRPr>
          </a:p>
          <a:p>
            <a:pPr marL="1371600" lvl="3" indent="0">
              <a:buNone/>
            </a:pPr>
            <a:r>
              <a:rPr lang="en-US" sz="2800" dirty="0" smtClean="0">
                <a:latin typeface="Segoe UI Semibold"/>
              </a:rPr>
              <a:t>		MAP</a:t>
            </a:r>
            <a:r>
              <a:rPr lang="en-US" dirty="0" smtClean="0">
                <a:latin typeface="Segoe UI Semibold"/>
              </a:rPr>
              <a:t>  =</a:t>
            </a:r>
          </a:p>
          <a:p>
            <a:pPr marL="1371600" lvl="3" indent="0">
              <a:buNone/>
            </a:pPr>
            <a:endParaRPr lang="en-US" dirty="0">
              <a:latin typeface="Segoe UI Semibold"/>
            </a:endParaRPr>
          </a:p>
          <a:p>
            <a:pPr marL="1371600" lvl="3" indent="0">
              <a:buNone/>
            </a:pPr>
            <a:r>
              <a:rPr lang="en-US" dirty="0" smtClean="0"/>
              <a:t>MAP is sensitive to ordering of relevant tweets in the Result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Screen Shot 2013-04-17 at 10.4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66" y="4390672"/>
            <a:ext cx="2336800" cy="10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29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Setup: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performance of the </a:t>
            </a:r>
            <a:r>
              <a:rPr lang="en-US" dirty="0" err="1" smtClean="0"/>
              <a:t>RAProp</a:t>
            </a:r>
            <a:r>
              <a:rPr lang="en-US" dirty="0" smtClean="0"/>
              <a:t> against baselines while assuming</a:t>
            </a:r>
          </a:p>
          <a:p>
            <a:endParaRPr lang="en-US" sz="2400" dirty="0" smtClean="0"/>
          </a:p>
          <a:p>
            <a:pPr lvl="1"/>
            <a:r>
              <a:rPr lang="en-US" dirty="0" smtClean="0">
                <a:latin typeface="Segoe UI Semibold"/>
              </a:rPr>
              <a:t>Mediator Model</a:t>
            </a:r>
          </a:p>
          <a:p>
            <a:pPr lvl="2"/>
            <a:r>
              <a:rPr lang="en-US" dirty="0" smtClean="0"/>
              <a:t>Assume that we don</a:t>
            </a:r>
            <a:r>
              <a:rPr lang="fr-FR" dirty="0" smtClean="0"/>
              <a:t>’</a:t>
            </a:r>
            <a:r>
              <a:rPr lang="en-US" dirty="0" smtClean="0"/>
              <a:t>t have access to the entire twitter dataset</a:t>
            </a:r>
          </a:p>
          <a:p>
            <a:pPr lvl="2"/>
            <a:r>
              <a:rPr lang="en-US" dirty="0" smtClean="0"/>
              <a:t>Uses Twitter APIs to query and get results</a:t>
            </a:r>
          </a:p>
          <a:p>
            <a:pPr lvl="2"/>
            <a:r>
              <a:rPr lang="en-US" dirty="0" smtClean="0"/>
              <a:t>The tweets that contain one or more query keywords would be sorted in reverse chronological order.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04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Setup: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>
              <a:latin typeface="Segoe UI Semibold"/>
            </a:endParaRPr>
          </a:p>
          <a:p>
            <a:pPr lvl="1"/>
            <a:endParaRPr lang="en-US" dirty="0">
              <a:latin typeface="Segoe UI Semibold"/>
            </a:endParaRPr>
          </a:p>
          <a:p>
            <a:pPr lvl="1"/>
            <a:r>
              <a:rPr lang="en-US" dirty="0" smtClean="0">
                <a:latin typeface="Segoe UI Semibold"/>
              </a:rPr>
              <a:t>Non-Mediator Model</a:t>
            </a:r>
          </a:p>
          <a:p>
            <a:pPr lvl="2"/>
            <a:r>
              <a:rPr lang="en-US" dirty="0" smtClean="0"/>
              <a:t>Assume to host the entire dataset</a:t>
            </a:r>
          </a:p>
          <a:p>
            <a:pPr lvl="2"/>
            <a:r>
              <a:rPr lang="en-US" dirty="0" smtClean="0"/>
              <a:t>Can select the Result Set using non-twitter selection algorithm</a:t>
            </a:r>
          </a:p>
          <a:p>
            <a:pPr lvl="2"/>
            <a:r>
              <a:rPr lang="en-US" dirty="0" smtClean="0"/>
              <a:t>Can index offline and run the query over this offline index</a:t>
            </a:r>
          </a:p>
          <a:p>
            <a:pPr lvl="2"/>
            <a:r>
              <a:rPr lang="en-US" dirty="0" err="1" smtClean="0"/>
              <a:t>RAProp</a:t>
            </a:r>
            <a:r>
              <a:rPr lang="en-US" dirty="0" smtClean="0"/>
              <a:t> select the results using basic TF-IDF similarity to the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2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Segoe UI Semibold"/>
              </a:rPr>
              <a:t>Agreement</a:t>
            </a:r>
            <a:r>
              <a:rPr lang="en-US" dirty="0" smtClean="0">
                <a:latin typeface="Segoe UI Semibold"/>
              </a:rPr>
              <a:t> (AG): </a:t>
            </a:r>
            <a:r>
              <a:rPr lang="en-US" dirty="0" smtClean="0"/>
              <a:t>Ranking tweet using </a:t>
            </a:r>
            <a:r>
              <a:rPr lang="en-US" dirty="0" smtClean="0"/>
              <a:t>agreement as voting. </a:t>
            </a:r>
            <a:r>
              <a:rPr lang="en-US" dirty="0" smtClean="0"/>
              <a:t>Tweets are ranked by the sum of its agreement with all other tweets</a:t>
            </a:r>
          </a:p>
          <a:p>
            <a:r>
              <a:rPr lang="en-US" dirty="0" smtClean="0">
                <a:latin typeface="Segoe UI Semibold"/>
              </a:rPr>
              <a:t>Feature Score (FS): </a:t>
            </a:r>
            <a:r>
              <a:rPr lang="en-US" dirty="0" smtClean="0"/>
              <a:t>Ranking tweets using Feature Score</a:t>
            </a:r>
            <a:endParaRPr lang="en-US" dirty="0" smtClean="0">
              <a:latin typeface="Segoe UI Semibold"/>
            </a:endParaRPr>
          </a:p>
          <a:p>
            <a:r>
              <a:rPr lang="en-US" dirty="0">
                <a:latin typeface="Segoe UI Semibold"/>
              </a:rPr>
              <a:t>User/</a:t>
            </a:r>
            <a:r>
              <a:rPr lang="en-US" dirty="0" err="1">
                <a:latin typeface="Segoe UI Semibold"/>
              </a:rPr>
              <a:t>Pagerank</a:t>
            </a:r>
            <a:r>
              <a:rPr lang="en-US" dirty="0">
                <a:latin typeface="Segoe UI Semibold"/>
              </a:rPr>
              <a:t> Propagate(UPP) </a:t>
            </a:r>
          </a:p>
          <a:p>
            <a:pPr lvl="1"/>
            <a:r>
              <a:rPr lang="en-US" dirty="0"/>
              <a:t>User </a:t>
            </a:r>
            <a:r>
              <a:rPr lang="en-US" dirty="0" smtClean="0"/>
              <a:t>Trustworthiness Score </a:t>
            </a:r>
            <a:r>
              <a:rPr lang="en-US" dirty="0"/>
              <a:t>was trained to predict the trustworthiness of a user between 0 to 4. </a:t>
            </a:r>
          </a:p>
          <a:p>
            <a:pPr lvl="1"/>
            <a:r>
              <a:rPr lang="en-US" dirty="0"/>
              <a:t>PageRank defines the Web </a:t>
            </a:r>
            <a:r>
              <a:rPr lang="en-US" dirty="0" smtClean="0"/>
              <a:t>Trustworthiness Score</a:t>
            </a:r>
            <a:endParaRPr lang="en-US" dirty="0"/>
          </a:p>
          <a:p>
            <a:pPr lvl="1"/>
            <a:r>
              <a:rPr lang="en-US" dirty="0"/>
              <a:t>The User and Web </a:t>
            </a:r>
            <a:r>
              <a:rPr lang="en-US" dirty="0" smtClean="0"/>
              <a:t>Trustworthiness Score </a:t>
            </a:r>
            <a:r>
              <a:rPr lang="en-US" dirty="0"/>
              <a:t>is propagated over the agreement graph</a:t>
            </a:r>
          </a:p>
          <a:p>
            <a:pPr lvl="1"/>
            <a:r>
              <a:rPr lang="en-US" dirty="0"/>
              <a:t>The propagated User and Web Trustworthiness </a:t>
            </a:r>
            <a:r>
              <a:rPr lang="en-US" dirty="0" smtClean="0"/>
              <a:t>Score </a:t>
            </a:r>
            <a:r>
              <a:rPr lang="en-US" dirty="0"/>
              <a:t>is combined with the tweet features are used by a learning to rank method to rank the tweets for that query.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76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Evaluation: Mediator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mediator model, </a:t>
            </a:r>
            <a:r>
              <a:rPr lang="en-US" dirty="0" smtClean="0"/>
              <a:t>the </a:t>
            </a:r>
            <a:r>
              <a:rPr lang="en-US" dirty="0" smtClean="0"/>
              <a:t>top</a:t>
            </a:r>
            <a:r>
              <a:rPr lang="en-US" dirty="0" smtClean="0"/>
              <a:t>-2000 </a:t>
            </a:r>
            <a:r>
              <a:rPr lang="en-US" dirty="0" smtClean="0"/>
              <a:t>tweets </a:t>
            </a:r>
            <a:r>
              <a:rPr lang="en-US" dirty="0" smtClean="0"/>
              <a:t>where picked from </a:t>
            </a:r>
            <a:r>
              <a:rPr lang="en-US" dirty="0" smtClean="0"/>
              <a:t>the simulated twitter for the expanded Query, Q.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Mediator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17" y="3134783"/>
            <a:ext cx="6819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296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Evaluation: Mediator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34444"/>
              </p:ext>
            </p:extLst>
          </p:nvPr>
        </p:nvGraphicFramePr>
        <p:xfrm>
          <a:off x="-181422" y="578556"/>
          <a:ext cx="9472827" cy="588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47800" y="6015733"/>
            <a:ext cx="7338215" cy="84226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RAProp</a:t>
            </a:r>
            <a:r>
              <a:rPr lang="en-US" dirty="0" smtClean="0">
                <a:solidFill>
                  <a:schemeClr val="tx1"/>
                </a:solidFill>
              </a:rPr>
              <a:t> is able to achieve higher Precision and MAP scores than other baselines in Mediator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18112" y="2822222"/>
            <a:ext cx="0" cy="649111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18112" y="2173111"/>
            <a:ext cx="818444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69668" y="1495778"/>
            <a:ext cx="1490132" cy="677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25 </a:t>
            </a:r>
            <a:r>
              <a:rPr lang="en-US" dirty="0"/>
              <a:t>% Improvement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601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8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Evaluation: Non Mediator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non-mediator model the Result Set is selected by the TF-IDF similarity of the tweet to the query. </a:t>
            </a:r>
          </a:p>
          <a:p>
            <a:r>
              <a:rPr lang="en-US" dirty="0" smtClean="0"/>
              <a:t>The Top-N tweets with the highest TF-IDF similarity becomes the Result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444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Evaluation: Non Mediator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332593"/>
              </p:ext>
            </p:extLst>
          </p:nvPr>
        </p:nvGraphicFramePr>
        <p:xfrm>
          <a:off x="-227263" y="324556"/>
          <a:ext cx="9531627" cy="603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447800" y="5844040"/>
            <a:ext cx="7338215" cy="84226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RAProp</a:t>
            </a:r>
            <a:r>
              <a:rPr lang="en-US" dirty="0">
                <a:solidFill>
                  <a:schemeClr val="tx1"/>
                </a:solidFill>
              </a:rPr>
              <a:t> is able to achieve higher Precision and MAP scores than other baselines in </a:t>
            </a:r>
            <a:r>
              <a:rPr lang="en-US" dirty="0" smtClean="0">
                <a:solidFill>
                  <a:schemeClr val="tx1"/>
                </a:solidFill>
              </a:rPr>
              <a:t>Non Mediator </a:t>
            </a:r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29778" y="2525888"/>
            <a:ext cx="0" cy="465667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29778" y="2032001"/>
            <a:ext cx="338670" cy="493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01558" y="1354668"/>
            <a:ext cx="1518355" cy="677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16% </a:t>
            </a:r>
            <a:r>
              <a:rPr lang="en-US" dirty="0"/>
              <a:t>Improvement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932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1-ply vs. Multi-ply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173933"/>
              </p:ext>
            </p:extLst>
          </p:nvPr>
        </p:nvGraphicFramePr>
        <p:xfrm>
          <a:off x="-246216" y="1009330"/>
          <a:ext cx="9390216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1982685" y="1282838"/>
            <a:ext cx="12959" cy="40687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250462" y="1490165"/>
            <a:ext cx="2954589" cy="130875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 improves on 1-ply and significantly reduce on higher number of propagations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11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Segoe UI Semibold"/>
              </a:rPr>
              <a:t>Twitter </a:t>
            </a:r>
            <a:r>
              <a:rPr lang="en-US" dirty="0" smtClean="0">
                <a:latin typeface="Segoe UI Semibold"/>
              </a:rPr>
              <a:t>Search (</a:t>
            </a:r>
            <a:r>
              <a:rPr lang="en-US" dirty="0" smtClean="0">
                <a:latin typeface="Segoe UI Semibold"/>
              </a:rPr>
              <a:t>TS):</a:t>
            </a:r>
            <a:r>
              <a:rPr lang="en-US" b="1" dirty="0" smtClean="0"/>
              <a:t> </a:t>
            </a:r>
            <a:r>
              <a:rPr lang="en-US" dirty="0" smtClean="0"/>
              <a:t> Simulated Twitter Search by Reverse Chronologically sorting tweets that contain one or more of the query keywords</a:t>
            </a:r>
            <a:r>
              <a:rPr lang="en-US" dirty="0" smtClean="0"/>
              <a:t>.</a:t>
            </a:r>
          </a:p>
          <a:p>
            <a:pPr marL="1588" indent="0">
              <a:buNone/>
            </a:pPr>
            <a:endParaRPr lang="en-US" dirty="0"/>
          </a:p>
          <a:p>
            <a:r>
              <a:rPr lang="en-US" b="1" dirty="0" smtClean="0">
                <a:latin typeface="Segoe UI Semibold"/>
              </a:rPr>
              <a:t>Current State of the </a:t>
            </a:r>
            <a:r>
              <a:rPr lang="en-US" b="1" dirty="0" smtClean="0">
                <a:latin typeface="Segoe UI Semibold"/>
              </a:rPr>
              <a:t>Art(</a:t>
            </a:r>
            <a:r>
              <a:rPr lang="en-US" b="1" dirty="0" smtClean="0">
                <a:latin typeface="Segoe UI Semibold"/>
              </a:rPr>
              <a:t>USC</a:t>
            </a:r>
            <a:r>
              <a:rPr lang="en-US" b="1" dirty="0">
                <a:latin typeface="Segoe UI Semibold"/>
              </a:rPr>
              <a:t>/</a:t>
            </a:r>
            <a:r>
              <a:rPr lang="en-US" b="1" dirty="0" smtClean="0">
                <a:latin typeface="Segoe UI Semibold"/>
              </a:rPr>
              <a:t>ISI)</a:t>
            </a:r>
            <a:r>
              <a:rPr lang="en-US" sz="2400" b="1" dirty="0" smtClean="0">
                <a:latin typeface="Segoe UI Semibold"/>
              </a:rPr>
              <a:t>[1</a:t>
            </a:r>
            <a:r>
              <a:rPr lang="en-US" sz="2400" b="1" dirty="0" smtClean="0">
                <a:latin typeface="Segoe UI Semibold"/>
              </a:rPr>
              <a:t>]</a:t>
            </a:r>
            <a:endParaRPr lang="en-US" sz="4400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Uses a system(Indri) which is an LDA based relevance model that considers not only terms but also phrases to get relevance scores for the tweets.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Co-ordinate Assent Learning to Rank Algorithm </a:t>
            </a:r>
            <a:r>
              <a:rPr lang="en-US" b="1" dirty="0" smtClean="0"/>
              <a:t>uses the relevance score along with other tweet features(has </a:t>
            </a:r>
            <a:r>
              <a:rPr lang="en-US" b="1" dirty="0" err="1" smtClean="0"/>
              <a:t>url</a:t>
            </a:r>
            <a:r>
              <a:rPr lang="en-US" b="1" dirty="0" smtClean="0"/>
              <a:t>, has </a:t>
            </a:r>
            <a:r>
              <a:rPr lang="en-US" b="1" dirty="0" err="1" smtClean="0"/>
              <a:t>hashtag,is</a:t>
            </a:r>
            <a:r>
              <a:rPr lang="en-US" b="1" dirty="0" smtClean="0"/>
              <a:t> a reply) to rank the tweets.</a:t>
            </a:r>
            <a:endParaRPr lang="en-US" b="1" dirty="0" smtClean="0"/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sz="2400" b="1" dirty="0" smtClean="0"/>
              <a:t>[1]</a:t>
            </a:r>
            <a:r>
              <a:rPr lang="en-US" b="1" dirty="0" smtClean="0"/>
              <a:t> </a:t>
            </a:r>
            <a:r>
              <a:rPr lang="en-US" sz="2200" dirty="0"/>
              <a:t>D. Metzler and C. </a:t>
            </a:r>
            <a:r>
              <a:rPr lang="en-US" sz="2200" dirty="0" err="1"/>
              <a:t>Cai</a:t>
            </a:r>
            <a:r>
              <a:rPr lang="en-US" sz="2200" dirty="0"/>
              <a:t>. </a:t>
            </a:r>
            <a:r>
              <a:rPr lang="en-US" sz="2200" dirty="0" err="1"/>
              <a:t>Usc</a:t>
            </a:r>
            <a:r>
              <a:rPr lang="en-US" sz="2200" dirty="0"/>
              <a:t>/</a:t>
            </a:r>
            <a:r>
              <a:rPr lang="en-US" sz="2200" dirty="0" err="1"/>
              <a:t>isi</a:t>
            </a:r>
            <a:r>
              <a:rPr lang="en-US" sz="2200" dirty="0"/>
              <a:t> at </a:t>
            </a:r>
            <a:r>
              <a:rPr lang="en-US" sz="2200" dirty="0" err="1"/>
              <a:t>trec</a:t>
            </a:r>
            <a:r>
              <a:rPr lang="en-US" sz="2200" dirty="0"/>
              <a:t> 2011: </a:t>
            </a:r>
            <a:r>
              <a:rPr lang="en-US" sz="2200" dirty="0" err="1"/>
              <a:t>Microblog</a:t>
            </a:r>
            <a:r>
              <a:rPr lang="en-US" sz="2200" dirty="0"/>
              <a:t> track. In </a:t>
            </a:r>
            <a:r>
              <a:rPr lang="en-US" sz="2200" i="1" dirty="0"/>
              <a:t>Proceedings of the Text </a:t>
            </a:r>
            <a:r>
              <a:rPr lang="en-US" sz="2200" i="1" dirty="0" err="1"/>
              <a:t>REtrieval</a:t>
            </a:r>
            <a:r>
              <a:rPr lang="en-US" sz="2200" i="1" dirty="0"/>
              <a:t> Conference (TREC 2011)</a:t>
            </a:r>
            <a:r>
              <a:rPr lang="en-US" sz="2200" dirty="0"/>
              <a:t>, 2011 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08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4236156" cy="5065889"/>
          </a:xfrm>
        </p:spPr>
        <p:txBody>
          <a:bodyPr>
            <a:normAutofit fontScale="92500"/>
          </a:bodyPr>
          <a:lstStyle/>
          <a:p>
            <a:r>
              <a:rPr lang="en-US" dirty="0"/>
              <a:t>Does not apply any relevance metrics.</a:t>
            </a:r>
          </a:p>
          <a:p>
            <a:r>
              <a:rPr lang="en-US" dirty="0"/>
              <a:t>Sorted by </a:t>
            </a:r>
            <a:r>
              <a:rPr lang="en-US" dirty="0" smtClean="0"/>
              <a:t>Reverse Chronological </a:t>
            </a:r>
            <a:r>
              <a:rPr lang="en-US" dirty="0"/>
              <a:t>Order</a:t>
            </a:r>
          </a:p>
          <a:p>
            <a:r>
              <a:rPr lang="en-US" dirty="0"/>
              <a:t>Select the </a:t>
            </a:r>
            <a:r>
              <a:rPr lang="en-US" dirty="0" smtClean="0"/>
              <a:t>top </a:t>
            </a:r>
            <a:r>
              <a:rPr lang="en-US" dirty="0" err="1" smtClean="0"/>
              <a:t>retweeted</a:t>
            </a:r>
            <a:r>
              <a:rPr lang="en-US" dirty="0" smtClean="0"/>
              <a:t> </a:t>
            </a:r>
            <a:r>
              <a:rPr lang="en-US" dirty="0"/>
              <a:t>single tweet as the top Tweet.</a:t>
            </a:r>
          </a:p>
          <a:p>
            <a:r>
              <a:rPr lang="en-US" dirty="0"/>
              <a:t>Contains spam and untrustworthy tweets.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5547" y="958334"/>
            <a:ext cx="50460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Semibold"/>
              </a:rPr>
              <a:t>Result for Query: “White House spokesman replaced”</a:t>
            </a:r>
            <a:endParaRPr lang="en-US" sz="1600" dirty="0">
              <a:latin typeface="Segoe UI Semibold"/>
            </a:endParaRPr>
          </a:p>
        </p:txBody>
      </p:sp>
      <p:pic>
        <p:nvPicPr>
          <p:cNvPr id="8" name="Picture 7" descr="Twitter Ran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5" y="1524054"/>
            <a:ext cx="4570997" cy="468483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7845779" y="1524055"/>
            <a:ext cx="1240774" cy="4007502"/>
          </a:xfrm>
          <a:prstGeom prst="frame">
            <a:avLst>
              <a:gd name="adj1" fmla="val 21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0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Evaluation: Mediator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439161"/>
              </p:ext>
            </p:extLst>
          </p:nvPr>
        </p:nvGraphicFramePr>
        <p:xfrm>
          <a:off x="-246216" y="479444"/>
          <a:ext cx="9390216" cy="597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447800" y="5844040"/>
            <a:ext cx="7338215" cy="84226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RAProp</a:t>
            </a:r>
            <a:r>
              <a:rPr lang="en-US" dirty="0">
                <a:solidFill>
                  <a:schemeClr val="tx1"/>
                </a:solidFill>
              </a:rPr>
              <a:t> is able to achieve higher Precision and MAP scores </a:t>
            </a:r>
            <a:r>
              <a:rPr lang="en-US" dirty="0" smtClean="0">
                <a:solidFill>
                  <a:schemeClr val="tx1"/>
                </a:solidFill>
              </a:rPr>
              <a:t>than Twitter Search as well as current state of the art in Mediator </a:t>
            </a:r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60446" y="2709333"/>
            <a:ext cx="0" cy="959556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660446" y="2032001"/>
            <a:ext cx="366890" cy="8184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60446" y="1354668"/>
            <a:ext cx="1518355" cy="677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</a:t>
            </a:r>
            <a:r>
              <a:rPr lang="en-US" dirty="0"/>
              <a:t>7</a:t>
            </a:r>
            <a:r>
              <a:rPr lang="en-US" dirty="0" smtClean="0"/>
              <a:t>% </a:t>
            </a:r>
            <a:r>
              <a:rPr lang="en-US" dirty="0"/>
              <a:t>Improvement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85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7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Evaluation: Non Mediator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400253"/>
              </p:ext>
            </p:extLst>
          </p:nvPr>
        </p:nvGraphicFramePr>
        <p:xfrm>
          <a:off x="-220298" y="427614"/>
          <a:ext cx="9459869" cy="602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47800" y="5844040"/>
            <a:ext cx="7338215" cy="84226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TREC gold standard does not evaluate all possible relevant tweets, resulting in decreased precision for certain queries.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77000" y="2384778"/>
            <a:ext cx="0" cy="50800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3"/>
          </p:cNvCxnSpPr>
          <p:nvPr/>
        </p:nvCxnSpPr>
        <p:spPr>
          <a:xfrm>
            <a:off x="5652909" y="1806225"/>
            <a:ext cx="824091" cy="578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34554" y="1467558"/>
            <a:ext cx="1518355" cy="677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17% </a:t>
            </a:r>
            <a:r>
              <a:rPr lang="en-US" dirty="0"/>
              <a:t>Improvement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9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4-16 at 11.3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1090"/>
            <a:ext cx="4119383" cy="2689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556" y="1004711"/>
            <a:ext cx="4984044" cy="4953000"/>
          </a:xfrm>
        </p:spPr>
        <p:txBody>
          <a:bodyPr>
            <a:noAutofit/>
          </a:bodyPr>
          <a:lstStyle/>
          <a:p>
            <a:r>
              <a:rPr lang="en-US" sz="2300" dirty="0" smtClean="0"/>
              <a:t>Introduced a Ranking method that is sensitive to Relevance and </a:t>
            </a:r>
            <a:r>
              <a:rPr lang="en-US" sz="2300" dirty="0" smtClean="0"/>
              <a:t>Trust</a:t>
            </a:r>
          </a:p>
          <a:p>
            <a:r>
              <a:rPr lang="en-US" sz="2300" dirty="0" smtClean="0"/>
              <a:t>Uses the twitter three layer graph to find the Feature Score of a tweet.</a:t>
            </a:r>
          </a:p>
          <a:p>
            <a:r>
              <a:rPr lang="en-US" sz="2300" dirty="0" smtClean="0"/>
              <a:t>Computed </a:t>
            </a:r>
            <a:r>
              <a:rPr lang="en-US" sz="2300" dirty="0" smtClean="0"/>
              <a:t>pair wise agreement using POS weighted TF-IDF </a:t>
            </a:r>
            <a:r>
              <a:rPr lang="en-US" sz="2300" dirty="0" smtClean="0"/>
              <a:t>Similarity.</a:t>
            </a:r>
          </a:p>
          <a:p>
            <a:r>
              <a:rPr lang="en-US" sz="2300" dirty="0" smtClean="0"/>
              <a:t>Propagate the Feature Score over the agreement graph in orde</a:t>
            </a:r>
            <a:r>
              <a:rPr lang="en-US" sz="2300" dirty="0" smtClean="0"/>
              <a:t>r to improve relevance of the ranked results</a:t>
            </a:r>
            <a:endParaRPr lang="en-US" sz="2300" dirty="0" smtClean="0"/>
          </a:p>
          <a:p>
            <a:r>
              <a:rPr lang="en-US" sz="2300" dirty="0"/>
              <a:t>Tweets are ranked </a:t>
            </a:r>
            <a:r>
              <a:rPr lang="en-US" sz="2300" dirty="0" smtClean="0"/>
              <a:t>by propagated Feature Score.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44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430" y="1143000"/>
            <a:ext cx="441717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Detailed Experiments shows that </a:t>
            </a:r>
            <a:r>
              <a:rPr lang="en-US" i="1" dirty="0" err="1" smtClean="0"/>
              <a:t>RAProp</a:t>
            </a:r>
            <a:r>
              <a:rPr lang="en-US" dirty="0" smtClean="0"/>
              <a:t> performs better than both Internal and External Baselines both as a Mediator and Non Mediator Model.</a:t>
            </a:r>
          </a:p>
          <a:p>
            <a:r>
              <a:rPr lang="en-US" dirty="0" smtClean="0"/>
              <a:t>Experiments also </a:t>
            </a:r>
            <a:r>
              <a:rPr lang="en-US" dirty="0" smtClean="0"/>
              <a:t>show </a:t>
            </a:r>
            <a:r>
              <a:rPr lang="en-US" dirty="0" smtClean="0"/>
              <a:t>that 1-ply propagation performs better than multi-ply propagation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Timing analysis shows that </a:t>
            </a:r>
            <a:r>
              <a:rPr lang="en-US" dirty="0" err="1" smtClean="0"/>
              <a:t>RAProp</a:t>
            </a:r>
            <a:r>
              <a:rPr lang="en-US" dirty="0" smtClean="0"/>
              <a:t> takes less than a second to rank.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 descr="Screen Shot 2013-04-16 at 11.3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1090"/>
            <a:ext cx="4119383" cy="26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9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74430" y="1143000"/>
            <a:ext cx="441717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72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4572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720" indent="-36576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-27432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Detailed Experiments shows that </a:t>
            </a:r>
            <a:r>
              <a:rPr lang="en-US" i="1" smtClean="0"/>
              <a:t>RAProp</a:t>
            </a:r>
            <a:r>
              <a:rPr lang="en-US" smtClean="0"/>
              <a:t> performs better than both Internal and External Baselines both as a Mediator and Non Mediator Model.</a:t>
            </a:r>
          </a:p>
          <a:p>
            <a:r>
              <a:rPr lang="en-US" smtClean="0"/>
              <a:t>Experiments also show that 1-ply propagation performs better than multi-ply propagation.</a:t>
            </a:r>
          </a:p>
          <a:p>
            <a:r>
              <a:rPr lang="en-US" smtClean="0"/>
              <a:t>Timing analysis shows that RAProp takes less than a second to rank.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651" y="1106311"/>
            <a:ext cx="5049349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72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4572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720" indent="-36576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-27432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Introduced a Ranking method that is sensitive to Relevance and Trust</a:t>
            </a:r>
          </a:p>
          <a:p>
            <a:r>
              <a:rPr lang="en-US" sz="2300" dirty="0" smtClean="0"/>
              <a:t>Uses the twitter three layer graph to find the Feature Score of a tweet.</a:t>
            </a:r>
          </a:p>
          <a:p>
            <a:r>
              <a:rPr lang="en-US" sz="2300" dirty="0" smtClean="0"/>
              <a:t>Computed pair wise agreement using POS weighted TF-IDF Similarity.</a:t>
            </a:r>
          </a:p>
          <a:p>
            <a:r>
              <a:rPr lang="en-US" sz="2300" dirty="0" smtClean="0"/>
              <a:t>Propagate the Feature Score over the agreement graph in order to improve relevance of the ranked results</a:t>
            </a:r>
          </a:p>
          <a:p>
            <a:r>
              <a:rPr lang="en-US" sz="2300" dirty="0" smtClean="0"/>
              <a:t>Tweets are ranked by propagated Feature Score.</a:t>
            </a:r>
            <a:endParaRPr lang="en-US" sz="2300" dirty="0" smtClean="0"/>
          </a:p>
        </p:txBody>
      </p:sp>
      <p:pic>
        <p:nvPicPr>
          <p:cNvPr id="4" name="Content Placeholder 3" descr="thats-all-folks-7172-1280x800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b="5172"/>
          <a:stretch>
            <a:fillRect/>
          </a:stretch>
        </p:blipFill>
        <p:spPr>
          <a:xfrm>
            <a:off x="0" y="990600"/>
            <a:ext cx="9144000" cy="52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73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94487"/>
              </p:ext>
            </p:extLst>
          </p:nvPr>
        </p:nvGraphicFramePr>
        <p:xfrm>
          <a:off x="133350" y="1159492"/>
          <a:ext cx="2628900" cy="45211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8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BBC World Service staff cuts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2022 FIFA soccer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Haiti Aristide return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Mexico drug war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NIST computer security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Pakistan diplomat arrest murder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phone hacking British politicians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Toyota Recall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Egyptian protesters attack museum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Kubica crash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Assange Nobel peace nomination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Oprah Winfrey half-sister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release of "The Rite"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Thorpe return in 2012 Olympics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release of "Known and Unknown"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White Stripes breakup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William and Kate fax save-the-date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Cuomo budget cuts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Taco Bell filling lawsuit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67248"/>
              </p:ext>
            </p:extLst>
          </p:nvPr>
        </p:nvGraphicFramePr>
        <p:xfrm>
          <a:off x="3045884" y="1159492"/>
          <a:ext cx="2628900" cy="47345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8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Emanuel residency court rulings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healthcare law unconstitutional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Amtrak train service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Super Bowl seats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TSA airport screening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US unemployment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reduce energy consumption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Detroit Auto Show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global warming and weather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Keith Olbermann new job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Special Olympics athletes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State of the Union  and jobs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Dog Whisperer Cesar Millan's techniques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MSNBC Rachel Maddow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Sargent Shriver tributes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Moscow airport bombing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Giffords' recovery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protests in Jordan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Egyptian curfew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Beck attacks </a:t>
                      </a:r>
                      <a:r>
                        <a:rPr lang="en-US" sz="1400" u="none" strike="noStrike" dirty="0" err="1">
                          <a:effectLst/>
                        </a:rPr>
                        <a:t>Piven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5325"/>
              </p:ext>
            </p:extLst>
          </p:nvPr>
        </p:nvGraphicFramePr>
        <p:xfrm>
          <a:off x="6057900" y="1854182"/>
          <a:ext cx="2628900" cy="22478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8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Obama birth certificate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Holland Iran envoy recall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Kucinich olive pit lawsuit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White House spokesman replaced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political campaigns and social media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Bottega Veneta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organic farming requirements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Egyptian evacuation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carbon monoxide law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502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using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874562" cy="4953000"/>
          </a:xfrm>
        </p:spPr>
        <p:txBody>
          <a:bodyPr/>
          <a:lstStyle/>
          <a:p>
            <a:r>
              <a:rPr lang="en-US" dirty="0" smtClean="0"/>
              <a:t>Most of the tweets seem to be auto generated tweets that gain high agreement due to the same content.</a:t>
            </a:r>
          </a:p>
          <a:p>
            <a:r>
              <a:rPr lang="en-US" dirty="0" smtClean="0"/>
              <a:t>They seem to be from lesser trustworthy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 descr="Agreement Ran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2" y="1411111"/>
            <a:ext cx="5117038" cy="46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161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using USC/ISI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066822" cy="4953000"/>
          </a:xfrm>
        </p:spPr>
        <p:txBody>
          <a:bodyPr/>
          <a:lstStyle/>
          <a:p>
            <a:r>
              <a:rPr lang="en-US" dirty="0" smtClean="0"/>
              <a:t>Does seem to perform better than TF-IDF</a:t>
            </a:r>
          </a:p>
          <a:p>
            <a:r>
              <a:rPr lang="en-US" dirty="0" smtClean="0"/>
              <a:t>Still seem to have tweets that are lesser trustworthy and relevant.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 descr="USC Ran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06" y="1298222"/>
            <a:ext cx="4671994" cy="4797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1667" y="980337"/>
            <a:ext cx="526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Semibold"/>
              </a:rPr>
              <a:t>Result for Query: “White House spokesman replaced”</a:t>
            </a:r>
            <a:endParaRPr lang="en-US" sz="1600" dirty="0"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645138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the Seed Set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TrustRank</a:t>
            </a:r>
            <a:r>
              <a:rPr lang="en-US" dirty="0" smtClean="0"/>
              <a:t> selects a small set of nodes to be the seed set and </a:t>
            </a:r>
            <a:r>
              <a:rPr lang="en-US" dirty="0" smtClean="0"/>
              <a:t>Feature Score </a:t>
            </a:r>
            <a:r>
              <a:rPr lang="en-US" dirty="0" smtClean="0"/>
              <a:t>is propagated from the seed set.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ompared the performance of </a:t>
            </a:r>
            <a:r>
              <a:rPr lang="en-US" i="1" dirty="0" err="1" smtClean="0"/>
              <a:t>RAProp</a:t>
            </a:r>
            <a:r>
              <a:rPr lang="en-US" dirty="0" smtClean="0"/>
              <a:t> by restricting the seed set size to values less than the Result Set size</a:t>
            </a:r>
            <a:r>
              <a:rPr lang="en-US" dirty="0" smtClean="0"/>
              <a:t>, 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928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Seed Set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expected that Precision </a:t>
            </a:r>
            <a:r>
              <a:rPr lang="en-US" dirty="0"/>
              <a:t>value would flatten out before seed set size is </a:t>
            </a:r>
            <a:r>
              <a:rPr lang="en-US" dirty="0" smtClean="0"/>
              <a:t>N, in the experiments at 500.</a:t>
            </a:r>
          </a:p>
          <a:p>
            <a:r>
              <a:rPr lang="en-US" dirty="0" smtClean="0"/>
              <a:t>Kept the seed set size equal to the Result Set size as: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ccurately </a:t>
            </a:r>
            <a:r>
              <a:rPr lang="en-US" dirty="0"/>
              <a:t>predicting the seed set size </a:t>
            </a:r>
            <a:r>
              <a:rPr lang="en-US" dirty="0" smtClean="0"/>
              <a:t>is not trivial</a:t>
            </a:r>
          </a:p>
          <a:p>
            <a:pPr lvl="1"/>
            <a:r>
              <a:rPr lang="en-US" dirty="0" smtClean="0"/>
              <a:t>Keeping seed set size at N does not incur any additional computational expense.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62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on the surface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are large enough to contain most of the query terms</a:t>
            </a:r>
          </a:p>
          <a:p>
            <a:endParaRPr lang="en-US" dirty="0" smtClean="0"/>
          </a:p>
          <a:p>
            <a:r>
              <a:rPr lang="en-US" dirty="0" smtClean="0"/>
              <a:t>Document to Query similarity is measured using TF-IDF similarity</a:t>
            </a:r>
          </a:p>
          <a:p>
            <a:endParaRPr lang="en-US" dirty="0" smtClean="0"/>
          </a:p>
          <a:p>
            <a:r>
              <a:rPr lang="en-US" dirty="0" smtClean="0"/>
              <a:t>Due to the rich vocabulary, IDF is expected to suppress stop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8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the Seed Set Size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398731"/>
              </p:ext>
            </p:extLst>
          </p:nvPr>
        </p:nvGraphicFramePr>
        <p:xfrm>
          <a:off x="-206626" y="990599"/>
          <a:ext cx="9480213" cy="542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837960" y="1127342"/>
            <a:ext cx="0" cy="42631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313077" y="1166216"/>
            <a:ext cx="2954589" cy="130875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 improves until the seed set size grows </a:t>
            </a:r>
            <a:r>
              <a:rPr lang="en-US" dirty="0" smtClean="0"/>
              <a:t>to 500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57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6526"/>
          </a:xfrm>
        </p:spPr>
        <p:txBody>
          <a:bodyPr/>
          <a:lstStyle/>
          <a:p>
            <a:r>
              <a:rPr lang="en-US" i="1" dirty="0" err="1" smtClean="0"/>
              <a:t>RAProp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rcRect l="2953" r="2953"/>
          <a:stretch>
            <a:fillRect/>
          </a:stretch>
        </p:blipFill>
        <p:spPr>
          <a:xfrm>
            <a:off x="312933" y="1346200"/>
            <a:ext cx="8831067" cy="48567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23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80368"/>
            <a:ext cx="8643938" cy="789161"/>
          </a:xfrm>
          <a:ln/>
        </p:spPr>
        <p:txBody>
          <a:bodyPr/>
          <a:lstStyle/>
          <a:p>
            <a:r>
              <a:rPr lang="en-US" dirty="0"/>
              <a:t>Twitter Search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50031" y="1074211"/>
            <a:ext cx="4027289" cy="5057135"/>
          </a:xfrm>
          <a:ln/>
        </p:spPr>
        <p:txBody>
          <a:bodyPr>
            <a:normAutofit fontScale="92500"/>
          </a:bodyPr>
          <a:lstStyle/>
          <a:p>
            <a:r>
              <a:rPr lang="en-US" dirty="0"/>
              <a:t>Does not apply any relevance metrics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Sorted by Reverse Chronological Order</a:t>
            </a:r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/>
              <a:t>the top re-tweeted single tweet as the top Tweet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Contains spam </a:t>
            </a:r>
            <a:r>
              <a:rPr lang="en-US" dirty="0"/>
              <a:t>and untrustworthy tweets.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5052585" y="1050827"/>
            <a:ext cx="30259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>
                <a:ea typeface="ＭＳ Ｐゴシック" charset="0"/>
                <a:cs typeface="Gill Sans Light" charset="0"/>
              </a:rPr>
              <a:t>Results for the Query: </a:t>
            </a:r>
            <a:r>
              <a:rPr lang="ja-JP" altLang="en-US" sz="1700" dirty="0" smtClean="0">
                <a:latin typeface="Arial"/>
                <a:ea typeface="ＭＳ Ｐゴシック" charset="0"/>
                <a:cs typeface="Gill Sans Light" charset="0"/>
              </a:rPr>
              <a:t>“</a:t>
            </a:r>
            <a:r>
              <a:rPr lang="en-US" altLang="ja-JP" sz="1700" dirty="0" smtClean="0">
                <a:latin typeface="Arial"/>
                <a:ea typeface="ＭＳ Ｐゴシック" charset="0"/>
                <a:cs typeface="Gill Sans Light" charset="0"/>
              </a:rPr>
              <a:t>#</a:t>
            </a:r>
            <a:r>
              <a:rPr lang="en-US" altLang="ja-JP" sz="1700" dirty="0" err="1" smtClean="0">
                <a:latin typeface="Arial"/>
                <a:ea typeface="ＭＳ Ｐゴシック" charset="0"/>
                <a:cs typeface="Gill Sans Light" charset="0"/>
              </a:rPr>
              <a:t>iphone</a:t>
            </a:r>
            <a:r>
              <a:rPr lang="en-US" altLang="ja-JP" sz="1700" dirty="0" smtClean="0">
                <a:latin typeface="Arial"/>
                <a:ea typeface="ＭＳ Ｐゴシック" charset="0"/>
                <a:cs typeface="Gill Sans Light" charset="0"/>
              </a:rPr>
              <a:t>”</a:t>
            </a:r>
            <a:endParaRPr lang="en-US" sz="1700" dirty="0">
              <a:ea typeface="ＭＳ Ｐゴシック" charset="0"/>
              <a:cs typeface="Gill Sans Light" charset="0"/>
            </a:endParaRPr>
          </a:p>
        </p:txBody>
      </p:sp>
      <p:pic>
        <p:nvPicPr>
          <p:cNvPr id="5" name="Picture 4" descr="Screen Shot 2013-04-15 at 3.4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32" y="1461037"/>
            <a:ext cx="4958166" cy="4571297"/>
          </a:xfrm>
          <a:prstGeom prst="rect">
            <a:avLst/>
          </a:prstGeom>
        </p:spPr>
      </p:pic>
      <p:sp>
        <p:nvSpPr>
          <p:cNvPr id="24" name="Donut 23"/>
          <p:cNvSpPr/>
          <p:nvPr/>
        </p:nvSpPr>
        <p:spPr>
          <a:xfrm>
            <a:off x="4035778" y="5041735"/>
            <a:ext cx="4995333" cy="999067"/>
          </a:xfrm>
          <a:prstGeom prst="donut">
            <a:avLst>
              <a:gd name="adj" fmla="val 70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035778" y="1312438"/>
            <a:ext cx="4995333" cy="914399"/>
          </a:xfrm>
          <a:prstGeom prst="donut">
            <a:avLst>
              <a:gd name="adj" fmla="val 70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4035778" y="2398889"/>
            <a:ext cx="4995333" cy="999067"/>
          </a:xfrm>
          <a:prstGeom prst="donut">
            <a:avLst>
              <a:gd name="adj" fmla="val 70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8559660" y="1050827"/>
            <a:ext cx="612563" cy="4981508"/>
          </a:xfrm>
          <a:prstGeom prst="donut">
            <a:avLst>
              <a:gd name="adj" fmla="val 70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4-15 at 3.4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45" y="1461037"/>
            <a:ext cx="4958167" cy="4571297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>
          <a:xfrm>
            <a:off x="4227689" y="1461037"/>
            <a:ext cx="4854223" cy="901454"/>
          </a:xfrm>
          <a:prstGeom prst="donut">
            <a:avLst>
              <a:gd name="adj" fmla="val 30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creen Shot 2013-04-15 at 3.44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55" y="1973627"/>
            <a:ext cx="4958168" cy="3915879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4021667" y="4777637"/>
            <a:ext cx="5333999" cy="1254697"/>
          </a:xfrm>
          <a:prstGeom prst="donut">
            <a:avLst>
              <a:gd name="adj" fmla="val 44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43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  <p:bldP spid="24" grpId="0" animBg="1"/>
      <p:bldP spid="24" grpId="1" animBg="1"/>
      <p:bldP spid="18" grpId="0" animBg="1"/>
      <p:bldP spid="18" grpId="1" animBg="1"/>
      <p:bldP spid="23" grpId="0" animBg="1"/>
      <p:bldP spid="23" grpId="1" animBg="1"/>
      <p:bldP spid="6" grpId="0" animBg="1"/>
      <p:bldP spid="6" grpId="1" animBg="1"/>
      <p:bldP spid="14" grpId="0" animBg="1"/>
      <p:bldP spid="14" grpId="1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Trust Rank: Trust computation on Webpages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13" y="1416144"/>
            <a:ext cx="6143167" cy="432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26" y="5737545"/>
            <a:ext cx="867610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Propagate the Trust from good seeds to its neighbors over the hyperlinks 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5565" y="975016"/>
            <a:ext cx="10818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Seed Set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1849851" y="1417638"/>
            <a:ext cx="855356" cy="8741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1822789" y="2978223"/>
            <a:ext cx="855356" cy="7774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1822789" y="4404030"/>
            <a:ext cx="855356" cy="897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49851" y="1416144"/>
            <a:ext cx="828293" cy="3885259"/>
          </a:xfrm>
          <a:prstGeom prst="rect">
            <a:avLst/>
          </a:prstGeom>
          <a:noFill/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94041" y="1801156"/>
            <a:ext cx="1982591" cy="21251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dirty="0"/>
              <a:t>Use a threshold value and mark all pages below the trust threshold as </a:t>
            </a:r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6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3" grpId="0" animBg="1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Trust on </a:t>
            </a:r>
            <a:r>
              <a:rPr lang="en-US" dirty="0" smtClean="0"/>
              <a:t>Web: </a:t>
            </a:r>
            <a:r>
              <a:rPr lang="en-US" dirty="0" err="1" smtClean="0"/>
              <a:t>TrustRank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UI Semibold"/>
              </a:rPr>
              <a:t>Basic</a:t>
            </a:r>
            <a:r>
              <a:rPr lang="en-US" b="1" dirty="0" smtClean="0"/>
              <a:t> </a:t>
            </a:r>
            <a:r>
              <a:rPr lang="en-US" sz="3600" dirty="0">
                <a:latin typeface="Segoe UI Semibold"/>
              </a:rPr>
              <a:t>principle</a:t>
            </a:r>
            <a:r>
              <a:rPr lang="en-US" b="1" dirty="0" smtClean="0"/>
              <a:t>:</a:t>
            </a:r>
            <a:r>
              <a:rPr lang="en-US" dirty="0" smtClean="0"/>
              <a:t> It is rare for a “good” page to point to a “bad” (spam) page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Have an oracle (human) identify the good pages and the spam pages in a </a:t>
            </a:r>
            <a:r>
              <a:rPr lang="en-US" i="1" dirty="0" smtClean="0"/>
              <a:t>seed </a:t>
            </a:r>
            <a:r>
              <a:rPr lang="en-US" i="1" dirty="0" smtClean="0"/>
              <a:t>set</a:t>
            </a:r>
          </a:p>
          <a:p>
            <a:pPr marL="1588" indent="0">
              <a:buNone/>
            </a:pPr>
            <a:endParaRPr lang="en-US" dirty="0" smtClean="0"/>
          </a:p>
          <a:p>
            <a:r>
              <a:rPr lang="en-US" dirty="0" smtClean="0"/>
              <a:t>Propagate trust through links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0437" y="18361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82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Trust Rank to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assign Reputation (trustworthiness score) to tweets in real-time?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endorsement structure on which the Reputation scores are propagated?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we pick the seed </a:t>
            </a:r>
            <a:r>
              <a:rPr lang="en-US" dirty="0" smtClean="0"/>
              <a:t>set for propagation?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127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we assign trustworthiness score?</a:t>
            </a:r>
          </a:p>
          <a:p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Segoe UI Semibold"/>
              </a:rPr>
              <a:t>Human Evaluators?</a:t>
            </a:r>
            <a:r>
              <a:rPr lang="en-US" dirty="0" smtClean="0"/>
              <a:t>: Not if we need a real-time search</a:t>
            </a:r>
          </a:p>
          <a:p>
            <a:pPr marL="365760" lvl="1" indent="0">
              <a:buNone/>
            </a:pPr>
            <a:endParaRPr lang="en-US" b="1" dirty="0"/>
          </a:p>
          <a:p>
            <a:pPr lvl="1">
              <a:buBlip>
                <a:blip r:embed="rId2"/>
              </a:buBlip>
            </a:pPr>
            <a:r>
              <a:rPr lang="en-US" b="1" dirty="0" smtClean="0">
                <a:latin typeface="Segoe UI Semibold"/>
              </a:rPr>
              <a:t>Verified Users (Trusted Sources)?</a:t>
            </a:r>
            <a:r>
              <a:rPr lang="en-US" b="1" dirty="0" smtClean="0"/>
              <a:t>:</a:t>
            </a:r>
            <a:r>
              <a:rPr lang="en-US" dirty="0"/>
              <a:t> </a:t>
            </a:r>
            <a:r>
              <a:rPr lang="en-US" dirty="0" smtClean="0"/>
              <a:t>Too </a:t>
            </a:r>
            <a:r>
              <a:rPr lang="en-US" dirty="0" smtClean="0"/>
              <a:t>sparse. Around 51k verified users.</a:t>
            </a:r>
            <a:endParaRPr lang="en-US" b="1" dirty="0"/>
          </a:p>
          <a:p>
            <a:pPr marL="365760" lvl="1" indent="0">
              <a:buNone/>
            </a:pPr>
            <a:endParaRPr lang="en-US" b="1" dirty="0"/>
          </a:p>
          <a:p>
            <a:pPr lvl="1">
              <a:buBlip>
                <a:blip r:embed="rId3"/>
              </a:buBlip>
            </a:pPr>
            <a:r>
              <a:rPr lang="en-US" b="1" dirty="0">
                <a:latin typeface="Segoe UI Semibold"/>
              </a:rPr>
              <a:t>T</a:t>
            </a:r>
            <a:r>
              <a:rPr lang="en-US" b="1" dirty="0">
                <a:latin typeface="Segoe UI Semibold"/>
              </a:rPr>
              <a:t>he</a:t>
            </a:r>
            <a:r>
              <a:rPr lang="en-US" b="1" dirty="0" smtClean="0"/>
              <a:t> </a:t>
            </a:r>
            <a:r>
              <a:rPr lang="en-US" b="1" dirty="0">
                <a:latin typeface="Segoe UI Semibold"/>
              </a:rPr>
              <a:t>Twe</a:t>
            </a:r>
            <a:r>
              <a:rPr lang="en-US" b="1" dirty="0">
                <a:latin typeface="Segoe UI Semibold"/>
              </a:rPr>
              <a:t>et</a:t>
            </a:r>
            <a:r>
              <a:rPr lang="en-US" b="1" dirty="0">
                <a:latin typeface="Segoe UI Semibold"/>
              </a:rPr>
              <a:t> </a:t>
            </a:r>
            <a:r>
              <a:rPr lang="en-US" b="1" dirty="0" smtClean="0">
                <a:latin typeface="Segoe UI Semibold"/>
              </a:rPr>
              <a:t>Eco</a:t>
            </a:r>
            <a:r>
              <a:rPr lang="en-US" b="1" dirty="0" smtClean="0"/>
              <a:t>-</a:t>
            </a:r>
            <a:r>
              <a:rPr lang="en-US" b="1" dirty="0">
                <a:latin typeface="Segoe UI Semibold"/>
              </a:rPr>
              <a:t>System</a:t>
            </a:r>
            <a:r>
              <a:rPr lang="en-US" b="1" dirty="0" smtClean="0"/>
              <a:t>: Contains users, tweet content and </a:t>
            </a:r>
            <a:r>
              <a:rPr lang="en-US" b="1" dirty="0" smtClean="0"/>
              <a:t>web page links</a:t>
            </a:r>
            <a:r>
              <a:rPr lang="en-US" b="1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612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Ranking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all features should be an Ideal Ranking Algorithm be based on?</a:t>
            </a:r>
          </a:p>
          <a:p>
            <a:pPr lvl="1"/>
            <a:r>
              <a:rPr lang="en-US" dirty="0" smtClean="0"/>
              <a:t>User Popularity</a:t>
            </a:r>
          </a:p>
          <a:p>
            <a:pPr lvl="1"/>
            <a:r>
              <a:rPr lang="en-US" dirty="0" smtClean="0"/>
              <a:t>Tweet Popularity</a:t>
            </a:r>
          </a:p>
          <a:p>
            <a:pPr lvl="1"/>
            <a:r>
              <a:rPr lang="en-US" dirty="0" smtClean="0"/>
              <a:t>Tweet Relevance to the query</a:t>
            </a:r>
          </a:p>
          <a:p>
            <a:pPr lvl="1"/>
            <a:r>
              <a:rPr lang="en-US" dirty="0" smtClean="0"/>
              <a:t>Trustworthiness of URL present in the tweet.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32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through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089778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Gill Sans Light" charset="0"/>
              </a:rPr>
              <a:t>Agreement between two tweets is defined as amount of similarity in their content</a:t>
            </a:r>
            <a:r>
              <a:rPr lang="en-US" dirty="0" smtClean="0">
                <a:ea typeface="ＭＳ Ｐゴシック" charset="0"/>
                <a:cs typeface="Gill Sans Light" charset="0"/>
              </a:rPr>
              <a:t>.</a:t>
            </a:r>
          </a:p>
          <a:p>
            <a:pPr lvl="1"/>
            <a:r>
              <a:rPr lang="en-US" dirty="0" smtClean="0">
                <a:ea typeface="ＭＳ Ｐゴシック" charset="0"/>
                <a:cs typeface="Gill Sans Light" charset="0"/>
              </a:rPr>
              <a:t>Re-tweets </a:t>
            </a:r>
            <a:r>
              <a:rPr lang="en-US" dirty="0">
                <a:ea typeface="ＭＳ Ｐゴシック" charset="0"/>
                <a:cs typeface="Gill Sans Light" charset="0"/>
              </a:rPr>
              <a:t>are not considered in </a:t>
            </a:r>
            <a:r>
              <a:rPr lang="en-US" dirty="0" smtClean="0">
                <a:ea typeface="ＭＳ Ｐゴシック" charset="0"/>
                <a:cs typeface="Gill Sans Light" charset="0"/>
              </a:rPr>
              <a:t>the agreement computation </a:t>
            </a:r>
          </a:p>
          <a:p>
            <a:r>
              <a:rPr lang="en-US" dirty="0" smtClean="0">
                <a:ea typeface="ＭＳ Ｐゴシック" charset="0"/>
                <a:cs typeface="Gill Sans Light" charset="0"/>
              </a:rPr>
              <a:t>Relevance </a:t>
            </a:r>
            <a:r>
              <a:rPr lang="en-US" dirty="0">
                <a:ea typeface="ＭＳ Ｐゴシック" charset="0"/>
                <a:cs typeface="Gill Sans Light" charset="0"/>
              </a:rPr>
              <a:t>and </a:t>
            </a:r>
            <a:r>
              <a:rPr lang="en-US" dirty="0" smtClean="0">
                <a:ea typeface="ＭＳ Ｐゴシック" charset="0"/>
                <a:cs typeface="Gill Sans Light" charset="0"/>
              </a:rPr>
              <a:t>Trust from Agreement</a:t>
            </a:r>
          </a:p>
          <a:p>
            <a:pPr lvl="1">
              <a:buBlip>
                <a:blip r:embed="rId2"/>
              </a:buBlip>
            </a:pPr>
            <a:r>
              <a:rPr lang="en-US" sz="2600" dirty="0">
                <a:ea typeface="ＭＳ Ｐゴシック" charset="0"/>
                <a:cs typeface="Gill Sans Light" charset="0"/>
              </a:rPr>
              <a:t>A tweet which is agreed upon by a large number of other tweets is likely to be </a:t>
            </a:r>
            <a:r>
              <a:rPr lang="en-US" sz="2600" dirty="0" smtClean="0">
                <a:ea typeface="ＭＳ Ｐゴシック" charset="0"/>
                <a:cs typeface="Gill Sans Light" charset="0"/>
              </a:rPr>
              <a:t>popular.</a:t>
            </a:r>
          </a:p>
          <a:p>
            <a:pPr lvl="1">
              <a:buBlip>
                <a:blip r:embed="rId2"/>
              </a:buBlip>
            </a:pPr>
            <a:r>
              <a:rPr lang="en-US" sz="2600" dirty="0" smtClean="0">
                <a:ea typeface="ＭＳ Ｐゴシック" charset="0"/>
                <a:cs typeface="Gill Sans Light" charset="0"/>
              </a:rPr>
              <a:t>Since </a:t>
            </a:r>
            <a:r>
              <a:rPr lang="en-US" sz="2600" dirty="0">
                <a:ea typeface="ＭＳ Ｐゴシック" charset="0"/>
                <a:cs typeface="Gill Sans Light" charset="0"/>
              </a:rPr>
              <a:t>agreement does not include </a:t>
            </a:r>
            <a:r>
              <a:rPr lang="en-US" sz="2600" dirty="0" smtClean="0">
                <a:ea typeface="ＭＳ Ｐゴシック" charset="0"/>
                <a:cs typeface="Gill Sans Light" charset="0"/>
              </a:rPr>
              <a:t>re-tweets</a:t>
            </a:r>
            <a:r>
              <a:rPr lang="en-US" sz="2600" dirty="0">
                <a:ea typeface="ＭＳ Ｐゴシック" charset="0"/>
                <a:cs typeface="Gill Sans Light" charset="0"/>
              </a:rPr>
              <a:t>, </a:t>
            </a:r>
            <a:r>
              <a:rPr lang="en-US" sz="2600" dirty="0" smtClean="0">
                <a:ea typeface="ＭＳ Ｐゴシック" charset="0"/>
                <a:cs typeface="Gill Sans Light" charset="0"/>
              </a:rPr>
              <a:t>trust is proportional to the number of users who independently agree on the content of a tweet.</a:t>
            </a:r>
            <a:endParaRPr lang="en-US" sz="2600" dirty="0">
              <a:ea typeface="ＭＳ Ｐゴシック" charset="0"/>
              <a:cs typeface="Gill Sans Light" charset="0"/>
            </a:endParaRPr>
          </a:p>
          <a:p>
            <a:pPr lvl="1"/>
            <a:endParaRPr lang="en-US" dirty="0">
              <a:ea typeface="ＭＳ Ｐゴシック" charset="0"/>
              <a:cs typeface="Gill Sans Light" charset="0"/>
            </a:endParaRPr>
          </a:p>
          <a:p>
            <a:pPr lvl="1"/>
            <a:endParaRPr lang="en-US" dirty="0">
              <a:ea typeface="ＭＳ Ｐゴシック" charset="0"/>
              <a:cs typeface="Gill Sans Ligh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52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Feature Score</a:t>
            </a:r>
            <a:endParaRPr lang="en-US" dirty="0" smtClean="0"/>
          </a:p>
          <a:p>
            <a:r>
              <a:rPr lang="en-US" dirty="0" smtClean="0"/>
              <a:t>Measuring Agreement</a:t>
            </a:r>
          </a:p>
          <a:p>
            <a:r>
              <a:rPr lang="en-US" dirty="0" smtClean="0"/>
              <a:t>Ranking</a:t>
            </a:r>
          </a:p>
          <a:p>
            <a:r>
              <a:rPr lang="en-US" dirty="0" smtClean="0"/>
              <a:t>Experiments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57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TF-IDF Ranking in Twitter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TF-IDF Similarity Ran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6" y="1524000"/>
            <a:ext cx="5548884" cy="4727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8333" y="1065003"/>
            <a:ext cx="5393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Semibold"/>
              </a:rPr>
              <a:t>Result for Query: “White House spokesman replaced”</a:t>
            </a:r>
            <a:endParaRPr lang="en-US" sz="1600" dirty="0">
              <a:latin typeface="Segoe UI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43000"/>
            <a:ext cx="3445932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 TF-IDF similarity may not correlate to higher Relevance</a:t>
            </a:r>
            <a:endParaRPr lang="en-US" dirty="0"/>
          </a:p>
          <a:p>
            <a:r>
              <a:rPr lang="en-US" dirty="0" smtClean="0"/>
              <a:t>IDF of stop words may not be low</a:t>
            </a:r>
          </a:p>
          <a:p>
            <a:r>
              <a:rPr lang="en-US" dirty="0" smtClean="0"/>
              <a:t>Does not penalize for not having any content other  than query keyword.</a:t>
            </a:r>
          </a:p>
          <a:p>
            <a:pPr marL="1588" indent="0">
              <a:buNone/>
            </a:pPr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3569953" y="5164667"/>
            <a:ext cx="5574047" cy="1086554"/>
          </a:xfrm>
          <a:prstGeom prst="donut">
            <a:avLst>
              <a:gd name="adj" fmla="val 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4777" y="2582333"/>
            <a:ext cx="2934953" cy="12982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Popularity and trust becomes more of an issue than TF-IDF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0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Feature Score</a:t>
            </a:r>
            <a:endParaRPr lang="en-US" dirty="0" smtClean="0"/>
          </a:p>
          <a:p>
            <a:r>
              <a:rPr lang="en-US" dirty="0" smtClean="0"/>
              <a:t>Measuring Agreement</a:t>
            </a:r>
          </a:p>
          <a:p>
            <a:r>
              <a:rPr lang="en-US" dirty="0" smtClean="0"/>
              <a:t>Ranking</a:t>
            </a:r>
          </a:p>
          <a:p>
            <a:r>
              <a:rPr lang="en-US" dirty="0" smtClean="0"/>
              <a:t>Experiments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411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Feature Score</a:t>
            </a:r>
            <a:endParaRPr lang="en-US" dirty="0" smtClean="0"/>
          </a:p>
          <a:p>
            <a:r>
              <a:rPr lang="en-US" dirty="0" smtClean="0"/>
              <a:t>Measuring Agreement</a:t>
            </a:r>
          </a:p>
          <a:p>
            <a:r>
              <a:rPr lang="en-US" dirty="0" smtClean="0"/>
              <a:t>Ranking</a:t>
            </a:r>
          </a:p>
          <a:p>
            <a:r>
              <a:rPr lang="en-US" dirty="0" smtClean="0"/>
              <a:t>Experiments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319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Feature Score</a:t>
            </a:r>
            <a:endParaRPr lang="en-US" dirty="0" smtClean="0"/>
          </a:p>
          <a:p>
            <a:r>
              <a:rPr lang="en-US" dirty="0" smtClean="0"/>
              <a:t>Measuring Agreement</a:t>
            </a:r>
          </a:p>
          <a:p>
            <a:r>
              <a:rPr lang="en-US" dirty="0" smtClean="0"/>
              <a:t>Ranking</a:t>
            </a:r>
          </a:p>
          <a:p>
            <a:r>
              <a:rPr lang="en-US" dirty="0" smtClean="0"/>
              <a:t>Experiments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11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Relevance in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may be a measure of Relevance in Twitter?</a:t>
            </a:r>
          </a:p>
          <a:p>
            <a:pPr lvl="1"/>
            <a:r>
              <a:rPr lang="en-US" dirty="0" smtClean="0"/>
              <a:t>Tweet similarity to Query.</a:t>
            </a:r>
          </a:p>
          <a:p>
            <a:pPr lvl="1"/>
            <a:r>
              <a:rPr lang="en-US" dirty="0" smtClean="0"/>
              <a:t>Tweet’s Popularity</a:t>
            </a:r>
          </a:p>
          <a:p>
            <a:pPr lvl="1"/>
            <a:r>
              <a:rPr lang="en-US" dirty="0" smtClean="0"/>
              <a:t>User Popularity and Trust</a:t>
            </a:r>
          </a:p>
          <a:p>
            <a:pPr lvl="1"/>
            <a:r>
              <a:rPr lang="en-US" dirty="0" smtClean="0"/>
              <a:t>Web Page linked in Tweet’s Trustworthiness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1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eetLay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04" y="1922236"/>
            <a:ext cx="2807132" cy="3911577"/>
          </a:xfrm>
          <a:prstGeom prst="rect">
            <a:avLst/>
          </a:prstGeom>
        </p:spPr>
      </p:pic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241101" y="0"/>
            <a:ext cx="8643938" cy="950128"/>
          </a:xfrm>
          <a:ln/>
        </p:spPr>
        <p:txBody>
          <a:bodyPr/>
          <a:lstStyle/>
          <a:p>
            <a:r>
              <a:rPr lang="en-US"/>
              <a:t>Twitter Eco-System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74" y="2020462"/>
            <a:ext cx="193551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2013765"/>
            <a:ext cx="1946672" cy="34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739056" y="3103187"/>
            <a:ext cx="437555" cy="71437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 flipH="1">
            <a:off x="1374056" y="3931416"/>
            <a:ext cx="841623" cy="4308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>
            <a:off x="1305967" y="4447105"/>
            <a:ext cx="517922" cy="61279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rot="10800000">
            <a:off x="1302619" y="3606598"/>
            <a:ext cx="910828" cy="9309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rot="10800000" flipH="1">
            <a:off x="1246808" y="3126627"/>
            <a:ext cx="438671" cy="39179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rot="10800000" flipH="1">
            <a:off x="1955602" y="4721692"/>
            <a:ext cx="284634" cy="41076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2097361" y="4989584"/>
            <a:ext cx="3348" cy="56815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1485930" y="5526480"/>
            <a:ext cx="9616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Followers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688336" y="4312043"/>
            <a:ext cx="238869" cy="54247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7071196" y="4627931"/>
            <a:ext cx="785813" cy="39848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7816826" y="3756170"/>
            <a:ext cx="6697" cy="55810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836792" y="4194841"/>
            <a:ext cx="866180" cy="26342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6893719" y="3454793"/>
            <a:ext cx="791394" cy="20873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6686104" y="3085328"/>
            <a:ext cx="961058" cy="9722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6775401" y="2954731"/>
            <a:ext cx="777999" cy="4129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7426152" y="4865684"/>
            <a:ext cx="11162" cy="76125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Rectangle 21"/>
          <p:cNvSpPr>
            <a:spLocks/>
          </p:cNvSpPr>
          <p:nvPr/>
        </p:nvSpPr>
        <p:spPr bwMode="auto">
          <a:xfrm>
            <a:off x="6913502" y="5678285"/>
            <a:ext cx="10465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Hyperlinks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1253505" y="3545206"/>
            <a:ext cx="2592958" cy="722188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2367484" y="4619002"/>
            <a:ext cx="1747986" cy="457646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1855143" y="2998264"/>
            <a:ext cx="1994669" cy="430857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982515" y="1829590"/>
            <a:ext cx="1117" cy="139414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6" name="Rectangle 26"/>
          <p:cNvSpPr>
            <a:spLocks/>
          </p:cNvSpPr>
          <p:nvPr/>
        </p:nvSpPr>
        <p:spPr bwMode="auto">
          <a:xfrm>
            <a:off x="2395747" y="1579558"/>
            <a:ext cx="11701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Tweeted By</a:t>
            </a:r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5938242" y="1829590"/>
            <a:ext cx="4465" cy="11083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8" name="Rectangle 28"/>
          <p:cNvSpPr>
            <a:spLocks/>
          </p:cNvSpPr>
          <p:nvPr/>
        </p:nvSpPr>
        <p:spPr bwMode="auto">
          <a:xfrm>
            <a:off x="5268566" y="1579558"/>
            <a:ext cx="13415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 algn="ctr"/>
            <a:r>
              <a:rPr lang="en-US" sz="17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Tweeted URL</a:t>
            </a: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rot="10800000" flipH="1">
            <a:off x="4691435" y="2902269"/>
            <a:ext cx="2853035" cy="100459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rot="10800000" flipH="1">
            <a:off x="5111130" y="3511721"/>
            <a:ext cx="1521395" cy="229939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5178103" y="4504031"/>
            <a:ext cx="1657573" cy="502295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8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6222" y="1497873"/>
            <a:ext cx="345213" cy="50590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46463" y="1114778"/>
            <a:ext cx="1331640" cy="383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</a:rPr>
              <a:t>Query, Q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6367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utoUpdateAnimBg="0"/>
      <p:bldP spid="40973" grpId="0" animBg="1"/>
      <p:bldP spid="40974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  <p:bldP spid="40981" grpId="0"/>
      <p:bldP spid="40982" grpId="0" animBg="1"/>
      <p:bldP spid="40983" grpId="0" animBg="1"/>
      <p:bldP spid="40984" grpId="0" animBg="1"/>
      <p:bldP spid="40985" grpId="0" animBg="1"/>
      <p:bldP spid="40986" grpId="0" autoUpdateAnimBg="0"/>
      <p:bldP spid="40987" grpId="0" animBg="1"/>
      <p:bldP spid="40988" grpId="0" autoUpdateAnimBg="0"/>
      <p:bldP spid="40989" grpId="0" animBg="1"/>
      <p:bldP spid="40990" grpId="0" animBg="1"/>
      <p:bldP spid="409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Eco-System: </a:t>
            </a:r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56" y="1143000"/>
            <a:ext cx="4863944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Tweet content also determines the Relevance to the query</a:t>
            </a:r>
          </a:p>
          <a:p>
            <a:r>
              <a:rPr lang="en-US" dirty="0" smtClean="0"/>
              <a:t>Relevance</a:t>
            </a:r>
          </a:p>
          <a:p>
            <a:pPr lvl="1"/>
            <a:r>
              <a:rPr lang="en-US" dirty="0" smtClean="0"/>
              <a:t>TF-IDF Similarity Weighted by query term proximity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w=0.2, d = sum of dist. </a:t>
            </a:r>
            <a:r>
              <a:rPr lang="en-US" dirty="0" smtClean="0"/>
              <a:t>between</a:t>
            </a:r>
            <a:r>
              <a:rPr lang="en-US" dirty="0" smtClean="0"/>
              <a:t> </a:t>
            </a:r>
            <a:r>
              <a:rPr lang="en-US" dirty="0" smtClean="0"/>
              <a:t>each query term, l = length of tweet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52DF-6564-F34A-8F51-D8B82D6A283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TweetLay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9" y="2003776"/>
            <a:ext cx="2807132" cy="391157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074337" y="1497873"/>
            <a:ext cx="345213" cy="50590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74578" y="1114778"/>
            <a:ext cx="1331640" cy="383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</a:rPr>
              <a:t>Query, Q</a:t>
            </a:r>
            <a:endParaRPr lang="en-US" dirty="0">
              <a:latin typeface="Times New Roman"/>
            </a:endParaRPr>
          </a:p>
        </p:txBody>
      </p:sp>
      <p:pic>
        <p:nvPicPr>
          <p:cNvPr id="6" name="Picture 5" descr="Screen Shot 2013-04-17 at 8.5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3863622"/>
            <a:ext cx="3708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981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-asu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 Light everywhere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my-asu-theme.thmx</Template>
  <TotalTime>9738</TotalTime>
  <Words>2857</Words>
  <Application>Microsoft Macintosh PowerPoint</Application>
  <PresentationFormat>On-screen Show (4:3)</PresentationFormat>
  <Paragraphs>487</Paragraphs>
  <Slides>62</Slides>
  <Notes>4</Notes>
  <HiddenSlides>18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my-asu-theme</vt:lpstr>
      <vt:lpstr>RAProp: Ranking Tweets by Exploiting the Tweet/User/Web Ecosystem  and Inter-Tweet Agreement </vt:lpstr>
      <vt:lpstr> </vt:lpstr>
      <vt:lpstr>Need for Relevance and Trust in Search</vt:lpstr>
      <vt:lpstr>Twitter Search</vt:lpstr>
      <vt:lpstr>Search on the surface web</vt:lpstr>
      <vt:lpstr>Applying TF-IDF Ranking in Twitter</vt:lpstr>
      <vt:lpstr>Measuring Relevance in Twitter</vt:lpstr>
      <vt:lpstr>Twitter Eco-System</vt:lpstr>
      <vt:lpstr>Twitter Eco-System: Query</vt:lpstr>
      <vt:lpstr>Twitter Eco-System: Tweets</vt:lpstr>
      <vt:lpstr>Twitter Eco-System: Users</vt:lpstr>
      <vt:lpstr>Twitter Eco-System: Web</vt:lpstr>
      <vt:lpstr>Feature Score Leaner: Random Forest</vt:lpstr>
      <vt:lpstr>Feature Score</vt:lpstr>
      <vt:lpstr>Feature Score: Training</vt:lpstr>
      <vt:lpstr>Ranking using Feature Score</vt:lpstr>
      <vt:lpstr>Ranking using Feature Score</vt:lpstr>
      <vt:lpstr>Agreement</vt:lpstr>
      <vt:lpstr>PowerPoint Presentation</vt:lpstr>
      <vt:lpstr>Similarity Computation</vt:lpstr>
      <vt:lpstr>Similarity Computation: PoS Tagging</vt:lpstr>
      <vt:lpstr>Agreement Graph</vt:lpstr>
      <vt:lpstr>Agreement Propagation </vt:lpstr>
      <vt:lpstr>1–ply Propagation</vt:lpstr>
      <vt:lpstr>1–ply Propagation</vt:lpstr>
      <vt:lpstr>Ranking using RAProp</vt:lpstr>
      <vt:lpstr>Ranking using RAProp</vt:lpstr>
      <vt:lpstr>Dataset</vt:lpstr>
      <vt:lpstr>Picking Result Set</vt:lpstr>
      <vt:lpstr>Experiment Setup: Precision</vt:lpstr>
      <vt:lpstr>Experiment Setup: Models</vt:lpstr>
      <vt:lpstr>Experiment Setup: Models</vt:lpstr>
      <vt:lpstr>Internal Baselines</vt:lpstr>
      <vt:lpstr>Internal Evaluation: Mediator</vt:lpstr>
      <vt:lpstr>Internal Evaluation: Mediator</vt:lpstr>
      <vt:lpstr>Internal Evaluation: Non Mediator</vt:lpstr>
      <vt:lpstr>Internal Evaluation: Non Mediator</vt:lpstr>
      <vt:lpstr>1-ply vs. Multi-ply</vt:lpstr>
      <vt:lpstr>External Baselines</vt:lpstr>
      <vt:lpstr>External Evaluation: Mediator</vt:lpstr>
      <vt:lpstr>External Evaluation: Non Mediator</vt:lpstr>
      <vt:lpstr>Conclusions</vt:lpstr>
      <vt:lpstr>Conclusions</vt:lpstr>
      <vt:lpstr>Conclusions</vt:lpstr>
      <vt:lpstr>Queries </vt:lpstr>
      <vt:lpstr>Ranking using Agreement</vt:lpstr>
      <vt:lpstr>Ranking using USC/ISI Method</vt:lpstr>
      <vt:lpstr>Varying the Seed Set Size</vt:lpstr>
      <vt:lpstr>Varying Seed Set Size</vt:lpstr>
      <vt:lpstr>Varying the Seed Set Size</vt:lpstr>
      <vt:lpstr>RAProp</vt:lpstr>
      <vt:lpstr>Twitter Search</vt:lpstr>
      <vt:lpstr>Trust Rank: Trust computation on Webpages</vt:lpstr>
      <vt:lpstr>Finding Trust on Web: TrustRank</vt:lpstr>
      <vt:lpstr>Applying Trust Rank to Twitter</vt:lpstr>
      <vt:lpstr>Reputation</vt:lpstr>
      <vt:lpstr>Ideal Ranking Algorithm</vt:lpstr>
      <vt:lpstr>Agreement through Similarity</vt:lpstr>
      <vt:lpstr>Agenda</vt:lpstr>
      <vt:lpstr>Agenda</vt:lpstr>
      <vt:lpstr>Agenda</vt:lpstr>
      <vt:lpstr>Agenda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RAProp: Ranking Tweets by Exploiting the Tweet/User/Web Ecosystem and Inter-Tweet Agreement </dc:title>
  <dc:creator>aaa</dc:creator>
  <cp:lastModifiedBy>aaa</cp:lastModifiedBy>
  <cp:revision>752</cp:revision>
  <cp:lastPrinted>2013-04-18T19:21:54Z</cp:lastPrinted>
  <dcterms:created xsi:type="dcterms:W3CDTF">2013-04-12T02:20:05Z</dcterms:created>
  <dcterms:modified xsi:type="dcterms:W3CDTF">2013-04-19T01:42:06Z</dcterms:modified>
</cp:coreProperties>
</file>