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00" r:id="rId3"/>
    <p:sldId id="301" r:id="rId4"/>
    <p:sldId id="292" r:id="rId5"/>
    <p:sldId id="293" r:id="rId6"/>
    <p:sldId id="291" r:id="rId7"/>
    <p:sldId id="304" r:id="rId8"/>
    <p:sldId id="302" r:id="rId9"/>
    <p:sldId id="294" r:id="rId10"/>
    <p:sldId id="295" r:id="rId11"/>
    <p:sldId id="296" r:id="rId12"/>
    <p:sldId id="299" r:id="rId13"/>
    <p:sldId id="303" r:id="rId14"/>
    <p:sldId id="305" r:id="rId15"/>
    <p:sldId id="297" r:id="rId16"/>
    <p:sldId id="298" r:id="rId17"/>
    <p:sldId id="306" r:id="rId18"/>
    <p:sldId id="257" r:id="rId19"/>
    <p:sldId id="259" r:id="rId20"/>
    <p:sldId id="307" r:id="rId21"/>
    <p:sldId id="260" r:id="rId22"/>
    <p:sldId id="261" r:id="rId23"/>
    <p:sldId id="308" r:id="rId24"/>
    <p:sldId id="262" r:id="rId25"/>
    <p:sldId id="264" r:id="rId26"/>
    <p:sldId id="263" r:id="rId27"/>
    <p:sldId id="309" r:id="rId28"/>
    <p:sldId id="265" r:id="rId29"/>
    <p:sldId id="266" r:id="rId30"/>
    <p:sldId id="312" r:id="rId31"/>
    <p:sldId id="310" r:id="rId32"/>
    <p:sldId id="269" r:id="rId33"/>
    <p:sldId id="270" r:id="rId34"/>
    <p:sldId id="289" r:id="rId35"/>
    <p:sldId id="272" r:id="rId36"/>
    <p:sldId id="290" r:id="rId37"/>
    <p:sldId id="273" r:id="rId38"/>
    <p:sldId id="274" r:id="rId39"/>
    <p:sldId id="275" r:id="rId40"/>
    <p:sldId id="277" r:id="rId41"/>
    <p:sldId id="281" r:id="rId42"/>
    <p:sldId id="278" r:id="rId43"/>
    <p:sldId id="279" r:id="rId44"/>
    <p:sldId id="280" r:id="rId45"/>
    <p:sldId id="283" r:id="rId46"/>
    <p:sldId id="284" r:id="rId47"/>
    <p:sldId id="285" r:id="rId48"/>
    <p:sldId id="286" r:id="rId49"/>
    <p:sldId id="287" r:id="rId50"/>
    <p:sldId id="311" r:id="rId5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717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aghun1\Documents\ROHIT\Thesis\Results\Imputation%20cars%205%20mb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aghun1\Documents\ROHIT\Thesis\Results\Imputation%20cars%205%20mb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aghun1\Documents\ROHIT\Thesis\Results\Imputation%20cars%205%20mb%20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aghun1\Documents\ROHIT\Thesis\Results\Imputation%20cars%205%20mb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raghun1\Documents\ROHIT\Thesis\Results\Imputation%20cars%205%20mb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Single!$B$1</c:f>
              <c:strCache>
                <c:ptCount val="1"/>
                <c:pt idx="0">
                  <c:v>BN-Exact</c:v>
                </c:pt>
              </c:strCache>
            </c:strRef>
          </c:tx>
          <c:cat>
            <c:strRef>
              <c:f>Single!$A$2:$A$7</c:f>
              <c:strCache>
                <c:ptCount val="6"/>
                <c:pt idx="0">
                  <c:v>Make</c:v>
                </c:pt>
                <c:pt idx="1">
                  <c:v>Model</c:v>
                </c:pt>
                <c:pt idx="2">
                  <c:v>Year</c:v>
                </c:pt>
                <c:pt idx="3">
                  <c:v>Price</c:v>
                </c:pt>
                <c:pt idx="4">
                  <c:v>Mileage</c:v>
                </c:pt>
                <c:pt idx="5">
                  <c:v>Body</c:v>
                </c:pt>
              </c:strCache>
            </c:strRef>
          </c:cat>
          <c:val>
            <c:numRef>
              <c:f>Single!$B$2:$B$7</c:f>
              <c:numCache>
                <c:formatCode>General</c:formatCode>
                <c:ptCount val="6"/>
                <c:pt idx="0">
                  <c:v>0.99908699999999939</c:v>
                </c:pt>
                <c:pt idx="1">
                  <c:v>0.74977200000000033</c:v>
                </c:pt>
                <c:pt idx="2">
                  <c:v>0.7006750000000006</c:v>
                </c:pt>
                <c:pt idx="3">
                  <c:v>0.56999500000000036</c:v>
                </c:pt>
                <c:pt idx="4">
                  <c:v>0.25588600000000017</c:v>
                </c:pt>
                <c:pt idx="5">
                  <c:v>0.94834799999999997</c:v>
                </c:pt>
              </c:numCache>
            </c:numRef>
          </c:val>
        </c:ser>
        <c:ser>
          <c:idx val="1"/>
          <c:order val="1"/>
          <c:tx>
            <c:strRef>
              <c:f>Single!$C$1</c:f>
              <c:strCache>
                <c:ptCount val="1"/>
                <c:pt idx="0">
                  <c:v>BN-Gibbs</c:v>
                </c:pt>
              </c:strCache>
            </c:strRef>
          </c:tx>
          <c:cat>
            <c:strRef>
              <c:f>Single!$A$2:$A$7</c:f>
              <c:strCache>
                <c:ptCount val="6"/>
                <c:pt idx="0">
                  <c:v>Make</c:v>
                </c:pt>
                <c:pt idx="1">
                  <c:v>Model</c:v>
                </c:pt>
                <c:pt idx="2">
                  <c:v>Year</c:v>
                </c:pt>
                <c:pt idx="3">
                  <c:v>Price</c:v>
                </c:pt>
                <c:pt idx="4">
                  <c:v>Mileage</c:v>
                </c:pt>
                <c:pt idx="5">
                  <c:v>Body</c:v>
                </c:pt>
              </c:strCache>
            </c:strRef>
          </c:cat>
          <c:val>
            <c:numRef>
              <c:f>Single!$C$2:$C$7</c:f>
              <c:numCache>
                <c:formatCode>General</c:formatCode>
                <c:ptCount val="6"/>
                <c:pt idx="0">
                  <c:v>0.98977899999999996</c:v>
                </c:pt>
                <c:pt idx="1">
                  <c:v>0.74849399999999999</c:v>
                </c:pt>
                <c:pt idx="2">
                  <c:v>0.69994500000000093</c:v>
                </c:pt>
                <c:pt idx="3">
                  <c:v>0.529976</c:v>
                </c:pt>
                <c:pt idx="4">
                  <c:v>0.24599200000000013</c:v>
                </c:pt>
                <c:pt idx="5">
                  <c:v>0.93097099999999999</c:v>
                </c:pt>
              </c:numCache>
            </c:numRef>
          </c:val>
        </c:ser>
        <c:ser>
          <c:idx val="2"/>
          <c:order val="2"/>
          <c:tx>
            <c:strRef>
              <c:f>Single!$D$1</c:f>
              <c:strCache>
                <c:ptCount val="1"/>
                <c:pt idx="0">
                  <c:v>AFDs</c:v>
                </c:pt>
              </c:strCache>
            </c:strRef>
          </c:tx>
          <c:cat>
            <c:strRef>
              <c:f>Single!$A$2:$A$7</c:f>
              <c:strCache>
                <c:ptCount val="6"/>
                <c:pt idx="0">
                  <c:v>Make</c:v>
                </c:pt>
                <c:pt idx="1">
                  <c:v>Model</c:v>
                </c:pt>
                <c:pt idx="2">
                  <c:v>Year</c:v>
                </c:pt>
                <c:pt idx="3">
                  <c:v>Price</c:v>
                </c:pt>
                <c:pt idx="4">
                  <c:v>Mileage</c:v>
                </c:pt>
                <c:pt idx="5">
                  <c:v>Body</c:v>
                </c:pt>
              </c:strCache>
            </c:strRef>
          </c:cat>
          <c:val>
            <c:numRef>
              <c:f>Single!$D$2:$D$7</c:f>
              <c:numCache>
                <c:formatCode>General</c:formatCode>
                <c:ptCount val="6"/>
                <c:pt idx="0">
                  <c:v>0.99908742471253753</c:v>
                </c:pt>
                <c:pt idx="1">
                  <c:v>0.61635334915130469</c:v>
                </c:pt>
                <c:pt idx="2">
                  <c:v>0.59737178317211104</c:v>
                </c:pt>
                <c:pt idx="3">
                  <c:v>0.52473079029019931</c:v>
                </c:pt>
                <c:pt idx="4">
                  <c:v>0.24523270669830199</c:v>
                </c:pt>
                <c:pt idx="5">
                  <c:v>0.94068260631502132</c:v>
                </c:pt>
              </c:numCache>
            </c:numRef>
          </c:val>
        </c:ser>
        <c:marker val="1"/>
        <c:axId val="87757184"/>
        <c:axId val="87758720"/>
      </c:lineChart>
      <c:catAx>
        <c:axId val="87757184"/>
        <c:scaling>
          <c:orientation val="minMax"/>
        </c:scaling>
        <c:axPos val="b"/>
        <c:tickLblPos val="nextTo"/>
        <c:crossAx val="87758720"/>
        <c:crosses val="autoZero"/>
        <c:auto val="1"/>
        <c:lblAlgn val="ctr"/>
        <c:lblOffset val="100"/>
      </c:catAx>
      <c:valAx>
        <c:axId val="87758720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Accuracy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775718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  <c:dispBlanksAs val="gap"/>
  </c:chart>
  <c:txPr>
    <a:bodyPr/>
    <a:lstStyle/>
    <a:p>
      <a:pPr>
        <a:defRPr sz="2000" baseline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Multiple!$C$2</c:f>
              <c:strCache>
                <c:ptCount val="1"/>
                <c:pt idx="0">
                  <c:v>AFD</c:v>
                </c:pt>
              </c:strCache>
            </c:strRef>
          </c:tx>
          <c:spPr>
            <a:pattFill prst="pct20">
              <a:fgClr>
                <a:srgbClr val="808080"/>
              </a:fgClr>
              <a:bgClr>
                <a:srgbClr val="FFFFFF"/>
              </a:bgClr>
            </a:pattFill>
            <a:ln>
              <a:solidFill>
                <a:schemeClr val="tx1"/>
              </a:solidFill>
            </a:ln>
          </c:spPr>
          <c:dPt>
            <c:idx val="3"/>
            <c:spPr>
              <a:pattFill prst="ltDnDiag">
                <a:fgClr>
                  <a:srgbClr val="808080"/>
                </a:fgClr>
                <a:bgClr>
                  <a:srgbClr val="FFFFFF"/>
                </a:bgClr>
              </a:pattFill>
              <a:ln>
                <a:solidFill>
                  <a:schemeClr val="tx1"/>
                </a:solidFill>
              </a:ln>
            </c:spPr>
          </c:dPt>
          <c:cat>
            <c:strRef>
              <c:f>Multiple!$B$20:$B$26</c:f>
              <c:strCache>
                <c:ptCount val="7"/>
                <c:pt idx="0">
                  <c:v>Year, Mileage</c:v>
                </c:pt>
                <c:pt idx="1">
                  <c:v>Body, Model</c:v>
                </c:pt>
                <c:pt idx="2">
                  <c:v>Make, Model</c:v>
                </c:pt>
                <c:pt idx="3">
                  <c:v>Year, Model</c:v>
                </c:pt>
                <c:pt idx="4">
                  <c:v>Year, Make</c:v>
                </c:pt>
                <c:pt idx="5">
                  <c:v>Mileage, Make</c:v>
                </c:pt>
                <c:pt idx="6">
                  <c:v>Mileage, Model</c:v>
                </c:pt>
              </c:strCache>
            </c:strRef>
          </c:cat>
          <c:val>
            <c:numRef>
              <c:f>Multiple!$C$20:$C$26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0.341120642453002</c:v>
                </c:pt>
                <c:pt idx="4">
                  <c:v>0.59700675305712669</c:v>
                </c:pt>
                <c:pt idx="5">
                  <c:v>0.24523270669830199</c:v>
                </c:pt>
                <c:pt idx="6">
                  <c:v>0.15386019346596017</c:v>
                </c:pt>
              </c:numCache>
            </c:numRef>
          </c:val>
        </c:ser>
        <c:ser>
          <c:idx val="1"/>
          <c:order val="1"/>
          <c:tx>
            <c:strRef>
              <c:f>Multiple!$D$2</c:f>
              <c:strCache>
                <c:ptCount val="1"/>
                <c:pt idx="0">
                  <c:v>BN-Gibbs</c:v>
                </c:pt>
              </c:strCache>
            </c:strRef>
          </c:tx>
          <c:spPr>
            <a:pattFill prst="pct90">
              <a:fgClr>
                <a:srgbClr val="000000"/>
              </a:fgClr>
              <a:bgClr>
                <a:srgbClr val="FFFFFF"/>
              </a:bgClr>
            </a:pattFill>
            <a:ln>
              <a:solidFill>
                <a:schemeClr val="tx1"/>
              </a:solidFill>
            </a:ln>
          </c:spPr>
          <c:dPt>
            <c:idx val="4"/>
            <c:spPr>
              <a:pattFill prst="pct80">
                <a:fgClr>
                  <a:srgbClr val="000000"/>
                </a:fgClr>
                <a:bgClr>
                  <a:srgbClr val="FFFFFF"/>
                </a:bgClr>
              </a:pattFill>
              <a:ln>
                <a:solidFill>
                  <a:schemeClr val="tx1"/>
                </a:solidFill>
              </a:ln>
            </c:spPr>
          </c:dPt>
          <c:cat>
            <c:strRef>
              <c:f>Multiple!$B$20:$B$26</c:f>
              <c:strCache>
                <c:ptCount val="7"/>
                <c:pt idx="0">
                  <c:v>Year, Mileage</c:v>
                </c:pt>
                <c:pt idx="1">
                  <c:v>Body, Model</c:v>
                </c:pt>
                <c:pt idx="2">
                  <c:v>Make, Model</c:v>
                </c:pt>
                <c:pt idx="3">
                  <c:v>Year, Model</c:v>
                </c:pt>
                <c:pt idx="4">
                  <c:v>Year, Make</c:v>
                </c:pt>
                <c:pt idx="5">
                  <c:v>Mileage, Make</c:v>
                </c:pt>
                <c:pt idx="6">
                  <c:v>Mileage, Model</c:v>
                </c:pt>
              </c:strCache>
            </c:strRef>
          </c:cat>
          <c:val>
            <c:numRef>
              <c:f>Multiple!$D$20:$D$26</c:f>
              <c:numCache>
                <c:formatCode>General</c:formatCode>
                <c:ptCount val="7"/>
                <c:pt idx="0">
                  <c:v>0.16517599999999991</c:v>
                </c:pt>
                <c:pt idx="1">
                  <c:v>0.59791899999999965</c:v>
                </c:pt>
                <c:pt idx="2">
                  <c:v>0.58130999999999966</c:v>
                </c:pt>
                <c:pt idx="3">
                  <c:v>0.47837200000000024</c:v>
                </c:pt>
                <c:pt idx="4">
                  <c:v>0.68698700000000001</c:v>
                </c:pt>
                <c:pt idx="5">
                  <c:v>0.24993100000000007</c:v>
                </c:pt>
                <c:pt idx="6">
                  <c:v>0.16298599999999999</c:v>
                </c:pt>
              </c:numCache>
            </c:numRef>
          </c:val>
        </c:ser>
        <c:ser>
          <c:idx val="2"/>
          <c:order val="2"/>
          <c:tx>
            <c:strRef>
              <c:f>Multiple!$E$2</c:f>
              <c:strCache>
                <c:ptCount val="1"/>
                <c:pt idx="0">
                  <c:v>BN-Exact</c:v>
                </c:pt>
              </c:strCache>
            </c:strRef>
          </c:tx>
          <c:spPr>
            <a:pattFill prst="pct70">
              <a:fgClr>
                <a:srgbClr val="808080"/>
              </a:fgClr>
              <a:bgClr>
                <a:srgbClr val="FFFFFF"/>
              </a:bgClr>
            </a:pattFill>
            <a:ln>
              <a:solidFill>
                <a:schemeClr val="tx1"/>
              </a:solidFill>
            </a:ln>
          </c:spPr>
          <c:cat>
            <c:strRef>
              <c:f>Multiple!$B$20:$B$26</c:f>
              <c:strCache>
                <c:ptCount val="7"/>
                <c:pt idx="0">
                  <c:v>Year, Mileage</c:v>
                </c:pt>
                <c:pt idx="1">
                  <c:v>Body, Model</c:v>
                </c:pt>
                <c:pt idx="2">
                  <c:v>Make, Model</c:v>
                </c:pt>
                <c:pt idx="3">
                  <c:v>Year, Model</c:v>
                </c:pt>
                <c:pt idx="4">
                  <c:v>Year, Make</c:v>
                </c:pt>
                <c:pt idx="5">
                  <c:v>Mileage, Make</c:v>
                </c:pt>
                <c:pt idx="6">
                  <c:v>Mileage, Model</c:v>
                </c:pt>
              </c:strCache>
            </c:strRef>
          </c:cat>
          <c:val>
            <c:numRef>
              <c:f>Multiple!$E$20:$E$26</c:f>
              <c:numCache>
                <c:formatCode>General</c:formatCode>
                <c:ptCount val="7"/>
                <c:pt idx="0">
                  <c:v>0.18215000000000001</c:v>
                </c:pt>
                <c:pt idx="1">
                  <c:v>0.62949999999999995</c:v>
                </c:pt>
                <c:pt idx="2">
                  <c:v>0.60780000000000034</c:v>
                </c:pt>
                <c:pt idx="3">
                  <c:v>0.48877500000000002</c:v>
                </c:pt>
                <c:pt idx="4">
                  <c:v>0.70030999999999999</c:v>
                </c:pt>
                <c:pt idx="5">
                  <c:v>0.25590000000000002</c:v>
                </c:pt>
                <c:pt idx="6">
                  <c:v>0.17450000000000004</c:v>
                </c:pt>
              </c:numCache>
            </c:numRef>
          </c:val>
        </c:ser>
        <c:axId val="88278144"/>
        <c:axId val="88279680"/>
      </c:barChart>
      <c:catAx>
        <c:axId val="88278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88279680"/>
        <c:crosses val="autoZero"/>
        <c:auto val="1"/>
        <c:lblAlgn val="ctr"/>
        <c:lblOffset val="100"/>
      </c:catAx>
      <c:valAx>
        <c:axId val="882796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Accuracy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827814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0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Race-Occupation</a:t>
            </a:r>
          </a:p>
        </c:rich>
      </c:tx>
      <c:layout>
        <c:manualLayout>
          <c:xMode val="edge"/>
          <c:yMode val="edge"/>
          <c:x val="0.55069108548931411"/>
          <c:y val="0.11764716910386197"/>
        </c:manualLayout>
      </c:layout>
      <c:overlay val="1"/>
    </c:title>
    <c:plotArea>
      <c:layout>
        <c:manualLayout>
          <c:layoutTarget val="inner"/>
          <c:xMode val="edge"/>
          <c:yMode val="edge"/>
          <c:x val="0.20951912260967379"/>
          <c:y val="8.7923509561304833E-2"/>
          <c:w val="0.73136623547056623"/>
          <c:h val="0.63318785151856072"/>
        </c:manualLayout>
      </c:layout>
      <c:scatterChart>
        <c:scatterStyle val="lineMarker"/>
        <c:ser>
          <c:idx val="0"/>
          <c:order val="0"/>
          <c:tx>
            <c:strRef>
              <c:f>test!$B$16</c:f>
              <c:strCache>
                <c:ptCount val="1"/>
                <c:pt idx="0">
                  <c:v>AFD</c:v>
                </c:pt>
              </c:strCache>
            </c:strRef>
          </c:tx>
          <c:xVal>
            <c:numRef>
              <c:f>test!$A$17:$A$25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test!$B$17:$B$25</c:f>
              <c:numCache>
                <c:formatCode>General</c:formatCode>
                <c:ptCount val="9"/>
                <c:pt idx="0">
                  <c:v>0.21229977591501301</c:v>
                </c:pt>
                <c:pt idx="1">
                  <c:v>0.167731761971947</c:v>
                </c:pt>
                <c:pt idx="2">
                  <c:v>0.12913934766370597</c:v>
                </c:pt>
                <c:pt idx="3">
                  <c:v>8.9716988961739574E-2</c:v>
                </c:pt>
                <c:pt idx="4">
                  <c:v>6.5150634907461272E-2</c:v>
                </c:pt>
                <c:pt idx="5">
                  <c:v>4.0418291974437748E-2</c:v>
                </c:pt>
                <c:pt idx="6">
                  <c:v>2.2823470827454524E-2</c:v>
                </c:pt>
                <c:pt idx="7">
                  <c:v>1.0789277118433001E-2</c:v>
                </c:pt>
                <c:pt idx="8">
                  <c:v>2.4898331811768612E-3</c:v>
                </c:pt>
              </c:numCache>
            </c:numRef>
          </c:yVal>
        </c:ser>
        <c:ser>
          <c:idx val="1"/>
          <c:order val="1"/>
          <c:tx>
            <c:strRef>
              <c:f>test!$C$16</c:f>
              <c:strCache>
                <c:ptCount val="1"/>
                <c:pt idx="0">
                  <c:v>BN-Gibbs</c:v>
                </c:pt>
              </c:strCache>
            </c:strRef>
          </c:tx>
          <c:xVal>
            <c:numRef>
              <c:f>test!$A$17:$A$25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test!$C$17:$C$25</c:f>
              <c:numCache>
                <c:formatCode>General</c:formatCode>
                <c:ptCount val="9"/>
                <c:pt idx="0">
                  <c:v>0.23613400000000001</c:v>
                </c:pt>
                <c:pt idx="1">
                  <c:v>0.22617099999999993</c:v>
                </c:pt>
                <c:pt idx="2">
                  <c:v>0.20823600000000009</c:v>
                </c:pt>
                <c:pt idx="3">
                  <c:v>0.19395499999999999</c:v>
                </c:pt>
                <c:pt idx="4">
                  <c:v>0.18997000000000008</c:v>
                </c:pt>
                <c:pt idx="5">
                  <c:v>0.16871500000000009</c:v>
                </c:pt>
                <c:pt idx="6">
                  <c:v>0.15509800000000012</c:v>
                </c:pt>
                <c:pt idx="7">
                  <c:v>0.14413799999999999</c:v>
                </c:pt>
                <c:pt idx="8">
                  <c:v>0.118897</c:v>
                </c:pt>
              </c:numCache>
            </c:numRef>
          </c:yVal>
        </c:ser>
        <c:ser>
          <c:idx val="2"/>
          <c:order val="2"/>
          <c:tx>
            <c:strRef>
              <c:f>test!$D$16</c:f>
              <c:strCache>
                <c:ptCount val="1"/>
                <c:pt idx="0">
                  <c:v>BN-Exact</c:v>
                </c:pt>
              </c:strCache>
            </c:strRef>
          </c:tx>
          <c:xVal>
            <c:numRef>
              <c:f>test!$A$17:$A$25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test!$D$17:$D$25</c:f>
              <c:numCache>
                <c:formatCode>General</c:formatCode>
                <c:ptCount val="9"/>
                <c:pt idx="0">
                  <c:v>0.27632000000000018</c:v>
                </c:pt>
                <c:pt idx="1">
                  <c:v>0.26237100000000002</c:v>
                </c:pt>
                <c:pt idx="2">
                  <c:v>0.24975100000000008</c:v>
                </c:pt>
                <c:pt idx="3">
                  <c:v>0.23779500000000009</c:v>
                </c:pt>
                <c:pt idx="4">
                  <c:v>0.22318199999999991</c:v>
                </c:pt>
                <c:pt idx="5">
                  <c:v>0.20657600000000001</c:v>
                </c:pt>
                <c:pt idx="6">
                  <c:v>0.18332799999999999</c:v>
                </c:pt>
                <c:pt idx="7">
                  <c:v>0.16173999999999999</c:v>
                </c:pt>
                <c:pt idx="8">
                  <c:v>0.14380599999999999</c:v>
                </c:pt>
              </c:numCache>
            </c:numRef>
          </c:yVal>
        </c:ser>
        <c:axId val="87826432"/>
        <c:axId val="87828352"/>
      </c:scatterChart>
      <c:valAx>
        <c:axId val="87826432"/>
        <c:scaling>
          <c:orientation val="minMax"/>
          <c:max val="0.9"/>
          <c:min val="0.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Incompleteness</a:t>
                </a:r>
              </a:p>
            </c:rich>
          </c:tx>
          <c:layout/>
        </c:title>
        <c:numFmt formatCode="General" sourceLinked="1"/>
        <c:tickLblPos val="nextTo"/>
        <c:crossAx val="87828352"/>
        <c:crosses val="autoZero"/>
        <c:crossBetween val="midCat"/>
      </c:valAx>
      <c:valAx>
        <c:axId val="878283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Accuracy</a:t>
                </a:r>
              </a:p>
            </c:rich>
          </c:tx>
          <c:layout/>
        </c:title>
        <c:numFmt formatCode="General" sourceLinked="1"/>
        <c:tickLblPos val="nextTo"/>
        <c:crossAx val="8782643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7637607799025118"/>
          <c:y val="8.4026996625422099E-4"/>
          <c:w val="0.71237696850393706"/>
          <c:h val="0.10913798275215603"/>
        </c:manualLayout>
      </c:layout>
    </c:legend>
    <c:plotVisOnly val="1"/>
    <c:dispBlanksAs val="gap"/>
  </c:chart>
  <c:txPr>
    <a:bodyPr/>
    <a:lstStyle/>
    <a:p>
      <a:pPr>
        <a:defRPr sz="1400" baseline="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Model</a:t>
            </a:r>
          </a:p>
        </c:rich>
      </c:tx>
      <c:layout>
        <c:manualLayout>
          <c:xMode val="edge"/>
          <c:yMode val="edge"/>
          <c:x val="0.68354090976813076"/>
          <c:y val="0.17678080012725692"/>
        </c:manualLayout>
      </c:layout>
      <c:overlay val="1"/>
    </c:title>
    <c:plotArea>
      <c:layout>
        <c:manualLayout>
          <c:layoutTarget val="inner"/>
          <c:xMode val="edge"/>
          <c:yMode val="edge"/>
          <c:x val="0.16191486933698504"/>
          <c:y val="0.11532358455193108"/>
          <c:w val="0.770309940765601"/>
          <c:h val="0.64555605549306361"/>
        </c:manualLayout>
      </c:layout>
      <c:scatterChart>
        <c:scatterStyle val="lineMarker"/>
        <c:ser>
          <c:idx val="0"/>
          <c:order val="0"/>
          <c:tx>
            <c:strRef>
              <c:f>test!$J$2</c:f>
              <c:strCache>
                <c:ptCount val="1"/>
                <c:pt idx="0">
                  <c:v>AFD</c:v>
                </c:pt>
              </c:strCache>
            </c:strRef>
          </c:tx>
          <c:xVal>
            <c:numRef>
              <c:f>test!$I$4:$I$12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test!$J$4:$J$12</c:f>
              <c:numCache>
                <c:formatCode>General</c:formatCode>
                <c:ptCount val="9"/>
                <c:pt idx="0">
                  <c:v>0.49479832086147102</c:v>
                </c:pt>
                <c:pt idx="1">
                  <c:v>0.39587515970067533</c:v>
                </c:pt>
                <c:pt idx="2">
                  <c:v>0.31356086877167333</c:v>
                </c:pt>
                <c:pt idx="3">
                  <c:v>0.2118999817484942</c:v>
                </c:pt>
                <c:pt idx="4">
                  <c:v>0.15057492243109999</c:v>
                </c:pt>
                <c:pt idx="5">
                  <c:v>9.6915495528381149E-2</c:v>
                </c:pt>
                <c:pt idx="6">
                  <c:v>5.1469246212812486E-2</c:v>
                </c:pt>
                <c:pt idx="7">
                  <c:v>2.6829713451359729E-2</c:v>
                </c:pt>
                <c:pt idx="8">
                  <c:v>6.0229968972440196E-3</c:v>
                </c:pt>
              </c:numCache>
            </c:numRef>
          </c:yVal>
        </c:ser>
        <c:ser>
          <c:idx val="1"/>
          <c:order val="1"/>
          <c:tx>
            <c:strRef>
              <c:f>test!$K$2</c:f>
              <c:strCache>
                <c:ptCount val="1"/>
                <c:pt idx="0">
                  <c:v>BN-Gibbs</c:v>
                </c:pt>
              </c:strCache>
            </c:strRef>
          </c:tx>
          <c:xVal>
            <c:numRef>
              <c:f>test!$I$4:$I$12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test!$K$4:$K$12</c:f>
              <c:numCache>
                <c:formatCode>General</c:formatCode>
                <c:ptCount val="9"/>
                <c:pt idx="0">
                  <c:v>0.70542099999999996</c:v>
                </c:pt>
                <c:pt idx="1">
                  <c:v>0.65705400000000036</c:v>
                </c:pt>
                <c:pt idx="2">
                  <c:v>0.59518199999999966</c:v>
                </c:pt>
                <c:pt idx="3">
                  <c:v>0.53495199999999998</c:v>
                </c:pt>
                <c:pt idx="4">
                  <c:v>0.46231100000000008</c:v>
                </c:pt>
                <c:pt idx="5">
                  <c:v>0.38492400000000038</c:v>
                </c:pt>
                <c:pt idx="6">
                  <c:v>0.31137100000000018</c:v>
                </c:pt>
                <c:pt idx="7">
                  <c:v>0.222303</c:v>
                </c:pt>
                <c:pt idx="8">
                  <c:v>0.14345700000000008</c:v>
                </c:pt>
              </c:numCache>
            </c:numRef>
          </c:yVal>
        </c:ser>
        <c:ser>
          <c:idx val="2"/>
          <c:order val="2"/>
          <c:tx>
            <c:strRef>
              <c:f>test!$L$2</c:f>
              <c:strCache>
                <c:ptCount val="1"/>
                <c:pt idx="0">
                  <c:v>BN-Exact</c:v>
                </c:pt>
              </c:strCache>
            </c:strRef>
          </c:tx>
          <c:xVal>
            <c:numRef>
              <c:f>test!$I$4:$I$12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test!$L$4:$L$12</c:f>
              <c:numCache>
                <c:formatCode>General</c:formatCode>
                <c:ptCount val="9"/>
                <c:pt idx="0">
                  <c:v>0.71710200000000002</c:v>
                </c:pt>
                <c:pt idx="1">
                  <c:v>0.67220299999999999</c:v>
                </c:pt>
                <c:pt idx="2">
                  <c:v>0.62401899999999999</c:v>
                </c:pt>
                <c:pt idx="3">
                  <c:v>0.56962900000000061</c:v>
                </c:pt>
                <c:pt idx="4">
                  <c:v>0.50246399999999947</c:v>
                </c:pt>
                <c:pt idx="5">
                  <c:v>0.42580800000000024</c:v>
                </c:pt>
                <c:pt idx="6">
                  <c:v>0.35079400000000005</c:v>
                </c:pt>
                <c:pt idx="7">
                  <c:v>0.27012200000000008</c:v>
                </c:pt>
                <c:pt idx="8">
                  <c:v>0.18945100000000009</c:v>
                </c:pt>
              </c:numCache>
            </c:numRef>
          </c:yVal>
        </c:ser>
        <c:axId val="87854464"/>
        <c:axId val="87873024"/>
      </c:scatterChart>
      <c:valAx>
        <c:axId val="87854464"/>
        <c:scaling>
          <c:orientation val="minMax"/>
          <c:max val="0.9"/>
          <c:min val="0.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Incompleteness</a:t>
                </a:r>
              </a:p>
            </c:rich>
          </c:tx>
          <c:layout/>
        </c:title>
        <c:numFmt formatCode="General" sourceLinked="1"/>
        <c:tickLblPos val="nextTo"/>
        <c:crossAx val="87873024"/>
        <c:crosses val="autoZero"/>
        <c:crossBetween val="midCat"/>
      </c:valAx>
      <c:valAx>
        <c:axId val="878730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Prediction Accuracy</a:t>
                </a:r>
              </a:p>
            </c:rich>
          </c:tx>
          <c:layout/>
        </c:title>
        <c:numFmt formatCode="General" sourceLinked="1"/>
        <c:tickLblPos val="nextTo"/>
        <c:crossAx val="8785446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t"/>
      <c:layout>
        <c:manualLayout>
          <c:xMode val="edge"/>
          <c:yMode val="edge"/>
          <c:x val="0.11215895017213473"/>
          <c:y val="2.8571428571428584E-2"/>
          <c:w val="0.78221804904998427"/>
          <c:h val="5.1995125609298816E-2"/>
        </c:manualLayout>
      </c:layout>
    </c:legend>
    <c:plotVisOnly val="1"/>
    <c:dispBlanksAs val="gap"/>
  </c:chart>
  <c:txPr>
    <a:bodyPr/>
    <a:lstStyle/>
    <a:p>
      <a:pPr>
        <a:defRPr sz="1400" baseline="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Year-Body</a:t>
            </a:r>
          </a:p>
        </c:rich>
      </c:tx>
      <c:layout>
        <c:manualLayout>
          <c:xMode val="edge"/>
          <c:yMode val="edge"/>
          <c:x val="0.61443033921701107"/>
          <c:y val="0.13793103448275876"/>
        </c:manualLayout>
      </c:layout>
      <c:overlay val="1"/>
    </c:title>
    <c:plotArea>
      <c:layout/>
      <c:scatterChart>
        <c:scatterStyle val="lineMarker"/>
        <c:ser>
          <c:idx val="0"/>
          <c:order val="0"/>
          <c:tx>
            <c:strRef>
              <c:f>test!$B$2</c:f>
              <c:strCache>
                <c:ptCount val="1"/>
                <c:pt idx="0">
                  <c:v>AFD</c:v>
                </c:pt>
              </c:strCache>
            </c:strRef>
          </c:tx>
          <c:xVal>
            <c:numRef>
              <c:f>test!$A$3:$A$12</c:f>
              <c:numCache>
                <c:formatCode>General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0.30000000000000016</c:v>
                </c:pt>
                <c:pt idx="4">
                  <c:v>0.4</c:v>
                </c:pt>
                <c:pt idx="5">
                  <c:v>0.5</c:v>
                </c:pt>
                <c:pt idx="6">
                  <c:v>0.60000000000000031</c:v>
                </c:pt>
                <c:pt idx="7">
                  <c:v>0.70000000000000029</c:v>
                </c:pt>
                <c:pt idx="8">
                  <c:v>0.8</c:v>
                </c:pt>
                <c:pt idx="9">
                  <c:v>0.9</c:v>
                </c:pt>
              </c:numCache>
            </c:numRef>
          </c:xVal>
          <c:yVal>
            <c:numRef>
              <c:f>test!$B$3:$B$12</c:f>
              <c:numCache>
                <c:formatCode>General</c:formatCode>
                <c:ptCount val="10"/>
                <c:pt idx="0">
                  <c:v>0.56616170834093771</c:v>
                </c:pt>
                <c:pt idx="1">
                  <c:v>0.45519255338565418</c:v>
                </c:pt>
                <c:pt idx="2">
                  <c:v>0.36539514509947024</c:v>
                </c:pt>
                <c:pt idx="3">
                  <c:v>0.27578025187077898</c:v>
                </c:pt>
                <c:pt idx="4">
                  <c:v>0.19547362657419201</c:v>
                </c:pt>
                <c:pt idx="5">
                  <c:v>0.13579120277422807</c:v>
                </c:pt>
                <c:pt idx="6">
                  <c:v>8.8337287826245559E-2</c:v>
                </c:pt>
                <c:pt idx="7">
                  <c:v>5.3294396787734885E-2</c:v>
                </c:pt>
                <c:pt idx="8">
                  <c:v>2.1536776784084614E-2</c:v>
                </c:pt>
                <c:pt idx="9">
                  <c:v>4.1978463223215903E-3</c:v>
                </c:pt>
              </c:numCache>
            </c:numRef>
          </c:yVal>
        </c:ser>
        <c:ser>
          <c:idx val="1"/>
          <c:order val="1"/>
          <c:tx>
            <c:strRef>
              <c:f>test!$C$2</c:f>
              <c:strCache>
                <c:ptCount val="1"/>
                <c:pt idx="0">
                  <c:v>BN-Gibbs</c:v>
                </c:pt>
              </c:strCache>
            </c:strRef>
          </c:tx>
          <c:xVal>
            <c:numRef>
              <c:f>test!$A$4:$A$12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test!$C$4:$C$12</c:f>
              <c:numCache>
                <c:formatCode>General</c:formatCode>
                <c:ptCount val="9"/>
                <c:pt idx="0">
                  <c:v>0.62730399999999997</c:v>
                </c:pt>
                <c:pt idx="1">
                  <c:v>0.59408699999999948</c:v>
                </c:pt>
                <c:pt idx="2">
                  <c:v>0.55375099999999999</c:v>
                </c:pt>
                <c:pt idx="3">
                  <c:v>0.51870799999999961</c:v>
                </c:pt>
                <c:pt idx="4">
                  <c:v>0.46358800000000017</c:v>
                </c:pt>
                <c:pt idx="5">
                  <c:v>0.40445300000000001</c:v>
                </c:pt>
                <c:pt idx="6">
                  <c:v>0.362292</c:v>
                </c:pt>
                <c:pt idx="7">
                  <c:v>0.3079030000000002</c:v>
                </c:pt>
                <c:pt idx="8">
                  <c:v>0.23234199999999999</c:v>
                </c:pt>
              </c:numCache>
            </c:numRef>
          </c:yVal>
        </c:ser>
        <c:ser>
          <c:idx val="2"/>
          <c:order val="2"/>
          <c:tx>
            <c:strRef>
              <c:f>test!$D$2</c:f>
              <c:strCache>
                <c:ptCount val="1"/>
                <c:pt idx="0">
                  <c:v>BN-Exact</c:v>
                </c:pt>
              </c:strCache>
            </c:strRef>
          </c:tx>
          <c:xVal>
            <c:numRef>
              <c:f>test!$A$4:$A$12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0.60000000000000031</c:v>
                </c:pt>
                <c:pt idx="6">
                  <c:v>0.70000000000000029</c:v>
                </c:pt>
                <c:pt idx="7">
                  <c:v>0.8</c:v>
                </c:pt>
                <c:pt idx="8">
                  <c:v>0.9</c:v>
                </c:pt>
              </c:numCache>
            </c:numRef>
          </c:xVal>
          <c:yVal>
            <c:numRef>
              <c:f>test!$D$4:$D$12</c:f>
              <c:numCache>
                <c:formatCode>General</c:formatCode>
                <c:ptCount val="9"/>
                <c:pt idx="0">
                  <c:v>0.63935000000000031</c:v>
                </c:pt>
                <c:pt idx="1">
                  <c:v>0.60795800000000033</c:v>
                </c:pt>
                <c:pt idx="2">
                  <c:v>0.57547000000000004</c:v>
                </c:pt>
                <c:pt idx="3">
                  <c:v>0.54061000000000003</c:v>
                </c:pt>
                <c:pt idx="4">
                  <c:v>0.500274</c:v>
                </c:pt>
                <c:pt idx="5">
                  <c:v>0.45628800000000008</c:v>
                </c:pt>
                <c:pt idx="6">
                  <c:v>0.409746</c:v>
                </c:pt>
                <c:pt idx="7">
                  <c:v>0.36083200000000021</c:v>
                </c:pt>
                <c:pt idx="8">
                  <c:v>0.30808500000000016</c:v>
                </c:pt>
              </c:numCache>
            </c:numRef>
          </c:yVal>
        </c:ser>
        <c:axId val="88366080"/>
        <c:axId val="88372352"/>
      </c:scatterChart>
      <c:valAx>
        <c:axId val="88366080"/>
        <c:scaling>
          <c:orientation val="minMax"/>
          <c:max val="0.9"/>
          <c:min val="0.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of Incompleteness</a:t>
                </a:r>
              </a:p>
            </c:rich>
          </c:tx>
          <c:layout/>
        </c:title>
        <c:numFmt formatCode="General" sourceLinked="1"/>
        <c:tickLblPos val="nextTo"/>
        <c:crossAx val="88372352"/>
        <c:crosses val="autoZero"/>
        <c:crossBetween val="midCat"/>
      </c:valAx>
      <c:valAx>
        <c:axId val="883723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Prediction Accuracy</a:t>
                </a:r>
              </a:p>
            </c:rich>
          </c:tx>
          <c:layout/>
        </c:title>
        <c:numFmt formatCode="General" sourceLinked="1"/>
        <c:tickLblPos val="nextTo"/>
        <c:crossAx val="8836608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400" baseline="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1A1C3-E7A4-4D94-AD71-8C98D09008B4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1280-D776-45A4-8BD0-A1FE29EC58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14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9D1903F-ECC4-4527-929A-2AE7E8E3049A}" type="datetimeFigureOut">
              <a:rPr lang="en-US" smtClean="0"/>
              <a:pPr/>
              <a:t>8/20/2011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21477BC-E5E4-4599-98E6-852600C60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94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477BC-E5E4-4599-98E6-852600C60A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477BC-E5E4-4599-98E6-852600C60AC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5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 smtClean="0"/>
              <a:t>Explain </a:t>
            </a:r>
            <a:r>
              <a:rPr lang="en-US" dirty="0" err="1" smtClean="0"/>
              <a:t>markov</a:t>
            </a:r>
            <a:r>
              <a:rPr lang="en-US" dirty="0" smtClean="0"/>
              <a:t> blanket,</a:t>
            </a:r>
            <a:r>
              <a:rPr lang="en-US" baseline="0" dirty="0" smtClean="0"/>
              <a:t> and why </a:t>
            </a:r>
            <a:r>
              <a:rPr lang="en-US" baseline="0" dirty="0" err="1" smtClean="0"/>
              <a:t>markov</a:t>
            </a:r>
            <a:r>
              <a:rPr lang="en-US" baseline="0" dirty="0" smtClean="0"/>
              <a:t> blanket makes sense. Given values for attributes in the </a:t>
            </a:r>
            <a:r>
              <a:rPr lang="en-US" baseline="0" dirty="0" err="1" smtClean="0"/>
              <a:t>markov</a:t>
            </a:r>
            <a:r>
              <a:rPr lang="en-US" baseline="0" dirty="0" smtClean="0"/>
              <a:t> blanket, the original attribute does not depend on any other attribute.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477BC-E5E4-4599-98E6-852600C60AC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47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nbc</a:t>
            </a:r>
            <a:r>
              <a:rPr lang="en-US" dirty="0" smtClean="0"/>
              <a:t>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477BC-E5E4-4599-98E6-852600C60AC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47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477BC-E5E4-4599-98E6-852600C60AC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82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24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24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11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914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60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87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97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62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4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35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40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37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Investigation of the cost and accuracy tradeoffs of Supplanting AFDs with Bayes Network in Query Processing in the Presence of Incompleteness in Autonomous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MS Thesis Defense</a:t>
            </a:r>
          </a:p>
          <a:p>
            <a:r>
              <a:rPr lang="en-US" b="1" dirty="0" err="1" smtClean="0">
                <a:solidFill>
                  <a:schemeClr val="accent4"/>
                </a:solidFill>
              </a:rPr>
              <a:t>Rohit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Raghunathan</a:t>
            </a:r>
            <a:endParaRPr lang="en-US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August 19</a:t>
            </a:r>
            <a:r>
              <a:rPr lang="en-US" b="1" baseline="30000" dirty="0" smtClean="0">
                <a:solidFill>
                  <a:schemeClr val="accent4"/>
                </a:solidFill>
              </a:rPr>
              <a:t>th</a:t>
            </a:r>
            <a:r>
              <a:rPr lang="en-US" b="1" dirty="0" smtClean="0">
                <a:solidFill>
                  <a:schemeClr val="accent4"/>
                </a:solidFill>
              </a:rPr>
              <a:t>, 2011</a:t>
            </a:r>
          </a:p>
          <a:p>
            <a:r>
              <a:rPr lang="en-US" dirty="0" smtClean="0"/>
              <a:t>Committee Members</a:t>
            </a:r>
          </a:p>
          <a:p>
            <a:r>
              <a:rPr lang="en-US" dirty="0" smtClean="0"/>
              <a:t>Dr. Subbarao </a:t>
            </a:r>
            <a:r>
              <a:rPr lang="en-US" dirty="0" err="1" smtClean="0"/>
              <a:t>Kambhampti</a:t>
            </a:r>
            <a:r>
              <a:rPr lang="en-US" dirty="0" smtClean="0"/>
              <a:t> (Chair)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Joohyung</a:t>
            </a:r>
            <a:r>
              <a:rPr lang="en-US" dirty="0" smtClean="0"/>
              <a:t>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Huan</a:t>
            </a:r>
            <a:r>
              <a:rPr lang="en-US" dirty="0" smtClean="0"/>
              <a:t> Liu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2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QPIAD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895600"/>
          </a:xfrm>
        </p:spPr>
        <p:txBody>
          <a:bodyPr>
            <a:noAutofit/>
          </a:bodyPr>
          <a:lstStyle/>
          <a:p>
            <a:r>
              <a:rPr lang="en-US" sz="1400" dirty="0" smtClean="0"/>
              <a:t>QPIAD uses </a:t>
            </a:r>
            <a:r>
              <a:rPr lang="en-US" sz="1400" dirty="0" smtClean="0">
                <a:solidFill>
                  <a:srgbClr val="FF0000"/>
                </a:solidFill>
              </a:rPr>
              <a:t>AFDs</a:t>
            </a:r>
            <a:r>
              <a:rPr lang="en-US" sz="1400" dirty="0" smtClean="0"/>
              <a:t> and </a:t>
            </a:r>
            <a:r>
              <a:rPr lang="en-US" sz="1400" dirty="0" smtClean="0">
                <a:solidFill>
                  <a:srgbClr val="FF0000"/>
                </a:solidFill>
              </a:rPr>
              <a:t>Naïve Bayes Classifiers</a:t>
            </a:r>
            <a:r>
              <a:rPr lang="en-US" sz="1400" dirty="0" smtClean="0"/>
              <a:t> to retrieve relevant uncertain answers</a:t>
            </a:r>
          </a:p>
          <a:p>
            <a:r>
              <a:rPr lang="en-US" sz="1400" dirty="0" smtClean="0"/>
              <a:t>When mediator has access privileges to modify the underlying data source</a:t>
            </a:r>
          </a:p>
          <a:p>
            <a:pPr lvl="1"/>
            <a:r>
              <a:rPr lang="en-US" sz="1400" dirty="0" smtClean="0"/>
              <a:t>Missing values can be completed by a simple classification task. </a:t>
            </a:r>
            <a:r>
              <a:rPr lang="en-US" sz="1400" dirty="0" smtClean="0">
                <a:solidFill>
                  <a:srgbClr val="FF0000"/>
                </a:solidFill>
              </a:rPr>
              <a:t>(Imputation) </a:t>
            </a:r>
          </a:p>
          <a:p>
            <a:pPr lvl="1"/>
            <a:r>
              <a:rPr lang="en-US" sz="1400" dirty="0" smtClean="0"/>
              <a:t>After which Traditional query processing will suffice</a:t>
            </a:r>
          </a:p>
          <a:p>
            <a:pPr marL="514350" indent="-457200"/>
            <a:r>
              <a:rPr lang="en-US" sz="1400" dirty="0" smtClean="0"/>
              <a:t>When mediators do not have such privileges</a:t>
            </a:r>
          </a:p>
          <a:p>
            <a:pPr marL="914400" lvl="1" indent="-457200"/>
            <a:r>
              <a:rPr lang="en-US" sz="1400" dirty="0" smtClean="0"/>
              <a:t>Generate a set of rewritten queries and issue it to the autonomous database </a:t>
            </a:r>
            <a:r>
              <a:rPr lang="en-US" sz="1400" dirty="0" smtClean="0">
                <a:solidFill>
                  <a:srgbClr val="FF0000"/>
                </a:solidFill>
              </a:rPr>
              <a:t>(Query Rewriting)</a:t>
            </a:r>
          </a:p>
          <a:p>
            <a:pPr marL="457200" lvl="1" indent="0">
              <a:buNone/>
            </a:pPr>
            <a:r>
              <a:rPr lang="en-US" sz="1400" dirty="0" smtClean="0"/>
              <a:t>Issuing </a:t>
            </a:r>
          </a:p>
          <a:p>
            <a:pPr marL="457200" lvl="1" indent="0">
              <a:buNone/>
            </a:pPr>
            <a:r>
              <a:rPr lang="en-US" sz="1400" dirty="0" smtClean="0"/>
              <a:t>Q1 : Model = </a:t>
            </a:r>
            <a:r>
              <a:rPr lang="en-US" sz="1400" dirty="0" err="1" smtClean="0"/>
              <a:t>Tl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 smtClean="0"/>
              <a:t>Q2 : Model = 745 	will retrieve relevant incomplete answers T2 and T4.</a:t>
            </a:r>
          </a:p>
          <a:p>
            <a:pPr marL="514350" indent="-457200"/>
            <a:r>
              <a:rPr lang="en-US" sz="1400" dirty="0" smtClean="0"/>
              <a:t>QPIAD uses only the highest confidence AFD of each attribute for imputation and Query Rewriting</a:t>
            </a:r>
          </a:p>
          <a:p>
            <a:pPr marL="514350" indent="-457200"/>
            <a:r>
              <a:rPr lang="en-US" sz="1400" dirty="0" smtClean="0"/>
              <a:t>Techniques for combining multiple AFDs shown to be ineffective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6018324"/>
              </p:ext>
            </p:extLst>
          </p:nvPr>
        </p:nvGraphicFramePr>
        <p:xfrm>
          <a:off x="304800" y="1219200"/>
          <a:ext cx="4419600" cy="244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8"/>
                <a:gridCol w="738429"/>
                <a:gridCol w="857093"/>
                <a:gridCol w="694053"/>
                <a:gridCol w="771170"/>
                <a:gridCol w="949337"/>
              </a:tblGrid>
              <a:tr h="612422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Mileage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1219200"/>
            <a:ext cx="2895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Q: Body = </a:t>
            </a:r>
            <a:r>
              <a:rPr lang="en-US" sz="3200" dirty="0" smtClean="0"/>
              <a:t>Sedan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078347"/>
            <a:ext cx="1600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Relevant incomplete answers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19146" y="2363574"/>
            <a:ext cx="9117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719146" y="2703712"/>
            <a:ext cx="919654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86400" y="3194749"/>
            <a:ext cx="3048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Model </a:t>
            </a:r>
            <a:r>
              <a:rPr lang="en-US" sz="2400" b="1" dirty="0" smtClean="0">
                <a:sym typeface="Wingdings" pitchFamily="2" charset="2"/>
              </a:rPr>
              <a:t> Body : 0.75</a:t>
            </a:r>
            <a:endParaRPr lang="en-US" sz="24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Shortcomings of AFD-based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Principles of locality and detachment do not hold for uncertain reasoning</a:t>
            </a:r>
          </a:p>
          <a:p>
            <a:r>
              <a:rPr lang="en-US" dirty="0" smtClean="0"/>
              <a:t>Model </a:t>
            </a:r>
            <a:r>
              <a:rPr lang="en-US" dirty="0" smtClean="0">
                <a:sym typeface="Wingdings" pitchFamily="2" charset="2"/>
              </a:rPr>
              <a:t> Body (0.7)</a:t>
            </a:r>
          </a:p>
          <a:p>
            <a:r>
              <a:rPr lang="en-US" dirty="0" smtClean="0">
                <a:sym typeface="Wingdings" pitchFamily="2" charset="2"/>
              </a:rPr>
              <a:t>This intuitively means that model of a car determines the body of a car with a probability of 0.7 when no other evidence is available.</a:t>
            </a:r>
          </a:p>
          <a:p>
            <a:r>
              <a:rPr lang="en-US" dirty="0" smtClean="0">
                <a:sym typeface="Wingdings" pitchFamily="2" charset="2"/>
              </a:rPr>
              <a:t>When other evidences are present, there is no easy way to combine the probabilities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4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Shortcomings of AFD-based approaches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9423336"/>
              </p:ext>
            </p:extLst>
          </p:nvPr>
        </p:nvGraphicFramePr>
        <p:xfrm>
          <a:off x="1447800" y="1524000"/>
          <a:ext cx="6096000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495800"/>
            <a:ext cx="655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Imputing the missing values in T2 using a single AFD; ignore influence from other attributes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Imputing missing values in T1 ignores the correlations between the attributes </a:t>
            </a:r>
            <a:r>
              <a:rPr lang="en-US" i="1" dirty="0" smtClean="0"/>
              <a:t>Model</a:t>
            </a:r>
            <a:r>
              <a:rPr lang="en-US" dirty="0" smtClean="0"/>
              <a:t> and </a:t>
            </a:r>
            <a:r>
              <a:rPr lang="en-US" i="1" dirty="0" smtClean="0"/>
              <a:t>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Imputing missing values in T6 will get AFDs into cycles</a:t>
            </a:r>
          </a:p>
          <a:p>
            <a:r>
              <a:rPr lang="en-US" dirty="0" smtClean="0"/>
              <a:t>	Model </a:t>
            </a:r>
            <a:r>
              <a:rPr lang="en-US" dirty="0" smtClean="0">
                <a:sym typeface="Wingdings" pitchFamily="2" charset="2"/>
              </a:rPr>
              <a:t> Make	Make Model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8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2552" y="23622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78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1000" y="30480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1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Bayes network is a DAG representing the probabilistic dependencies between attributes</a:t>
            </a:r>
          </a:p>
          <a:p>
            <a:r>
              <a:rPr lang="en-US" dirty="0" smtClean="0"/>
              <a:t>It is a compact representation of the full joint distribution</a:t>
            </a:r>
          </a:p>
          <a:p>
            <a:pPr lvl="1"/>
            <a:r>
              <a:rPr lang="en-US" dirty="0" smtClean="0"/>
              <a:t>Therefore influence from </a:t>
            </a:r>
            <a:r>
              <a:rPr lang="en-US" i="1" dirty="0" smtClean="0"/>
              <a:t>all</a:t>
            </a:r>
            <a:r>
              <a:rPr lang="en-US" dirty="0" smtClean="0"/>
              <a:t> variables are accounted</a:t>
            </a:r>
            <a:endParaRPr lang="en-US" dirty="0"/>
          </a:p>
          <a:p>
            <a:r>
              <a:rPr lang="en-US" dirty="0" smtClean="0"/>
              <a:t>It represents the generative model of the autonomous database</a:t>
            </a:r>
            <a:endParaRPr lang="en-US" dirty="0"/>
          </a:p>
        </p:txBody>
      </p:sp>
      <p:sp useBgFill="1">
        <p:nvSpPr>
          <p:cNvPr id="9" name="Oval 8"/>
          <p:cNvSpPr/>
          <p:nvPr/>
        </p:nvSpPr>
        <p:spPr>
          <a:xfrm>
            <a:off x="7237210" y="1599974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Year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0" name="Oval 9"/>
          <p:cNvSpPr/>
          <p:nvPr/>
        </p:nvSpPr>
        <p:spPr>
          <a:xfrm>
            <a:off x="6519723" y="2433605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3"/>
            <a:endCxn id="10" idx="0"/>
          </p:cNvCxnSpPr>
          <p:nvPr/>
        </p:nvCxnSpPr>
        <p:spPr>
          <a:xfrm flipH="1">
            <a:off x="7091223" y="1990219"/>
            <a:ext cx="279898" cy="443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Oval 11"/>
          <p:cNvSpPr/>
          <p:nvPr/>
        </p:nvSpPr>
        <p:spPr>
          <a:xfrm>
            <a:off x="6057900" y="35052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Make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2" idx="0"/>
          </p:cNvCxnSpPr>
          <p:nvPr/>
        </p:nvCxnSpPr>
        <p:spPr>
          <a:xfrm flipH="1">
            <a:off x="6553200" y="2890804"/>
            <a:ext cx="269011" cy="61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Oval 13"/>
          <p:cNvSpPr/>
          <p:nvPr/>
        </p:nvSpPr>
        <p:spPr>
          <a:xfrm>
            <a:off x="7436846" y="35052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7371121" y="2890805"/>
            <a:ext cx="210795" cy="670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Oval 15"/>
          <p:cNvSpPr/>
          <p:nvPr/>
        </p:nvSpPr>
        <p:spPr>
          <a:xfrm>
            <a:off x="7662723" y="2684822"/>
            <a:ext cx="1407089" cy="49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Mileage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9" idx="5"/>
            <a:endCxn id="16" idx="0"/>
          </p:cNvCxnSpPr>
          <p:nvPr/>
        </p:nvCxnSpPr>
        <p:spPr>
          <a:xfrm>
            <a:off x="8017699" y="1990219"/>
            <a:ext cx="348569" cy="694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881315"/>
              </p:ext>
            </p:extLst>
          </p:nvPr>
        </p:nvGraphicFramePr>
        <p:xfrm>
          <a:off x="6448103" y="4114800"/>
          <a:ext cx="1416546" cy="140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497"/>
                <a:gridCol w="533400"/>
                <a:gridCol w="244649"/>
              </a:tblGrid>
              <a:tr h="15203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Civic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418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Honda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1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57600" y="55626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CPDs model the strength of the probabilistic dependencies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791200" y="50292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4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in using Bayes networks for handling incompleteness in Autonomous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Learning and inference with Bayes networks is computationally harder than AFDs</a:t>
            </a:r>
          </a:p>
          <a:p>
            <a:pPr lvl="1"/>
            <a:r>
              <a:rPr lang="en-US" dirty="0" smtClean="0"/>
              <a:t>Learning the topology and parameters from data involves searching over search the space of topologies</a:t>
            </a:r>
          </a:p>
          <a:p>
            <a:pPr lvl="2"/>
            <a:r>
              <a:rPr lang="en-US" dirty="0" smtClean="0"/>
              <a:t>But can be done offline</a:t>
            </a:r>
          </a:p>
          <a:p>
            <a:pPr lvl="1"/>
            <a:r>
              <a:rPr lang="en-US" dirty="0" smtClean="0"/>
              <a:t>Inference in a general Bayes network is intractable.</a:t>
            </a:r>
          </a:p>
          <a:p>
            <a:pPr lvl="2"/>
            <a:r>
              <a:rPr lang="en-US" dirty="0" smtClean="0"/>
              <a:t>But can use approximate inference</a:t>
            </a:r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324600"/>
            <a:ext cx="82296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Question: Can we get benefits of exact inference while containing costs?</a:t>
            </a:r>
            <a:endParaRPr lang="en-US" sz="2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4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94138" y="34290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2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Bayes network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&amp; Parameter Learning From Data</a:t>
            </a:r>
          </a:p>
          <a:p>
            <a:pPr lvl="1"/>
            <a:r>
              <a:rPr lang="en-US" dirty="0" smtClean="0"/>
              <a:t>Challenge: Involves searching over topologies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Batang" pitchFamily="18" charset="-127"/>
                <a:ea typeface="Batang" pitchFamily="18" charset="-127"/>
              </a:rPr>
              <a:t>Banjo</a:t>
            </a:r>
            <a:r>
              <a:rPr lang="en-US" dirty="0" smtClean="0"/>
              <a:t> Software Package as black-box.</a:t>
            </a:r>
          </a:p>
          <a:p>
            <a:pPr lvl="1"/>
            <a:r>
              <a:rPr lang="en-US" dirty="0" smtClean="0"/>
              <a:t>Experiments show learned topology is robust w.r.t</a:t>
            </a:r>
          </a:p>
          <a:p>
            <a:pPr lvl="2"/>
            <a:r>
              <a:rPr lang="en-US" dirty="0" smtClean="0"/>
              <a:t>Sample size(5-20%) – same topology</a:t>
            </a:r>
          </a:p>
          <a:p>
            <a:pPr lvl="2"/>
            <a:r>
              <a:rPr lang="en-US" dirty="0" smtClean="0"/>
              <a:t>Search time(5-30 minutes) – same topology</a:t>
            </a:r>
          </a:p>
          <a:p>
            <a:pPr lvl="2"/>
            <a:r>
              <a:rPr lang="en-US" dirty="0" smtClean="0"/>
              <a:t>Max parent count (2-4) – same topology; significantly higher networks examined in case of 2.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1910" y="5257800"/>
            <a:ext cx="250683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8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in Bayes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Exact Techniques </a:t>
            </a:r>
          </a:p>
          <a:p>
            <a:pPr lvl="1"/>
            <a:r>
              <a:rPr lang="en-US" dirty="0" smtClean="0"/>
              <a:t>NP-hard, in the general case. Therefore, do not scale well with increase in incompleteness</a:t>
            </a:r>
          </a:p>
          <a:p>
            <a:pPr lvl="1"/>
            <a:r>
              <a:rPr lang="en-US" dirty="0" smtClean="0"/>
              <a:t>Junction Tree (fastest; but inapplicable when query variables do not form a clique)</a:t>
            </a:r>
          </a:p>
          <a:p>
            <a:pPr lvl="1"/>
            <a:r>
              <a:rPr lang="en-US" dirty="0" smtClean="0"/>
              <a:t>Variable Elimination</a:t>
            </a:r>
          </a:p>
          <a:p>
            <a:r>
              <a:rPr lang="en-US" dirty="0" smtClean="0"/>
              <a:t>Approximate Techniques (Scales well; retaining accuracy of exact methods)</a:t>
            </a:r>
          </a:p>
          <a:p>
            <a:pPr lvl="1"/>
            <a:r>
              <a:rPr lang="en-US" dirty="0" smtClean="0"/>
              <a:t>Gibbs Sampling</a:t>
            </a:r>
          </a:p>
          <a:p>
            <a:pPr lvl="1"/>
            <a:r>
              <a:rPr lang="en-US" dirty="0" smtClean="0"/>
              <a:t>Using </a:t>
            </a:r>
            <a:r>
              <a:rPr lang="en-US" sz="3000" dirty="0">
                <a:latin typeface="Batang" pitchFamily="18" charset="-127"/>
                <a:ea typeface="Batang" pitchFamily="18" charset="-127"/>
              </a:rPr>
              <a:t>Infer.net</a:t>
            </a:r>
            <a:r>
              <a:rPr lang="en-US" dirty="0" smtClean="0"/>
              <a:t> package allows us to use Expectation Propagation inference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7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Incomplete Autonomous Databases</a:t>
            </a:r>
          </a:p>
          <a:p>
            <a:r>
              <a:rPr lang="en-US" dirty="0" smtClean="0"/>
              <a:t>Overview of QPIAD and shortcomings of AFD-based approaches</a:t>
            </a:r>
          </a:p>
          <a:p>
            <a:r>
              <a:rPr lang="en-US" dirty="0" smtClean="0"/>
              <a:t>Our approach: Bayes network based imputation and query rewriting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37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1000" y="38100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2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Experimental Setup</a:t>
            </a:r>
          </a:p>
          <a:p>
            <a:pPr lvl="1"/>
            <a:r>
              <a:rPr lang="en-US" dirty="0" smtClean="0"/>
              <a:t>Test Databases: Cars.com database containing 8K tuples and Adult Database from UCI repository containing 15K tuples</a:t>
            </a:r>
          </a:p>
          <a:p>
            <a:pPr lvl="1"/>
            <a:r>
              <a:rPr lang="en-US" dirty="0" smtClean="0"/>
              <a:t>Bayes net inference </a:t>
            </a:r>
          </a:p>
          <a:p>
            <a:pPr lvl="2"/>
            <a:r>
              <a:rPr lang="en-US" dirty="0" smtClean="0"/>
              <a:t>Exact inference: Junction Tree, Variable Elimination</a:t>
            </a:r>
          </a:p>
          <a:p>
            <a:pPr lvl="2"/>
            <a:r>
              <a:rPr lang="en-US" dirty="0" smtClean="0"/>
              <a:t>Approximate inference: Gibbs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8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Remove all the values for the attribute being predicted</a:t>
            </a:r>
          </a:p>
          <a:p>
            <a:r>
              <a:rPr lang="en-US" dirty="0" smtClean="0"/>
              <a:t>Substitute missing value with most likely value</a:t>
            </a:r>
          </a:p>
          <a:p>
            <a:r>
              <a:rPr lang="en-US" dirty="0" smtClean="0"/>
              <a:t>AFD-approach</a:t>
            </a:r>
          </a:p>
          <a:p>
            <a:pPr lvl="1"/>
            <a:r>
              <a:rPr lang="en-US" dirty="0" smtClean="0"/>
              <a:t>Use only highest confidence AFD (Use all attributes if confidence is low, e.g., mileage(Cars)). 		Called Hybrid-one by authors of QPIAD.</a:t>
            </a:r>
          </a:p>
          <a:p>
            <a:r>
              <a:rPr lang="en-US" dirty="0" smtClean="0"/>
              <a:t>Bayes net</a:t>
            </a:r>
          </a:p>
          <a:p>
            <a:pPr lvl="1"/>
            <a:r>
              <a:rPr lang="en-US" dirty="0" smtClean="0"/>
              <a:t>Infer the posterior distribution of missing attribute, given evidences of the other attributes in the tuple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851338" y="41910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2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Imputation- single missing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Significant difference for attributes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Model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Year. </a:t>
            </a:r>
          </a:p>
          <a:p>
            <a:r>
              <a:rPr lang="en-US" dirty="0" smtClean="0"/>
              <a:t>AFDs using only the highest confidence rule, and ignore others.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ttempts at combining evidences from multiple rules have been ineffective.</a:t>
            </a:r>
          </a:p>
          <a:p>
            <a:r>
              <a:rPr lang="en-US" dirty="0" smtClean="0"/>
              <a:t>Bayes nets systematically combines all evidences.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76400197"/>
              </p:ext>
            </p:extLst>
          </p:nvPr>
        </p:nvGraphicFramePr>
        <p:xfrm>
          <a:off x="3886200" y="12954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162384"/>
              </p:ext>
            </p:extLst>
          </p:nvPr>
        </p:nvGraphicFramePr>
        <p:xfrm>
          <a:off x="152400" y="1524001"/>
          <a:ext cx="3810000" cy="228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57"/>
                <a:gridCol w="798443"/>
                <a:gridCol w="838200"/>
                <a:gridCol w="685800"/>
                <a:gridCol w="838200"/>
              </a:tblGrid>
              <a:tr h="572962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38002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  <a:tr h="57296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  <a:tr h="38002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  <a:tr h="38002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43903" y="2269077"/>
            <a:ext cx="119029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9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Imputation- multiple missing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AFD-approach</a:t>
            </a:r>
          </a:p>
          <a:p>
            <a:pPr lvl="1"/>
            <a:r>
              <a:rPr lang="en-US" dirty="0" smtClean="0"/>
              <a:t>Predict each missing value independently</a:t>
            </a:r>
          </a:p>
          <a:p>
            <a:pPr lvl="1"/>
            <a:r>
              <a:rPr lang="en-US" dirty="0" smtClean="0"/>
              <a:t>Can get in cycles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Bayes</a:t>
            </a:r>
            <a:r>
              <a:rPr lang="en-US" dirty="0" smtClean="0"/>
              <a:t> net</a:t>
            </a:r>
          </a:p>
          <a:p>
            <a:pPr lvl="1"/>
            <a:r>
              <a:rPr lang="en-US" dirty="0" smtClean="0"/>
              <a:t>Computes the Joint distribution over the missing attributes.</a:t>
            </a:r>
          </a:p>
          <a:p>
            <a:pPr marL="5715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552582"/>
              </p:ext>
            </p:extLst>
          </p:nvPr>
        </p:nvGraphicFramePr>
        <p:xfrm>
          <a:off x="4493172" y="4953000"/>
          <a:ext cx="3505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237"/>
                <a:gridCol w="787563"/>
                <a:gridCol w="654050"/>
                <a:gridCol w="102235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Body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BMW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Sedan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0" y="2971800"/>
            <a:ext cx="2667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Make </a:t>
            </a:r>
            <a:r>
              <a:rPr lang="en-US" dirty="0" smtClean="0">
                <a:sym typeface="Wingdings" pitchFamily="2" charset="2"/>
              </a:rPr>
              <a:t> Model</a:t>
            </a:r>
          </a:p>
          <a:p>
            <a:r>
              <a:rPr lang="en-US" dirty="0" smtClean="0">
                <a:sym typeface="Wingdings" pitchFamily="2" charset="2"/>
              </a:rPr>
              <a:t>Model 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3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Imputation- multiple missing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When missing attributes are correlated, they often get into cycles</a:t>
            </a:r>
          </a:p>
          <a:p>
            <a:pPr lvl="1"/>
            <a:r>
              <a:rPr lang="en-US" sz="1600" dirty="0" smtClean="0"/>
              <a:t>Only </a:t>
            </a:r>
            <a:r>
              <a:rPr lang="en-US" sz="1600" dirty="0" smtClean="0">
                <a:solidFill>
                  <a:srgbClr val="FF0000"/>
                </a:solidFill>
              </a:rPr>
              <a:t>9 out of 20 </a:t>
            </a:r>
            <a:r>
              <a:rPr lang="en-US" sz="1600" dirty="0" smtClean="0"/>
              <a:t>combinations could be predicted when 3 attributes are missing</a:t>
            </a:r>
          </a:p>
          <a:p>
            <a:r>
              <a:rPr lang="en-US" sz="1600" dirty="0" smtClean="0"/>
              <a:t>AFD accuracies are lower as they use a single rule independently  for prediction </a:t>
            </a:r>
          </a:p>
          <a:p>
            <a:pPr lvl="1"/>
            <a:r>
              <a:rPr lang="en-US" sz="1600" dirty="0" smtClean="0"/>
              <a:t>BNs systematically combine evidences from multiple sources and capture correlations by finding the joint distribution</a:t>
            </a:r>
          </a:p>
          <a:p>
            <a:r>
              <a:rPr lang="en-US" sz="1600" dirty="0" smtClean="0"/>
              <a:t>When attributes are D-separated and involve attributes which have similar prediction accuracies for both methods, there is no difference in accuracy</a:t>
            </a:r>
            <a:endParaRPr lang="en-US" sz="1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6324076"/>
              </p:ext>
            </p:extLst>
          </p:nvPr>
        </p:nvGraphicFramePr>
        <p:xfrm>
          <a:off x="457201" y="1371600"/>
          <a:ext cx="5257799" cy="31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16" name="Oval 15"/>
          <p:cNvSpPr/>
          <p:nvPr/>
        </p:nvSpPr>
        <p:spPr>
          <a:xfrm>
            <a:off x="6773972" y="1612597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Year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7" name="Oval 16"/>
          <p:cNvSpPr/>
          <p:nvPr/>
        </p:nvSpPr>
        <p:spPr>
          <a:xfrm>
            <a:off x="6056485" y="2433605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6" idx="3"/>
            <a:endCxn id="17" idx="0"/>
          </p:cNvCxnSpPr>
          <p:nvPr/>
        </p:nvCxnSpPr>
        <p:spPr>
          <a:xfrm flipH="1">
            <a:off x="6627985" y="2002842"/>
            <a:ext cx="279898" cy="430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Oval 18"/>
          <p:cNvSpPr/>
          <p:nvPr/>
        </p:nvSpPr>
        <p:spPr>
          <a:xfrm>
            <a:off x="5594662" y="35052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Make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 flipH="1">
            <a:off x="6089962" y="2890804"/>
            <a:ext cx="269011" cy="614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Oval 20"/>
          <p:cNvSpPr/>
          <p:nvPr/>
        </p:nvSpPr>
        <p:spPr>
          <a:xfrm>
            <a:off x="6824496" y="35052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>
            <a:off x="6758771" y="2890805"/>
            <a:ext cx="210795" cy="670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Oval 22"/>
          <p:cNvSpPr/>
          <p:nvPr/>
        </p:nvSpPr>
        <p:spPr>
          <a:xfrm>
            <a:off x="7672606" y="2313044"/>
            <a:ext cx="1318994" cy="49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Mileage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6" idx="5"/>
            <a:endCxn id="23" idx="0"/>
          </p:cNvCxnSpPr>
          <p:nvPr/>
        </p:nvCxnSpPr>
        <p:spPr>
          <a:xfrm>
            <a:off x="7554461" y="2002842"/>
            <a:ext cx="777642" cy="310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4"/>
            <a:endCxn id="21" idx="0"/>
          </p:cNvCxnSpPr>
          <p:nvPr/>
        </p:nvCxnSpPr>
        <p:spPr>
          <a:xfrm>
            <a:off x="7231172" y="2069797"/>
            <a:ext cx="88624" cy="1435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Oval 33"/>
          <p:cNvSpPr/>
          <p:nvPr/>
        </p:nvSpPr>
        <p:spPr>
          <a:xfrm>
            <a:off x="7731657" y="3112221"/>
            <a:ext cx="1183744" cy="49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endCxn id="34" idx="2"/>
          </p:cNvCxnSpPr>
          <p:nvPr/>
        </p:nvCxnSpPr>
        <p:spPr>
          <a:xfrm>
            <a:off x="6911171" y="2835009"/>
            <a:ext cx="820486" cy="524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7366313" y="2083165"/>
            <a:ext cx="538699" cy="110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914400" y="44958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2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Imputation- Increase in incompleteness in test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Evidence for predicting missing values reduces with increase in incompleteness</a:t>
            </a:r>
          </a:p>
          <a:p>
            <a:r>
              <a:rPr lang="en-US" dirty="0" smtClean="0"/>
              <a:t>AFD-approach</a:t>
            </a:r>
          </a:p>
          <a:p>
            <a:pPr lvl="1"/>
            <a:r>
              <a:rPr lang="en-US" dirty="0" smtClean="0"/>
              <a:t>Chain missing values in determining set of AFD</a:t>
            </a:r>
          </a:p>
          <a:p>
            <a:r>
              <a:rPr lang="en-US" dirty="0" smtClean="0"/>
              <a:t>Bayes net</a:t>
            </a:r>
          </a:p>
          <a:p>
            <a:pPr lvl="1"/>
            <a:r>
              <a:rPr lang="en-US" dirty="0" smtClean="0"/>
              <a:t>No change. Just compute posterior distribution of the attributes to be imputed given the evidence.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5181600"/>
            <a:ext cx="3200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Q: Model = 745</a:t>
            </a:r>
          </a:p>
          <a:p>
            <a:r>
              <a:rPr lang="en-US" dirty="0" smtClean="0"/>
              <a:t>AFDs:    Make, Body </a:t>
            </a:r>
            <a:r>
              <a:rPr lang="en-US" dirty="0" smtClean="0">
                <a:sym typeface="Wingdings" pitchFamily="2" charset="2"/>
              </a:rPr>
              <a:t> Model</a:t>
            </a:r>
          </a:p>
          <a:p>
            <a:r>
              <a:rPr lang="en-US" dirty="0" smtClean="0">
                <a:sym typeface="Wingdings" pitchFamily="2" charset="2"/>
              </a:rPr>
              <a:t>              Year  Body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552582"/>
              </p:ext>
            </p:extLst>
          </p:nvPr>
        </p:nvGraphicFramePr>
        <p:xfrm>
          <a:off x="914400" y="5181600"/>
          <a:ext cx="3505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237"/>
                <a:gridCol w="787563"/>
                <a:gridCol w="654050"/>
                <a:gridCol w="102235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Body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BMW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Sedan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46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Imputation- Increase in incompleteness in test data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1143144"/>
              </p:ext>
            </p:extLst>
          </p:nvPr>
        </p:nvGraphicFramePr>
        <p:xfrm>
          <a:off x="4572000" y="16002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155176"/>
              </p:ext>
            </p:extLst>
          </p:nvPr>
        </p:nvGraphicFramePr>
        <p:xfrm>
          <a:off x="533400" y="1524000"/>
          <a:ext cx="388619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41536234"/>
              </p:ext>
            </p:extLst>
          </p:nvPr>
        </p:nvGraphicFramePr>
        <p:xfrm>
          <a:off x="1295400" y="4495800"/>
          <a:ext cx="6705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1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Introduction to Incomplete Autonomous Databases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Our approach: Bayes network based imputation and query rewriting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6200" y="17526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8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Taken For Imputation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8864908"/>
              </p:ext>
            </p:extLst>
          </p:nvPr>
        </p:nvGraphicFramePr>
        <p:xfrm>
          <a:off x="2438400" y="1219200"/>
          <a:ext cx="46482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590"/>
                <a:gridCol w="969210"/>
                <a:gridCol w="1524000"/>
                <a:gridCol w="914400"/>
              </a:tblGrid>
              <a:tr h="746760">
                <a:tc>
                  <a:txBody>
                    <a:bodyPr/>
                    <a:lstStyle/>
                    <a:p>
                      <a:r>
                        <a:rPr lang="en-US" dirty="0" smtClean="0"/>
                        <a:t>% incompleteness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AFD (Sec.)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BN-Gibbs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(Sec.)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(250 Samples)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BN-Exact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(Sec.)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16.23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44.88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82.52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128.26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182.33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248.75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323.78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402.13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490.31</a:t>
                      </a:r>
                      <a:endParaRPr lang="en-US" dirty="0"/>
                    </a:p>
                  </a:txBody>
                  <a:tcPr/>
                </a:tc>
              </a:tr>
              <a:tr h="298704"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609.65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280666"/>
            <a:ext cx="7239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BN-Gibbs retains the accuracy edge of BN-Exact while containing costs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61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QPIAD and shortcomings of AFD-based approaches</a:t>
            </a:r>
          </a:p>
          <a:p>
            <a:r>
              <a:rPr lang="en-US" b="1" dirty="0" smtClean="0"/>
              <a:t>Our approach: Bayes network based imputation and query rewriting</a:t>
            </a:r>
          </a:p>
          <a:p>
            <a:pPr lvl="1"/>
            <a:r>
              <a:rPr lang="en-US" b="1" dirty="0" smtClean="0"/>
              <a:t>Introduction</a:t>
            </a:r>
          </a:p>
          <a:p>
            <a:pPr lvl="1"/>
            <a:r>
              <a:rPr lang="en-US" b="1" dirty="0" smtClean="0"/>
              <a:t>Learning Bayes network models from data</a:t>
            </a:r>
          </a:p>
          <a:p>
            <a:pPr lvl="1"/>
            <a:r>
              <a:rPr lang="en-US" b="1" dirty="0" smtClean="0"/>
              <a:t>Imputation</a:t>
            </a:r>
          </a:p>
          <a:p>
            <a:pPr lvl="2"/>
            <a:r>
              <a:rPr lang="en-US" b="1" dirty="0" smtClean="0"/>
              <a:t>Single and multiple missing values</a:t>
            </a:r>
          </a:p>
          <a:p>
            <a:pPr lvl="2"/>
            <a:r>
              <a:rPr lang="en-US" b="1" dirty="0" smtClean="0"/>
              <a:t>Varying levels of incompleteness in test data</a:t>
            </a:r>
          </a:p>
          <a:p>
            <a:pPr lvl="1"/>
            <a:r>
              <a:rPr lang="en-US" b="1" dirty="0" smtClean="0"/>
              <a:t>Query Rewriting</a:t>
            </a:r>
          </a:p>
          <a:p>
            <a:pPr lvl="2"/>
            <a:r>
              <a:rPr lang="en-US" b="1" dirty="0" smtClean="0"/>
              <a:t>Bayes network based rewriting </a:t>
            </a:r>
          </a:p>
          <a:p>
            <a:pPr lvl="2"/>
            <a:r>
              <a:rPr lang="en-US" b="1" dirty="0" smtClean="0"/>
              <a:t>Comparison of Bayes network based rewriting and AFDs</a:t>
            </a:r>
            <a:endParaRPr lang="en-US" b="1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57200" y="48768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2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mediators do not have access privileges, missing values cannot be substituted as in the case of imputation.</a:t>
            </a:r>
          </a:p>
          <a:p>
            <a:r>
              <a:rPr lang="en-US" dirty="0" smtClean="0"/>
              <a:t>Need to generate and send “rewritten” queries to retrieve relevant uncertain answers.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9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Rewriting– Single-attribute queries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2637017"/>
              </p:ext>
            </p:extLst>
          </p:nvPr>
        </p:nvGraphicFramePr>
        <p:xfrm>
          <a:off x="228600" y="1524000"/>
          <a:ext cx="4419600" cy="244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18"/>
                <a:gridCol w="738429"/>
                <a:gridCol w="857093"/>
                <a:gridCol w="694053"/>
                <a:gridCol w="771170"/>
                <a:gridCol w="949337"/>
              </a:tblGrid>
              <a:tr h="612422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Mileage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35000</a:t>
                      </a:r>
                      <a:endParaRPr lang="en-US" dirty="0"/>
                    </a:p>
                  </a:txBody>
                  <a:tcPr/>
                </a:tc>
              </a:tr>
              <a:tr h="349956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8603" y="4359166"/>
            <a:ext cx="3733800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2000" dirty="0"/>
          </a:p>
          <a:p>
            <a:pPr algn="ctr"/>
            <a:r>
              <a:rPr lang="en-US" sz="2400" dirty="0" smtClean="0"/>
              <a:t>Can retrieve </a:t>
            </a:r>
          </a:p>
          <a:p>
            <a:pPr algn="ctr"/>
            <a:r>
              <a:rPr lang="en-US" sz="2400" dirty="0" smtClean="0"/>
              <a:t>T2 with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: Model = </a:t>
            </a:r>
            <a:r>
              <a:rPr lang="en-US" sz="2400" dirty="0" err="1" smtClean="0">
                <a:solidFill>
                  <a:srgbClr val="FF0000"/>
                </a:solidFill>
              </a:rPr>
              <a:t>Tl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T4 with </a:t>
            </a:r>
            <a:r>
              <a:rPr lang="en-US" sz="2400" dirty="0" smtClean="0">
                <a:solidFill>
                  <a:srgbClr val="FF0000"/>
                </a:solidFill>
              </a:rPr>
              <a:t>Q’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>
                <a:solidFill>
                  <a:srgbClr val="FF0000"/>
                </a:solidFill>
              </a:rPr>
              <a:t>Model = </a:t>
            </a:r>
            <a:r>
              <a:rPr lang="en-US" sz="2400" dirty="0" smtClean="0">
                <a:solidFill>
                  <a:srgbClr val="FF0000"/>
                </a:solidFill>
              </a:rPr>
              <a:t>745</a:t>
            </a:r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46076" y="1371600"/>
            <a:ext cx="2895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Q: Body = </a:t>
            </a:r>
            <a:r>
              <a:rPr lang="en-US" sz="3200" dirty="0" smtClean="0"/>
              <a:t>Sedan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1353418"/>
              </p:ext>
            </p:extLst>
          </p:nvPr>
        </p:nvGraphicFramePr>
        <p:xfrm>
          <a:off x="228600" y="4648200"/>
          <a:ext cx="4724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1066800"/>
                <a:gridCol w="787400"/>
                <a:gridCol w="787400"/>
                <a:gridCol w="787400"/>
                <a:gridCol w="7874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BMW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Sedan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8600" y="41745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CERTAIN ANSWERS (BASE RESULT SET)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515303" y="2459384"/>
            <a:ext cx="1600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Relevant incomplete answers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4" idx="3"/>
          </p:cNvCxnSpPr>
          <p:nvPr/>
        </p:nvCxnSpPr>
        <p:spPr>
          <a:xfrm flipH="1">
            <a:off x="4648200" y="2743200"/>
            <a:ext cx="867104" cy="1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595649" y="3124200"/>
            <a:ext cx="919654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1" idx="1"/>
          </p:cNvCxnSpPr>
          <p:nvPr/>
        </p:nvCxnSpPr>
        <p:spPr>
          <a:xfrm flipH="1">
            <a:off x="4595649" y="1663988"/>
            <a:ext cx="1450427" cy="62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1" idx="2"/>
          </p:cNvCxnSpPr>
          <p:nvPr/>
        </p:nvCxnSpPr>
        <p:spPr>
          <a:xfrm flipH="1">
            <a:off x="4648200" y="1956375"/>
            <a:ext cx="2845676" cy="185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58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Rewritten Queries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9881074"/>
              </p:ext>
            </p:extLst>
          </p:nvPr>
        </p:nvGraphicFramePr>
        <p:xfrm>
          <a:off x="2057402" y="1626476"/>
          <a:ext cx="5715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516"/>
                <a:gridCol w="1290484"/>
                <a:gridCol w="952500"/>
                <a:gridCol w="952500"/>
                <a:gridCol w="952500"/>
                <a:gridCol w="952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Mileage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BMW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Sedan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85348" y="1230868"/>
            <a:ext cx="382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CERTAIN ANSWERS (BASE RESULT SET)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2276" y="2987678"/>
            <a:ext cx="396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Bayes Networks</a:t>
            </a:r>
          </a:p>
          <a:p>
            <a:pPr algn="ctr"/>
            <a:r>
              <a:rPr lang="en-US" b="1" dirty="0" smtClean="0"/>
              <a:t>ATTRIBUTES: ALL ATTRIBUTES IN </a:t>
            </a:r>
            <a:r>
              <a:rPr lang="en-US" b="1" dirty="0" smtClean="0">
                <a:solidFill>
                  <a:schemeClr val="accent6"/>
                </a:solidFill>
              </a:rPr>
              <a:t>MARKOV BLANKET</a:t>
            </a:r>
          </a:p>
          <a:p>
            <a:pPr algn="ctr"/>
            <a:r>
              <a:rPr lang="en-US" sz="2400" b="1" dirty="0" smtClean="0">
                <a:solidFill>
                  <a:schemeClr val="accent4"/>
                </a:solidFill>
              </a:rPr>
              <a:t>(BN-ALL-MB)</a:t>
            </a:r>
          </a:p>
          <a:p>
            <a:pPr algn="ctr"/>
            <a:r>
              <a:rPr lang="en-US" b="1" dirty="0" smtClean="0"/>
              <a:t>Q’</a:t>
            </a:r>
            <a:r>
              <a:rPr lang="en-US" b="1" baseline="-25000" dirty="0" smtClean="0"/>
              <a:t>1</a:t>
            </a:r>
            <a:r>
              <a:rPr lang="en-US" b="1" dirty="0"/>
              <a:t>: Model = 745</a:t>
            </a:r>
            <a:endParaRPr lang="en-US" b="1" dirty="0">
              <a:cs typeface="Calibri"/>
            </a:endParaRPr>
          </a:p>
          <a:p>
            <a:pPr algn="ctr"/>
            <a:r>
              <a:rPr lang="en-US" b="1" dirty="0" smtClean="0"/>
              <a:t>Q’</a:t>
            </a:r>
            <a:r>
              <a:rPr lang="en-US" b="1" baseline="-25000" dirty="0" smtClean="0"/>
              <a:t>2</a:t>
            </a:r>
            <a:r>
              <a:rPr lang="en-US" b="1" dirty="0"/>
              <a:t>: Model = </a:t>
            </a:r>
            <a:r>
              <a:rPr lang="en-US" b="1" dirty="0" err="1"/>
              <a:t>Tl</a:t>
            </a:r>
            <a:r>
              <a:rPr lang="en-US" b="1" dirty="0"/>
              <a:t> </a:t>
            </a:r>
            <a:endParaRPr lang="en-US" b="1" dirty="0">
              <a:solidFill>
                <a:schemeClr val="accent6"/>
              </a:solidFill>
            </a:endParaRPr>
          </a:p>
        </p:txBody>
      </p:sp>
      <p:sp useBgFill="1">
        <p:nvSpPr>
          <p:cNvPr id="18" name="Oval 17"/>
          <p:cNvSpPr/>
          <p:nvPr/>
        </p:nvSpPr>
        <p:spPr>
          <a:xfrm>
            <a:off x="708022" y="2526880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Year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9" name="Oval 18"/>
          <p:cNvSpPr/>
          <p:nvPr/>
        </p:nvSpPr>
        <p:spPr>
          <a:xfrm>
            <a:off x="22222" y="3406671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8" idx="3"/>
            <a:endCxn id="19" idx="0"/>
          </p:cNvCxnSpPr>
          <p:nvPr/>
        </p:nvCxnSpPr>
        <p:spPr>
          <a:xfrm flipH="1">
            <a:off x="593722" y="2917125"/>
            <a:ext cx="248211" cy="489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Oval 20"/>
          <p:cNvSpPr/>
          <p:nvPr/>
        </p:nvSpPr>
        <p:spPr>
          <a:xfrm>
            <a:off x="7234" y="444239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Make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9" idx="4"/>
            <a:endCxn id="21" idx="0"/>
          </p:cNvCxnSpPr>
          <p:nvPr/>
        </p:nvCxnSpPr>
        <p:spPr>
          <a:xfrm flipH="1">
            <a:off x="502534" y="3863871"/>
            <a:ext cx="91188" cy="578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Oval 22"/>
          <p:cNvSpPr/>
          <p:nvPr/>
        </p:nvSpPr>
        <p:spPr>
          <a:xfrm>
            <a:off x="1470022" y="443188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9" idx="5"/>
            <a:endCxn id="23" idx="1"/>
          </p:cNvCxnSpPr>
          <p:nvPr/>
        </p:nvCxnSpPr>
        <p:spPr>
          <a:xfrm>
            <a:off x="997834" y="3796916"/>
            <a:ext cx="617258" cy="690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Oval 24"/>
          <p:cNvSpPr/>
          <p:nvPr/>
        </p:nvSpPr>
        <p:spPr>
          <a:xfrm>
            <a:off x="1244100" y="3549697"/>
            <a:ext cx="1407089" cy="49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Mileage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8" idx="5"/>
            <a:endCxn id="25" idx="0"/>
          </p:cNvCxnSpPr>
          <p:nvPr/>
        </p:nvCxnSpPr>
        <p:spPr>
          <a:xfrm>
            <a:off x="1488511" y="2917125"/>
            <a:ext cx="459134" cy="632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5105400"/>
            <a:ext cx="2895600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Given evidence of all attributes in MARKOV BLANKET, an attribute is independent of ALL other attributes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388976" y="2987678"/>
            <a:ext cx="2667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AFDs</a:t>
            </a:r>
          </a:p>
          <a:p>
            <a:pPr algn="ctr"/>
            <a:r>
              <a:rPr lang="en-US" b="1" dirty="0" smtClean="0"/>
              <a:t>ATTRIBUTES: DETERMINING SET OF AFD</a:t>
            </a:r>
          </a:p>
          <a:p>
            <a:pPr algn="ctr"/>
            <a:r>
              <a:rPr lang="en-US" b="1" dirty="0" smtClean="0"/>
              <a:t>Model </a:t>
            </a:r>
            <a:r>
              <a:rPr lang="en-US" b="1" dirty="0" smtClean="0">
                <a:sym typeface="Wingdings" pitchFamily="2" charset="2"/>
              </a:rPr>
              <a:t> Body : 0.9</a:t>
            </a:r>
          </a:p>
          <a:p>
            <a:pPr algn="ctr"/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b="1" dirty="0"/>
              <a:t>Q’</a:t>
            </a:r>
            <a:r>
              <a:rPr lang="en-US" b="1" baseline="-25000" dirty="0"/>
              <a:t>1</a:t>
            </a:r>
            <a:r>
              <a:rPr lang="en-US" b="1" dirty="0"/>
              <a:t>: Model = 745</a:t>
            </a:r>
            <a:endParaRPr lang="en-US" b="1" dirty="0">
              <a:cs typeface="Calibri"/>
            </a:endParaRPr>
          </a:p>
          <a:p>
            <a:pPr algn="ctr"/>
            <a:r>
              <a:rPr lang="en-US" b="1" dirty="0"/>
              <a:t>Q’</a:t>
            </a:r>
            <a:r>
              <a:rPr lang="en-US" b="1" baseline="-25000" dirty="0"/>
              <a:t>2</a:t>
            </a:r>
            <a:r>
              <a:rPr lang="en-US" b="1" dirty="0"/>
              <a:t>: Model = </a:t>
            </a:r>
            <a:r>
              <a:rPr lang="en-US" b="1" dirty="0" err="1"/>
              <a:t>Tl</a:t>
            </a:r>
            <a:r>
              <a:rPr lang="en-US" b="1" dirty="0"/>
              <a:t> </a:t>
            </a:r>
            <a:endParaRPr lang="en-US" b="1" dirty="0">
              <a:solidFill>
                <a:schemeClr val="accent6"/>
              </a:solidFill>
            </a:endParaRPr>
          </a:p>
          <a:p>
            <a:pPr algn="ctr"/>
            <a:endParaRPr lang="en-US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274676" y="2917125"/>
            <a:ext cx="44012" cy="340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495800" y="5715000"/>
            <a:ext cx="309792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Q: Body = </a:t>
            </a:r>
            <a:r>
              <a:rPr lang="en-US" sz="3200" dirty="0" smtClean="0"/>
              <a:t>Sedan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2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Rewritten queries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 queries may not be equally good in retrieving relevant answers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tl</a:t>
            </a:r>
            <a:r>
              <a:rPr lang="en-US" dirty="0"/>
              <a:t>” model cars are </a:t>
            </a:r>
            <a:r>
              <a:rPr lang="en-US" dirty="0">
                <a:solidFill>
                  <a:srgbClr val="FF0000"/>
                </a:solidFill>
              </a:rPr>
              <a:t>more likely</a:t>
            </a:r>
            <a:r>
              <a:rPr lang="en-US" dirty="0"/>
              <a:t> to be sedans than a car with “745” model</a:t>
            </a:r>
          </a:p>
          <a:p>
            <a:r>
              <a:rPr lang="en-US" dirty="0"/>
              <a:t>Rank queries based on their </a:t>
            </a:r>
            <a:r>
              <a:rPr lang="en-US" b="1" dirty="0"/>
              <a:t>expected precision </a:t>
            </a:r>
            <a:r>
              <a:rPr lang="en-US" dirty="0"/>
              <a:t>(</a:t>
            </a:r>
            <a:r>
              <a:rPr lang="en-US" dirty="0" err="1"/>
              <a:t>ExpPrec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3586" y="5780782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Bayes Networks</a:t>
            </a:r>
          </a:p>
          <a:p>
            <a:r>
              <a:rPr lang="en-US" dirty="0" smtClean="0"/>
              <a:t>Inference in bayes network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5455" y="57150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AFDs</a:t>
            </a:r>
          </a:p>
          <a:p>
            <a:pPr algn="ctr"/>
            <a:r>
              <a:rPr lang="en-US" dirty="0" smtClean="0"/>
              <a:t>Use Naïve Bayes Classifiers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2837289"/>
            <a:ext cx="6781800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ExpPrec</a:t>
            </a:r>
            <a:r>
              <a:rPr lang="en-US" sz="2400" dirty="0" smtClean="0"/>
              <a:t>(Q) = </a:t>
            </a:r>
            <a:r>
              <a:rPr lang="en-US" sz="2400" dirty="0"/>
              <a:t>P(A</a:t>
            </a:r>
            <a:r>
              <a:rPr lang="en-US" sz="2400" baseline="-25000" dirty="0"/>
              <a:t>m</a:t>
            </a:r>
            <a:r>
              <a:rPr lang="en-US" sz="2400" dirty="0"/>
              <a:t>=</a:t>
            </a:r>
            <a:r>
              <a:rPr lang="en-US" sz="2400" dirty="0" err="1"/>
              <a:t>v</a:t>
            </a:r>
            <a:r>
              <a:rPr lang="en-US" sz="2400" baseline="-25000" dirty="0" err="1"/>
              <a:t>m</a:t>
            </a:r>
            <a:r>
              <a:rPr lang="en-US" sz="2400" dirty="0" err="1"/>
              <a:t>|t</a:t>
            </a:r>
            <a:r>
              <a:rPr lang="en-US" sz="2400" baseline="-25000" dirty="0" err="1"/>
              <a:t>i</a:t>
            </a:r>
            <a:r>
              <a:rPr lang="en-US" sz="2400" dirty="0" smtClean="0"/>
              <a:t>) </a:t>
            </a:r>
          </a:p>
          <a:p>
            <a:pPr algn="ctr"/>
            <a:r>
              <a:rPr lang="en-US" sz="2400" dirty="0"/>
              <a:t>where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  <a:r>
              <a:rPr lang="el-GR" sz="2400" dirty="0">
                <a:cs typeface="Arial" charset="0"/>
              </a:rPr>
              <a:t>ε</a:t>
            </a:r>
            <a:r>
              <a:rPr lang="en-US" sz="2400" dirty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П</a:t>
            </a:r>
            <a:r>
              <a:rPr lang="en-US" sz="2400" baseline="-25000" dirty="0">
                <a:cs typeface="Arial" charset="0"/>
              </a:rPr>
              <a:t>MB</a:t>
            </a:r>
            <a:r>
              <a:rPr lang="en-US" sz="2400" baseline="-25000" dirty="0"/>
              <a:t>(Am)</a:t>
            </a:r>
            <a:r>
              <a:rPr lang="en-US" sz="2400" dirty="0"/>
              <a:t>(RS(Q)) for Bayes </a:t>
            </a:r>
            <a:r>
              <a:rPr lang="en-US" sz="2400" dirty="0" smtClean="0"/>
              <a:t>nets</a:t>
            </a:r>
          </a:p>
          <a:p>
            <a:pPr algn="ctr"/>
            <a:r>
              <a:rPr lang="en-US" sz="2400" dirty="0" smtClean="0"/>
              <a:t>where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  <a:r>
              <a:rPr lang="el-GR" sz="2400" dirty="0">
                <a:cs typeface="Arial" charset="0"/>
              </a:rPr>
              <a:t>ε</a:t>
            </a:r>
            <a:r>
              <a:rPr lang="en-US" sz="2400" dirty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П</a:t>
            </a:r>
            <a:r>
              <a:rPr lang="en-US" sz="2400" baseline="-25000" dirty="0" err="1"/>
              <a:t>dtrSet</a:t>
            </a:r>
            <a:r>
              <a:rPr lang="en-US" sz="2400" baseline="-25000" dirty="0"/>
              <a:t>(Am)</a:t>
            </a:r>
            <a:r>
              <a:rPr lang="en-US" sz="2400" dirty="0"/>
              <a:t>(RS(Q</a:t>
            </a:r>
            <a:r>
              <a:rPr lang="en-US" sz="2400" dirty="0" smtClean="0"/>
              <a:t>)) for AFDs</a:t>
            </a:r>
          </a:p>
          <a:p>
            <a:endParaRPr lang="en-US" dirty="0"/>
          </a:p>
          <a:p>
            <a:pPr algn="ctr"/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’: Model = ‘</a:t>
            </a:r>
            <a:r>
              <a:rPr lang="en-US" dirty="0" err="1"/>
              <a:t>tl</a:t>
            </a:r>
            <a:r>
              <a:rPr lang="en-US" dirty="0"/>
              <a:t>’.</a:t>
            </a:r>
          </a:p>
          <a:p>
            <a:pPr algn="ctr"/>
            <a:r>
              <a:rPr lang="en-US" dirty="0" err="1"/>
              <a:t>ExpPrec</a:t>
            </a:r>
            <a:r>
              <a:rPr lang="en-US" dirty="0"/>
              <a:t>(Q</a:t>
            </a:r>
            <a:r>
              <a:rPr lang="en-US" baseline="-25000" dirty="0"/>
              <a:t>1</a:t>
            </a:r>
            <a:r>
              <a:rPr lang="en-US" dirty="0"/>
              <a:t>’)= P(Body=</a:t>
            </a:r>
            <a:r>
              <a:rPr lang="en-US" dirty="0" err="1"/>
              <a:t>Sedan|Model</a:t>
            </a:r>
            <a:r>
              <a:rPr lang="en-US" dirty="0"/>
              <a:t>=</a:t>
            </a:r>
            <a:r>
              <a:rPr lang="en-US" dirty="0" err="1"/>
              <a:t>tl</a:t>
            </a:r>
            <a:r>
              <a:rPr lang="en-US" dirty="0"/>
              <a:t>) = 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Q</a:t>
            </a:r>
            <a:r>
              <a:rPr lang="en-US" baseline="-25000" dirty="0"/>
              <a:t>2</a:t>
            </a:r>
            <a:r>
              <a:rPr lang="en-US" dirty="0"/>
              <a:t>’= Model = ‘745’.</a:t>
            </a:r>
          </a:p>
          <a:p>
            <a:pPr algn="ctr"/>
            <a:r>
              <a:rPr lang="en-US" dirty="0" err="1"/>
              <a:t>ExpPrec</a:t>
            </a:r>
            <a:r>
              <a:rPr lang="en-US" dirty="0"/>
              <a:t>(Q</a:t>
            </a:r>
            <a:r>
              <a:rPr lang="en-US" baseline="-25000" dirty="0"/>
              <a:t>2</a:t>
            </a:r>
            <a:r>
              <a:rPr lang="en-US" dirty="0"/>
              <a:t>’)= P(Body=</a:t>
            </a:r>
            <a:r>
              <a:rPr lang="en-US" dirty="0" err="1"/>
              <a:t>Sedan|Model</a:t>
            </a:r>
            <a:r>
              <a:rPr lang="en-US" dirty="0"/>
              <a:t>=745) = </a:t>
            </a:r>
            <a:r>
              <a:rPr lang="en-US" dirty="0" smtClean="0"/>
              <a:t>0.6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Ranking Rewritten Queries- only </a:t>
            </a:r>
            <a:r>
              <a:rPr lang="en-US" i="1" dirty="0" smtClean="0"/>
              <a:t>K queries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When database or network resources are limited, the mediator can choose to issue the </a:t>
            </a:r>
            <a:r>
              <a:rPr lang="en-US" dirty="0" smtClean="0">
                <a:solidFill>
                  <a:srgbClr val="FF3300"/>
                </a:solidFill>
              </a:rPr>
              <a:t>top-</a:t>
            </a:r>
            <a:r>
              <a:rPr lang="en-US" i="1" dirty="0" smtClean="0">
                <a:solidFill>
                  <a:srgbClr val="FF3300"/>
                </a:solidFill>
              </a:rPr>
              <a:t>K</a:t>
            </a:r>
            <a:r>
              <a:rPr lang="en-US" dirty="0" smtClean="0"/>
              <a:t> </a:t>
            </a:r>
            <a:r>
              <a:rPr lang="en-US" dirty="0"/>
              <a:t>queries to get the most relevant uncertain </a:t>
            </a:r>
            <a:r>
              <a:rPr lang="en-US" dirty="0" smtClean="0"/>
              <a:t>answers</a:t>
            </a:r>
          </a:p>
          <a:p>
            <a:pPr lvl="1"/>
            <a:r>
              <a:rPr lang="en-US" dirty="0" smtClean="0"/>
              <a:t>It is important to carefully trade precision with throughput</a:t>
            </a:r>
          </a:p>
          <a:p>
            <a:r>
              <a:rPr lang="en-US" dirty="0" smtClean="0"/>
              <a:t>Use F-measure metric (idea borrowed from QPIAD)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19200" y="3635580"/>
                <a:ext cx="6705600" cy="3219792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𝑚𝑒𝑎𝑠𝑢𝑟𝑒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α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1">
                              <a:latin typeface="Cambria Math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 algn="ctr"/>
                <a:r>
                  <a:rPr lang="en-US" i="1" dirty="0" smtClean="0"/>
                  <a:t>P</a:t>
                </a:r>
                <a:r>
                  <a:rPr lang="en-US" dirty="0" smtClean="0"/>
                  <a:t> – expected precision (e.g. P(Model=745|Make =BMW) )</a:t>
                </a:r>
              </a:p>
              <a:p>
                <a:pPr algn="ctr"/>
                <a:r>
                  <a:rPr lang="en-US" i="1" dirty="0" smtClean="0"/>
                  <a:t>R</a:t>
                </a:r>
                <a:r>
                  <a:rPr lang="en-US" dirty="0" smtClean="0"/>
                  <a:t> – expected recall </a:t>
                </a:r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sz="2400" i="1" dirty="0" smtClean="0"/>
                  <a:t>R</a:t>
                </a:r>
                <a:r>
                  <a:rPr lang="en-US" sz="2400" dirty="0" smtClean="0"/>
                  <a:t> = expected precision * expected selectivity</a:t>
                </a:r>
              </a:p>
              <a:p>
                <a:pPr algn="ctr"/>
                <a:r>
                  <a:rPr lang="en-US" dirty="0"/>
                  <a:t>e</a:t>
                </a:r>
                <a:r>
                  <a:rPr lang="en-US" dirty="0" smtClean="0"/>
                  <a:t>xpected selectivity = Sample Selectivity * Sample Ratio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Sample Ratio estimated from cardinalities result sets from sample and original database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635580"/>
                <a:ext cx="6705600" cy="321979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635" r="-998" b="-1695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705600" y="3733800"/>
                <a:ext cx="213360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α</m:t>
                    </m:r>
                  </m:oMath>
                </a14:m>
                <a:r>
                  <a:rPr lang="en-US" dirty="0" smtClean="0"/>
                  <a:t>=0 – only precision</a:t>
                </a:r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733800"/>
                <a:ext cx="2133600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7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Test databases: Cars database consisting of 55K tuples and Adult database consisting of 15K tuples</a:t>
            </a:r>
          </a:p>
          <a:p>
            <a:r>
              <a:rPr lang="en-US" dirty="0" smtClean="0"/>
              <a:t>Training set 15% of the database. </a:t>
            </a:r>
          </a:p>
          <a:p>
            <a:r>
              <a:rPr lang="en-US" dirty="0" smtClean="0"/>
              <a:t>Test data split in two halves- </a:t>
            </a:r>
          </a:p>
          <a:p>
            <a:pPr lvl="1"/>
            <a:r>
              <a:rPr lang="en-US" dirty="0" smtClean="0"/>
              <a:t>One half contains no incompleteness and is used to return the base result set</a:t>
            </a:r>
          </a:p>
          <a:p>
            <a:pPr lvl="1"/>
            <a:r>
              <a:rPr lang="en-US" dirty="0" smtClean="0"/>
              <a:t>In the other half all query-constrained attributes are made null</a:t>
            </a:r>
          </a:p>
          <a:p>
            <a:pPr lvl="1"/>
            <a:r>
              <a:rPr lang="en-US" dirty="0" smtClean="0"/>
              <a:t>A copy of test data is used as the ground truth to compute precision and recall</a:t>
            </a:r>
          </a:p>
          <a:p>
            <a:pPr lvl="1"/>
            <a:r>
              <a:rPr lang="en-US" dirty="0" smtClean="0"/>
              <a:t>This is an aggressive setup since most databases have &lt;50% incompleteness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3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BN-All-MB </a:t>
            </a:r>
            <a:r>
              <a:rPr lang="en-US" dirty="0" err="1" smtClean="0"/>
              <a:t>vs</a:t>
            </a:r>
            <a:r>
              <a:rPr lang="en-US" dirty="0" smtClean="0"/>
              <a:t> AFD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828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BN-All-MB: P(Make=</a:t>
            </a:r>
            <a:r>
              <a:rPr lang="en-US" dirty="0" err="1" smtClean="0"/>
              <a:t>bmw|model</a:t>
            </a:r>
            <a:r>
              <a:rPr lang="en-US" dirty="0" smtClean="0"/>
              <a:t>= 330)</a:t>
            </a:r>
          </a:p>
          <a:p>
            <a:r>
              <a:rPr lang="en-US" dirty="0" smtClean="0"/>
              <a:t>AFD: P(Make=</a:t>
            </a:r>
            <a:r>
              <a:rPr lang="en-US" dirty="0" err="1" smtClean="0"/>
              <a:t>bmw|model</a:t>
            </a:r>
            <a:r>
              <a:rPr lang="en-US" dirty="0" smtClean="0"/>
              <a:t>=330)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91000"/>
            <a:ext cx="4572000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959" y="1371600"/>
            <a:ext cx="3724275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4172607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When size of determining set &gt; 1 Expected Precision values represented of AFDs (represented by NBCs) are inaccurate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Actual precision is lower for AFDs because their expected precisions are inaccurate 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2590800"/>
            <a:ext cx="25146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Q: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2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Shortcoming of BN-All-MB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219200"/>
            <a:ext cx="5029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Throughput of queries reduces drastically as </a:t>
            </a:r>
            <a:r>
              <a:rPr lang="en-US" dirty="0" err="1" smtClean="0"/>
              <a:t>markov</a:t>
            </a:r>
            <a:r>
              <a:rPr lang="en-US" dirty="0" smtClean="0"/>
              <a:t> blanket size increases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 F-measure based ranking to increase recall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almost all queries have very low throughput there is simply no way to increase recall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 useBgFill="1">
        <p:nvSpPr>
          <p:cNvPr id="13" name="Oval 12"/>
          <p:cNvSpPr/>
          <p:nvPr/>
        </p:nvSpPr>
        <p:spPr>
          <a:xfrm>
            <a:off x="914400" y="1295400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Year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14" name="Oval 13"/>
          <p:cNvSpPr/>
          <p:nvPr/>
        </p:nvSpPr>
        <p:spPr>
          <a:xfrm>
            <a:off x="228600" y="2175191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0"/>
          </p:cNvCxnSpPr>
          <p:nvPr/>
        </p:nvCxnSpPr>
        <p:spPr>
          <a:xfrm flipH="1">
            <a:off x="800100" y="1685645"/>
            <a:ext cx="248211" cy="489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Oval 15"/>
          <p:cNvSpPr/>
          <p:nvPr/>
        </p:nvSpPr>
        <p:spPr>
          <a:xfrm>
            <a:off x="213612" y="321091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Make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4" idx="4"/>
            <a:endCxn id="16" idx="0"/>
          </p:cNvCxnSpPr>
          <p:nvPr/>
        </p:nvCxnSpPr>
        <p:spPr>
          <a:xfrm flipH="1">
            <a:off x="708912" y="2632391"/>
            <a:ext cx="91188" cy="578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Oval 17"/>
          <p:cNvSpPr/>
          <p:nvPr/>
        </p:nvSpPr>
        <p:spPr>
          <a:xfrm>
            <a:off x="1676400" y="32004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4" idx="5"/>
            <a:endCxn id="18" idx="1"/>
          </p:cNvCxnSpPr>
          <p:nvPr/>
        </p:nvCxnSpPr>
        <p:spPr>
          <a:xfrm>
            <a:off x="1204212" y="2565436"/>
            <a:ext cx="617258" cy="690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Oval 19"/>
          <p:cNvSpPr/>
          <p:nvPr/>
        </p:nvSpPr>
        <p:spPr>
          <a:xfrm>
            <a:off x="1420066" y="2244522"/>
            <a:ext cx="1371600" cy="49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Mileage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>
            <a:off x="1657911" y="1685645"/>
            <a:ext cx="447955" cy="558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323289" y="3959772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Q: Model = 745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Q’</a:t>
            </a:r>
            <a:r>
              <a:rPr lang="en-US" baseline="-25000" dirty="0" smtClean="0"/>
              <a:t>1</a:t>
            </a:r>
            <a:r>
              <a:rPr lang="en-US" dirty="0"/>
              <a:t>: </a:t>
            </a:r>
            <a:r>
              <a:rPr lang="en-US" dirty="0" smtClean="0"/>
              <a:t>Make</a:t>
            </a:r>
            <a:r>
              <a:rPr lang="el-GR" dirty="0" smtClean="0">
                <a:cs typeface="Calibri"/>
              </a:rPr>
              <a:t>ᴧ</a:t>
            </a:r>
            <a:r>
              <a:rPr lang="en-US" dirty="0" smtClean="0">
                <a:cs typeface="Calibri"/>
              </a:rPr>
              <a:t>Body</a:t>
            </a:r>
            <a:r>
              <a:rPr lang="el-GR" dirty="0" smtClean="0">
                <a:cs typeface="Calibri"/>
              </a:rPr>
              <a:t>ᴧ</a:t>
            </a:r>
            <a:r>
              <a:rPr lang="en-US" dirty="0" smtClean="0">
                <a:cs typeface="Calibri"/>
              </a:rPr>
              <a:t>Year</a:t>
            </a:r>
          </a:p>
          <a:p>
            <a:pPr algn="ctr"/>
            <a:r>
              <a:rPr lang="en-US" dirty="0" smtClean="0"/>
              <a:t>Q’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dirty="0"/>
              <a:t>Make</a:t>
            </a:r>
            <a:r>
              <a:rPr lang="el-GR" dirty="0">
                <a:cs typeface="Calibri"/>
              </a:rPr>
              <a:t>ᴧ</a:t>
            </a:r>
            <a:r>
              <a:rPr lang="en-US" dirty="0">
                <a:cs typeface="Calibri"/>
              </a:rPr>
              <a:t>Body</a:t>
            </a:r>
            <a:r>
              <a:rPr lang="el-GR" dirty="0">
                <a:cs typeface="Calibri"/>
              </a:rPr>
              <a:t>ᴧ</a:t>
            </a:r>
            <a:r>
              <a:rPr lang="en-US" dirty="0" smtClean="0">
                <a:cs typeface="Calibri"/>
              </a:rPr>
              <a:t>Year</a:t>
            </a:r>
            <a:endParaRPr lang="en-US" dirty="0" smtClean="0"/>
          </a:p>
          <a:p>
            <a:pPr algn="ctr"/>
            <a:r>
              <a:rPr lang="en-US" dirty="0" smtClean="0"/>
              <a:t>Q’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  <a:r>
              <a:rPr lang="en-US" dirty="0"/>
              <a:t>Make</a:t>
            </a:r>
            <a:r>
              <a:rPr lang="el-GR" dirty="0">
                <a:cs typeface="Calibri"/>
              </a:rPr>
              <a:t>ᴧ</a:t>
            </a:r>
            <a:r>
              <a:rPr lang="en-US" dirty="0">
                <a:cs typeface="Calibri"/>
              </a:rPr>
              <a:t>Body</a:t>
            </a:r>
            <a:r>
              <a:rPr lang="el-GR" dirty="0">
                <a:cs typeface="Calibri"/>
              </a:rPr>
              <a:t>ᴧ</a:t>
            </a:r>
            <a:r>
              <a:rPr lang="en-US" dirty="0" smtClean="0">
                <a:cs typeface="Calibri"/>
              </a:rPr>
              <a:t>Year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4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Web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Many websites allow user query through a form based interface and are supported by backend databases</a:t>
            </a:r>
          </a:p>
          <a:p>
            <a:pPr>
              <a:lnSpc>
                <a:spcPct val="90000"/>
              </a:lnSpc>
            </a:pPr>
            <a:r>
              <a:rPr lang="en-US" dirty="0"/>
              <a:t>Consider used cars selling websites such as   Cars.com, Yahoo! autos,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2514600" y="4800600"/>
            <a:ext cx="4114800" cy="1905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3124200" y="3048000"/>
            <a:ext cx="1600200" cy="1676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1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137160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2590800" y="4876800"/>
          <a:ext cx="3962400" cy="1752600"/>
        </p:xfrm>
        <a:graphic>
          <a:graphicData uri="http://schemas.openxmlformats.org/presentationml/2006/ole">
            <p:oleObj spid="_x0000_s1694" name="PBrush" r:id="rId4" imgW="10600000" imgH="5152381" progId="PBrush">
              <p:embed/>
            </p:oleObj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3124200" y="3124200"/>
          <a:ext cx="1597025" cy="1524000"/>
        </p:xfrm>
        <a:graphic>
          <a:graphicData uri="http://schemas.openxmlformats.org/presentationml/2006/ole">
            <p:oleObj spid="_x0000_s1695" name="PBrush" r:id="rId5" imgW="5676190" imgH="6496957" progId="PBrush">
              <p:embed/>
            </p:oleObj>
          </a:graphicData>
        </a:graphic>
      </p:graphicFrame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1676400" y="38100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5105400" y="3886200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5"/>
          <p:cNvSpPr>
            <a:spLocks noChangeArrowheads="1"/>
          </p:cNvSpPr>
          <p:nvPr/>
        </p:nvSpPr>
        <p:spPr bwMode="auto">
          <a:xfrm rot="16200000" flipH="1">
            <a:off x="6705600" y="4724400"/>
            <a:ext cx="838200" cy="6858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 flipH="1">
            <a:off x="1447800" y="5638800"/>
            <a:ext cx="914400" cy="6096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2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705600" y="3352800"/>
            <a:ext cx="1304925" cy="11906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xmlns="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3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BN-Beam (Single-attribute queries)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257800" y="1676400"/>
            <a:ext cx="3429000" cy="444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Q: Model = 745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 useBgFill="1">
        <p:nvSpPr>
          <p:cNvPr id="4" name="Oval 3"/>
          <p:cNvSpPr/>
          <p:nvPr/>
        </p:nvSpPr>
        <p:spPr>
          <a:xfrm>
            <a:off x="914400" y="4191000"/>
            <a:ext cx="914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Year</a:t>
            </a:r>
            <a:endParaRPr lang="en-US" dirty="0">
              <a:solidFill>
                <a:schemeClr val="tx1"/>
              </a:solidFill>
            </a:endParaRPr>
          </a:p>
        </p:txBody>
      </p:sp>
      <p:sp useBgFill="1">
        <p:nvSpPr>
          <p:cNvPr id="5" name="Oval 4"/>
          <p:cNvSpPr/>
          <p:nvPr/>
        </p:nvSpPr>
        <p:spPr>
          <a:xfrm>
            <a:off x="228600" y="5070791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Model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  <a:endCxn id="5" idx="0"/>
          </p:cNvCxnSpPr>
          <p:nvPr/>
        </p:nvCxnSpPr>
        <p:spPr>
          <a:xfrm flipH="1">
            <a:off x="800100" y="4581245"/>
            <a:ext cx="248211" cy="489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Oval 6"/>
          <p:cNvSpPr/>
          <p:nvPr/>
        </p:nvSpPr>
        <p:spPr>
          <a:xfrm>
            <a:off x="213612" y="610651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Make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4"/>
            <a:endCxn id="7" idx="0"/>
          </p:cNvCxnSpPr>
          <p:nvPr/>
        </p:nvCxnSpPr>
        <p:spPr>
          <a:xfrm flipH="1">
            <a:off x="708912" y="5527991"/>
            <a:ext cx="91188" cy="578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Oval 8"/>
          <p:cNvSpPr/>
          <p:nvPr/>
        </p:nvSpPr>
        <p:spPr>
          <a:xfrm>
            <a:off x="1676400" y="6096000"/>
            <a:ext cx="990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5"/>
            <a:endCxn id="9" idx="1"/>
          </p:cNvCxnSpPr>
          <p:nvPr/>
        </p:nvCxnSpPr>
        <p:spPr>
          <a:xfrm>
            <a:off x="1204212" y="5461036"/>
            <a:ext cx="617258" cy="690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Oval 10"/>
          <p:cNvSpPr/>
          <p:nvPr/>
        </p:nvSpPr>
        <p:spPr>
          <a:xfrm>
            <a:off x="1905000" y="5068163"/>
            <a:ext cx="1371600" cy="49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Mileage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4" idx="5"/>
            <a:endCxn id="11" idx="1"/>
          </p:cNvCxnSpPr>
          <p:nvPr/>
        </p:nvCxnSpPr>
        <p:spPr>
          <a:xfrm>
            <a:off x="1694889" y="4581245"/>
            <a:ext cx="410977" cy="5593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65424653"/>
              </p:ext>
            </p:extLst>
          </p:nvPr>
        </p:nvGraphicFramePr>
        <p:xfrm>
          <a:off x="342900" y="1066800"/>
          <a:ext cx="4838699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"/>
                <a:gridCol w="837704"/>
                <a:gridCol w="838696"/>
                <a:gridCol w="732310"/>
                <a:gridCol w="942604"/>
                <a:gridCol w="1068285"/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Mileage</a:t>
                      </a:r>
                      <a:endParaRPr lang="en-US" dirty="0"/>
                    </a:p>
                  </a:txBody>
                  <a:tcPr/>
                </a:tc>
              </a:tr>
              <a:tr h="33987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  <a:tr h="33987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35000</a:t>
                      </a:r>
                      <a:endParaRPr lang="en-US" dirty="0"/>
                    </a:p>
                  </a:txBody>
                  <a:tcPr/>
                </a:tc>
              </a:tr>
              <a:tr h="33987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45000</a:t>
                      </a:r>
                      <a:endParaRPr lang="en-US" dirty="0"/>
                    </a:p>
                  </a:txBody>
                  <a:tcPr/>
                </a:tc>
              </a:tr>
              <a:tr h="33987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35000</a:t>
                      </a:r>
                      <a:endParaRPr lang="en-US" dirty="0"/>
                    </a:p>
                  </a:txBody>
                  <a:tcPr/>
                </a:tc>
              </a:tr>
              <a:tr h="33987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24000</a:t>
                      </a:r>
                      <a:endParaRPr lang="en-US" dirty="0"/>
                    </a:p>
                  </a:txBody>
                  <a:tcPr/>
                </a:tc>
              </a:tr>
              <a:tr h="33987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57600" y="564807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Candidate Attribute Set = {Year, Make, Body}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0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BN-Beam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3486042"/>
              </p:ext>
            </p:extLst>
          </p:nvPr>
        </p:nvGraphicFramePr>
        <p:xfrm>
          <a:off x="1066800" y="1371600"/>
          <a:ext cx="1828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Make = BMW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 = 2001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 = 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>
            <a:off x="609600" y="1752600"/>
            <a:ext cx="3048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581400"/>
            <a:ext cx="2196662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Pick Top-</a:t>
            </a:r>
            <a:r>
              <a:rPr lang="en-US" i="1" dirty="0" smtClean="0"/>
              <a:t>K</a:t>
            </a:r>
            <a:r>
              <a:rPr lang="en-US" dirty="0" smtClean="0"/>
              <a:t> queries at each level based on F-measure metric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9600" y="2514600"/>
            <a:ext cx="76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76200" y="4572000"/>
                <a:ext cx="5715000" cy="2850460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F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𝑚𝑒𝑎𝑠𝑢𝑟𝑒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</a:rPr>
                                <m:t>α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i="1">
                              <a:latin typeface="Cambria Math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i="1" dirty="0" smtClean="0"/>
                  <a:t>P</a:t>
                </a:r>
                <a:r>
                  <a:rPr lang="en-US" dirty="0" smtClean="0"/>
                  <a:t> – expected precision (e.g. P(Model=745|Make =BMW) )</a:t>
                </a:r>
              </a:p>
              <a:p>
                <a:r>
                  <a:rPr lang="en-US" i="1" dirty="0" smtClean="0"/>
                  <a:t>R</a:t>
                </a:r>
                <a:r>
                  <a:rPr lang="en-US" dirty="0" smtClean="0"/>
                  <a:t> – expected recall </a:t>
                </a:r>
              </a:p>
              <a:p>
                <a:r>
                  <a:rPr lang="en-US" i="1" dirty="0" smtClean="0"/>
                  <a:t>R</a:t>
                </a:r>
                <a:r>
                  <a:rPr lang="en-US" dirty="0" smtClean="0"/>
                  <a:t> = expected precision * expected selectivity</a:t>
                </a:r>
              </a:p>
              <a:p>
                <a:r>
                  <a:rPr lang="en-US" dirty="0" smtClean="0"/>
                  <a:t>Expected selectivity = Sample Selectivity * Sample Ratio</a:t>
                </a:r>
              </a:p>
              <a:p>
                <a:r>
                  <a:rPr lang="en-US" dirty="0" smtClean="0"/>
                  <a:t>Sample Ratio estimated from cardinalities result sets from sample and original database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572000"/>
                <a:ext cx="5715000" cy="285046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52"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5939773"/>
              </p:ext>
            </p:extLst>
          </p:nvPr>
        </p:nvGraphicFramePr>
        <p:xfrm>
          <a:off x="4991100" y="1358199"/>
          <a:ext cx="1676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362989">
                <a:tc>
                  <a:txBody>
                    <a:bodyPr/>
                    <a:lstStyle/>
                    <a:p>
                      <a:r>
                        <a:rPr lang="en-US" dirty="0" smtClean="0"/>
                        <a:t>Level 2</a:t>
                      </a:r>
                      <a:endParaRPr lang="en-US" dirty="0"/>
                    </a:p>
                  </a:txBody>
                  <a:tcPr/>
                </a:tc>
              </a:tr>
              <a:tr h="635231">
                <a:tc>
                  <a:txBody>
                    <a:bodyPr/>
                    <a:lstStyle/>
                    <a:p>
                      <a:r>
                        <a:rPr lang="en-US" dirty="0" smtClean="0"/>
                        <a:t>Make = BMW ^ Year = 2001</a:t>
                      </a:r>
                      <a:endParaRPr lang="en-US" dirty="0"/>
                    </a:p>
                  </a:txBody>
                  <a:tcPr/>
                </a:tc>
              </a:tr>
              <a:tr h="635231">
                <a:tc>
                  <a:txBody>
                    <a:bodyPr/>
                    <a:lstStyle/>
                    <a:p>
                      <a:r>
                        <a:rPr lang="en-US" dirty="0" smtClean="0"/>
                        <a:t>Make = BMW ^ Year = 2005</a:t>
                      </a:r>
                      <a:endParaRPr lang="en-US" dirty="0"/>
                    </a:p>
                  </a:txBody>
                  <a:tcPr/>
                </a:tc>
              </a:tr>
              <a:tr h="36298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Body = 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2895600" y="1752600"/>
            <a:ext cx="2133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95600" y="1984156"/>
            <a:ext cx="2063643" cy="96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06898863"/>
              </p:ext>
            </p:extLst>
          </p:nvPr>
        </p:nvGraphicFramePr>
        <p:xfrm>
          <a:off x="7467600" y="1336040"/>
          <a:ext cx="1447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Q’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Q’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Q’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6629400" y="1371600"/>
            <a:ext cx="859221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629400" y="2743200"/>
            <a:ext cx="859221" cy="40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077200" y="2819400"/>
            <a:ext cx="0" cy="1223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58000" y="4043065"/>
            <a:ext cx="22098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Issue to database in the increasing order of expected precision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59623" y="3505200"/>
            <a:ext cx="241737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At Level </a:t>
            </a:r>
            <a:r>
              <a:rPr lang="en-US" i="1" dirty="0" smtClean="0"/>
              <a:t>L</a:t>
            </a:r>
            <a:r>
              <a:rPr lang="en-US" dirty="0" smtClean="0"/>
              <a:t> all (partial) queries have ≤ </a:t>
            </a:r>
            <a:r>
              <a:rPr lang="en-US" i="1" dirty="0" smtClean="0"/>
              <a:t>L </a:t>
            </a:r>
            <a:r>
              <a:rPr lang="en-US" dirty="0" smtClean="0"/>
              <a:t>attributes constrained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276600" y="1383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429000" y="1981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"/>
            <a:ext cx="17526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Best rewritten queries of size 1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95400" y="798731"/>
            <a:ext cx="152400" cy="572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4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BN-Beam </a:t>
            </a:r>
            <a:r>
              <a:rPr lang="en-US" dirty="0" err="1" smtClean="0"/>
              <a:t>vs</a:t>
            </a:r>
            <a:r>
              <a:rPr lang="en-US" dirty="0" smtClean="0"/>
              <a:t> BN-All-MB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14913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Increasing </a:t>
            </a:r>
            <a:r>
              <a:rPr lang="el-GR" sz="2400" dirty="0">
                <a:cs typeface="Calibri"/>
              </a:rPr>
              <a:t>α</a:t>
            </a:r>
            <a:r>
              <a:rPr lang="en-US" sz="2400" dirty="0">
                <a:cs typeface="Calibri"/>
              </a:rPr>
              <a:t> does not increase recall of </a:t>
            </a:r>
            <a:r>
              <a:rPr lang="en-US" sz="2400" dirty="0" smtClean="0">
                <a:solidFill>
                  <a:schemeClr val="accent6"/>
                </a:solidFill>
                <a:cs typeface="Calibri"/>
              </a:rPr>
              <a:t>BN-All-MB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BN-Beam</a:t>
            </a:r>
            <a:r>
              <a:rPr lang="en-US" sz="2400" dirty="0" smtClean="0"/>
              <a:t> increases recall without a catastrophic reduction in precision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22581" y="2036765"/>
            <a:ext cx="286144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Results for Top-10 queries for user query  Year = 2002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27675" y="1141530"/>
            <a:ext cx="118448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Recall Plot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5510" y="3643327"/>
            <a:ext cx="15657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Precision Plot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125436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2636" y="4012659"/>
            <a:ext cx="4485164" cy="2732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9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Multi-attribute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 to QPIAD</a:t>
            </a:r>
          </a:p>
          <a:p>
            <a:r>
              <a:rPr lang="en-US" dirty="0" smtClean="0"/>
              <a:t>Aim: To retrieve relevant uncertain answers with multiple-missing values on query-constrained attributes.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8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Multi-attribute queries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2621502"/>
              </p:ext>
            </p:extLst>
          </p:nvPr>
        </p:nvGraphicFramePr>
        <p:xfrm>
          <a:off x="1828800" y="1371600"/>
          <a:ext cx="5562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066800"/>
                <a:gridCol w="838200"/>
                <a:gridCol w="1066800"/>
                <a:gridCol w="11430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Mileage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4114800"/>
            <a:ext cx="6172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Q: Make = BMW </a:t>
            </a:r>
            <a:r>
              <a:rPr lang="en-US" sz="2400" dirty="0" smtClean="0">
                <a:latin typeface="Calibri"/>
                <a:cs typeface="Calibri"/>
              </a:rPr>
              <a:t>ʌ Mileage = 40000</a:t>
            </a:r>
          </a:p>
          <a:p>
            <a:r>
              <a:rPr lang="en-US" dirty="0" smtClean="0">
                <a:latin typeface="Calibri"/>
                <a:cs typeface="Calibri"/>
              </a:rPr>
              <a:t>Base result set = T5, T6</a:t>
            </a:r>
          </a:p>
          <a:p>
            <a:r>
              <a:rPr lang="en-US" dirty="0" smtClean="0">
                <a:latin typeface="Calibri"/>
                <a:cs typeface="Calibri"/>
              </a:rPr>
              <a:t>QPIAD retrieves T1 and T2.</a:t>
            </a:r>
          </a:p>
          <a:p>
            <a:r>
              <a:rPr lang="en-US" dirty="0" smtClean="0">
                <a:latin typeface="Calibri"/>
                <a:cs typeface="Calibri"/>
              </a:rPr>
              <a:t>BN-Beam can also retrieve T3 and T4.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latin typeface="Calibri"/>
                <a:cs typeface="Calibri"/>
              </a:rPr>
              <a:t>Candidate attribute set: union of attributes in the </a:t>
            </a:r>
            <a:r>
              <a:rPr lang="en-US" dirty="0" err="1" smtClean="0">
                <a:latin typeface="Calibri"/>
                <a:cs typeface="Calibri"/>
              </a:rPr>
              <a:t>markov</a:t>
            </a:r>
            <a:r>
              <a:rPr lang="en-US" dirty="0" smtClean="0">
                <a:latin typeface="Calibri"/>
                <a:cs typeface="Calibri"/>
              </a:rPr>
              <a:t> blanket of all constrained attributes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>
                <a:latin typeface="Calibri"/>
                <a:cs typeface="Calibri"/>
              </a:rPr>
              <a:t>All other steps same as single-attribute query case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3352799"/>
            <a:ext cx="1371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Base result set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3505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47800" y="3810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1752600"/>
            <a:ext cx="1371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QPIAD</a:t>
            </a:r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47800" y="1905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22860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48600" y="1828800"/>
            <a:ext cx="10668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BN-Beam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391400" y="1981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391400" y="2286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391400" y="2667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391400" y="3048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6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over multi-attribute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Two AFD approaches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AFD-All-Attributes: </a:t>
            </a:r>
            <a:r>
              <a:rPr lang="en-US" dirty="0" smtClean="0"/>
              <a:t>Creates a conjunctive query by joining all attributes in the determining set of the AFDs of the constrained attributes.</a:t>
            </a:r>
          </a:p>
          <a:p>
            <a:pPr marL="457200" lvl="1" indent="0">
              <a:buNone/>
            </a:pPr>
            <a:r>
              <a:rPr lang="en-US" dirty="0" smtClean="0"/>
              <a:t>Consider AFDs</a:t>
            </a:r>
          </a:p>
          <a:p>
            <a:pPr marL="457200" lvl="1" indent="0">
              <a:buNone/>
            </a:pPr>
            <a:r>
              <a:rPr lang="en-US" dirty="0" smtClean="0"/>
              <a:t>Model </a:t>
            </a:r>
            <a:r>
              <a:rPr lang="en-US" dirty="0" smtClean="0">
                <a:sym typeface="Wingdings" pitchFamily="2" charset="2"/>
              </a:rPr>
              <a:t> Make    Year  Mileage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Q: Make = BMW </a:t>
            </a:r>
            <a:r>
              <a:rPr lang="en-US" dirty="0" smtClean="0">
                <a:latin typeface="Calibri"/>
                <a:cs typeface="Calibri"/>
                <a:sym typeface="Wingdings" pitchFamily="2" charset="2"/>
              </a:rPr>
              <a:t>ʌ Mileage = 40000</a:t>
            </a:r>
          </a:p>
          <a:p>
            <a:pPr marL="457200" lvl="1" indent="0">
              <a:buNone/>
            </a:pPr>
            <a:r>
              <a:rPr lang="en-US" dirty="0" smtClean="0">
                <a:latin typeface="Calibri"/>
                <a:cs typeface="Calibri"/>
                <a:sym typeface="Wingdings" pitchFamily="2" charset="2"/>
              </a:rPr>
              <a:t>                                                             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8004194"/>
              </p:ext>
            </p:extLst>
          </p:nvPr>
        </p:nvGraphicFramePr>
        <p:xfrm>
          <a:off x="990600" y="5105400"/>
          <a:ext cx="1752600" cy="144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442925">
                <a:tc>
                  <a:txBody>
                    <a:bodyPr/>
                    <a:lstStyle/>
                    <a:p>
                      <a:r>
                        <a:rPr lang="en-US" dirty="0" smtClean="0"/>
                        <a:t>Make = BMW</a:t>
                      </a:r>
                      <a:endParaRPr lang="en-US" dirty="0"/>
                    </a:p>
                  </a:txBody>
                  <a:tcPr/>
                </a:tc>
              </a:tr>
              <a:tr h="502437">
                <a:tc>
                  <a:txBody>
                    <a:bodyPr/>
                    <a:lstStyle/>
                    <a:p>
                      <a:r>
                        <a:rPr lang="en-US" dirty="0" smtClean="0"/>
                        <a:t>Model = 745</a:t>
                      </a:r>
                      <a:endParaRPr lang="en-US" dirty="0"/>
                    </a:p>
                  </a:txBody>
                  <a:tcPr/>
                </a:tc>
              </a:tr>
              <a:tr h="502437">
                <a:tc>
                  <a:txBody>
                    <a:bodyPr/>
                    <a:lstStyle/>
                    <a:p>
                      <a:r>
                        <a:rPr lang="en-US" dirty="0" smtClean="0"/>
                        <a:t>Model = 645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2094576"/>
              </p:ext>
            </p:extLst>
          </p:nvPr>
        </p:nvGraphicFramePr>
        <p:xfrm>
          <a:off x="3581400" y="5105400"/>
          <a:ext cx="1828800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Mileage = 40000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Year = 2001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Year = 2002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15000" y="5106302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Q’</a:t>
            </a:r>
            <a:r>
              <a:rPr lang="en-US" baseline="-25000" dirty="0" smtClean="0"/>
              <a:t>1</a:t>
            </a:r>
            <a:r>
              <a:rPr lang="en-US" dirty="0"/>
              <a:t>:</a:t>
            </a:r>
            <a:r>
              <a:rPr lang="en-US" dirty="0" smtClean="0"/>
              <a:t> Model=745</a:t>
            </a:r>
            <a:r>
              <a:rPr lang="el-GR" dirty="0" smtClean="0">
                <a:latin typeface="Calibri"/>
                <a:cs typeface="Calibri"/>
              </a:rPr>
              <a:t>ᴧ</a:t>
            </a:r>
            <a:r>
              <a:rPr lang="en-US" dirty="0" smtClean="0">
                <a:latin typeface="Calibri"/>
                <a:cs typeface="Calibri"/>
              </a:rPr>
              <a:t>Year=2001</a:t>
            </a:r>
          </a:p>
          <a:p>
            <a:r>
              <a:rPr lang="en-US" dirty="0" smtClean="0"/>
              <a:t>Q’</a:t>
            </a:r>
            <a:r>
              <a:rPr lang="en-US" baseline="-25000" dirty="0" smtClean="0"/>
              <a:t>2</a:t>
            </a:r>
            <a:r>
              <a:rPr lang="en-US" dirty="0" smtClean="0"/>
              <a:t>: Model=645</a:t>
            </a:r>
            <a:r>
              <a:rPr lang="el-GR" dirty="0">
                <a:cs typeface="Calibri"/>
              </a:rPr>
              <a:t>ᴧ</a:t>
            </a:r>
            <a:r>
              <a:rPr lang="en-US" dirty="0">
                <a:cs typeface="Calibri"/>
              </a:rPr>
              <a:t>Year=2001</a:t>
            </a:r>
            <a:endParaRPr lang="en-US" dirty="0"/>
          </a:p>
          <a:p>
            <a:r>
              <a:rPr lang="en-US" dirty="0" smtClean="0"/>
              <a:t>Q’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  <a:r>
              <a:rPr lang="en-US" dirty="0"/>
              <a:t>Model=745</a:t>
            </a:r>
            <a:r>
              <a:rPr lang="el-GR" dirty="0">
                <a:cs typeface="Calibri"/>
              </a:rPr>
              <a:t>ᴧ</a:t>
            </a:r>
            <a:r>
              <a:rPr lang="en-US" dirty="0" smtClean="0">
                <a:cs typeface="Calibri"/>
              </a:rPr>
              <a:t>Year=2002</a:t>
            </a:r>
          </a:p>
          <a:p>
            <a:r>
              <a:rPr lang="en-US" dirty="0" smtClean="0"/>
              <a:t>Q’</a:t>
            </a:r>
            <a:r>
              <a:rPr lang="en-US" baseline="-25000" dirty="0" smtClean="0"/>
              <a:t>4</a:t>
            </a:r>
            <a:r>
              <a:rPr lang="en-US" dirty="0" smtClean="0"/>
              <a:t>: Model=645</a:t>
            </a:r>
            <a:r>
              <a:rPr lang="el-GR" dirty="0">
                <a:cs typeface="Calibri"/>
              </a:rPr>
              <a:t>ᴧ</a:t>
            </a:r>
            <a:r>
              <a:rPr lang="en-US" dirty="0" smtClean="0">
                <a:cs typeface="Calibri"/>
              </a:rPr>
              <a:t>Year=2002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733800"/>
            <a:ext cx="2286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Expected Precision = Product of individual query’s expected precision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35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BN-Beam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AFD-All-Attributes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598" y="2234493"/>
            <a:ext cx="441960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Precision of </a:t>
            </a:r>
            <a:r>
              <a:rPr lang="en-US" dirty="0" smtClean="0">
                <a:solidFill>
                  <a:srgbClr val="C00000"/>
                </a:solidFill>
              </a:rPr>
              <a:t>BN-Beam</a:t>
            </a:r>
            <a:r>
              <a:rPr lang="en-US" dirty="0" smtClean="0"/>
              <a:t> is competitive with </a:t>
            </a:r>
            <a:r>
              <a:rPr lang="en-US" dirty="0" smtClean="0">
                <a:solidFill>
                  <a:schemeClr val="accent1"/>
                </a:solidFill>
              </a:rPr>
              <a:t>AFD-All Attributes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4191000"/>
            <a:ext cx="2175641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Recall of </a:t>
            </a:r>
            <a:r>
              <a:rPr lang="en-US" dirty="0" smtClean="0">
                <a:solidFill>
                  <a:schemeClr val="accent2"/>
                </a:solidFill>
              </a:rPr>
              <a:t>BN-Beam</a:t>
            </a:r>
            <a:r>
              <a:rPr lang="en-US" dirty="0" smtClean="0"/>
              <a:t> is higher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1" y="4989731"/>
            <a:ext cx="3809999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AFD-All-Attributes does not consider the joint distribution between the query-constrained attributes.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Leads to low throughput or even empty 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269179"/>
            <a:ext cx="2743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Results for top-10 queries</a:t>
            </a:r>
          </a:p>
          <a:p>
            <a:r>
              <a:rPr lang="en-US" dirty="0" smtClean="0"/>
              <a:t>Q: Make ^ Mileage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959" y="1453057"/>
            <a:ext cx="3952081" cy="220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6378" y="4321969"/>
            <a:ext cx="3795222" cy="224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8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multi-attribute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accent1"/>
                </a:solidFill>
              </a:rPr>
              <a:t>AFD-Highest-Confidence: </a:t>
            </a:r>
            <a:r>
              <a:rPr lang="en-US" dirty="0" smtClean="0"/>
              <a:t>Uses only the AFD of the highest confidence constrained attribute for rewriting</a:t>
            </a:r>
          </a:p>
          <a:p>
            <a:pPr marL="0" indent="0">
              <a:buNone/>
            </a:pPr>
            <a:r>
              <a:rPr lang="en-US" dirty="0" smtClean="0"/>
              <a:t>     Q: Make = Dodge </a:t>
            </a:r>
            <a:r>
              <a:rPr lang="el-GR" dirty="0" smtClean="0">
                <a:latin typeface="Calibri"/>
                <a:cs typeface="Calibri"/>
              </a:rPr>
              <a:t>ᴧ</a:t>
            </a:r>
            <a:r>
              <a:rPr lang="en-US" dirty="0" smtClean="0">
                <a:latin typeface="Calibri"/>
                <a:cs typeface="Calibri"/>
              </a:rPr>
              <a:t> Year = 2004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	IGNORE all attributes other than Make</a:t>
            </a:r>
          </a:p>
          <a:p>
            <a:pPr marL="0" indent="0">
              <a:buNone/>
            </a:pPr>
            <a:r>
              <a:rPr lang="en-US" dirty="0" smtClean="0">
                <a:latin typeface="Calibri"/>
                <a:cs typeface="Calibri"/>
              </a:rPr>
              <a:t>	AFD : Model </a:t>
            </a:r>
            <a:r>
              <a:rPr lang="en-US" dirty="0" smtClean="0">
                <a:latin typeface="Calibri"/>
                <a:cs typeface="Calibri"/>
                <a:sym typeface="Wingdings" pitchFamily="2" charset="2"/>
              </a:rPr>
              <a:t> Make</a:t>
            </a:r>
          </a:p>
          <a:p>
            <a:pPr marL="0" indent="0">
              <a:buNone/>
            </a:pPr>
            <a:r>
              <a:rPr lang="en-US" dirty="0" smtClean="0"/>
              <a:t>		Q’</a:t>
            </a:r>
            <a:r>
              <a:rPr lang="en-US" baseline="-25000" dirty="0" smtClean="0"/>
              <a:t>1</a:t>
            </a:r>
            <a:r>
              <a:rPr lang="en-US" dirty="0"/>
              <a:t>: </a:t>
            </a:r>
            <a:r>
              <a:rPr lang="en-US" dirty="0" smtClean="0"/>
              <a:t>Model=ram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  <a:sym typeface="Wingdings" pitchFamily="2" charset="2"/>
              </a:rPr>
              <a:t>	</a:t>
            </a:r>
            <a:r>
              <a:rPr lang="en-US" dirty="0" smtClean="0">
                <a:latin typeface="Calibri"/>
                <a:cs typeface="Calibri"/>
                <a:sym typeface="Wingdings" pitchFamily="2" charset="2"/>
              </a:rPr>
              <a:t>	</a:t>
            </a:r>
            <a:r>
              <a:rPr lang="en-US" dirty="0" smtClean="0"/>
              <a:t>Q’</a:t>
            </a:r>
            <a:r>
              <a:rPr lang="en-US" baseline="-25000" dirty="0" smtClean="0"/>
              <a:t>2</a:t>
            </a:r>
            <a:r>
              <a:rPr lang="en-US" dirty="0" smtClean="0"/>
              <a:t>: Model= intrepid</a:t>
            </a:r>
            <a:endParaRPr lang="en-US" dirty="0" smtClean="0">
              <a:latin typeface="Calibri"/>
              <a:cs typeface="Calibri"/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3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BN-Beam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AFD-Highest-Confidence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1269178"/>
            <a:ext cx="2743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Results for top-10 queries</a:t>
            </a:r>
          </a:p>
          <a:p>
            <a:r>
              <a:rPr lang="en-US" dirty="0" smtClean="0"/>
              <a:t>Q:Make </a:t>
            </a:r>
            <a:r>
              <a:rPr lang="en-US" dirty="0" smtClean="0">
                <a:latin typeface="Calibri"/>
                <a:cs typeface="Calibri"/>
              </a:rPr>
              <a:t>ʌ Year</a:t>
            </a:r>
          </a:p>
          <a:p>
            <a:r>
              <a:rPr lang="en-US" dirty="0" smtClean="0">
                <a:latin typeface="Calibri"/>
                <a:cs typeface="Calibri"/>
              </a:rPr>
              <a:t>(Car database)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724400"/>
            <a:ext cx="3581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AFD-Highest-Confidence</a:t>
            </a:r>
            <a:r>
              <a:rPr lang="en-US" dirty="0" smtClean="0"/>
              <a:t> increases recall but NOT WITHOUT  a </a:t>
            </a:r>
            <a:r>
              <a:rPr lang="en-US" dirty="0" smtClean="0">
                <a:solidFill>
                  <a:schemeClr val="accent2"/>
                </a:solidFill>
              </a:rPr>
              <a:t>CATASTROPHIC</a:t>
            </a:r>
            <a:r>
              <a:rPr lang="en-US" dirty="0" smtClean="0"/>
              <a:t> drop in precision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4191000" cy="240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607" y="1240822"/>
            <a:ext cx="3454399" cy="228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comparison of cost and accuracy tradeoffs of using Bayes network models and AFDs for handling incompleteness in autonomous databases</a:t>
            </a:r>
          </a:p>
          <a:p>
            <a:r>
              <a:rPr lang="en-US" dirty="0" smtClean="0"/>
              <a:t>Bayes nets have a significant edge over AFDs when missing values are on </a:t>
            </a:r>
            <a:r>
              <a:rPr lang="en-US" dirty="0" smtClean="0">
                <a:solidFill>
                  <a:srgbClr val="FF0000"/>
                </a:solidFill>
              </a:rPr>
              <a:t>highly correlated attributes </a:t>
            </a:r>
            <a:r>
              <a:rPr lang="en-US" dirty="0" smtClean="0"/>
              <a:t>and at </a:t>
            </a:r>
            <a:r>
              <a:rPr lang="en-US" dirty="0" smtClean="0">
                <a:solidFill>
                  <a:srgbClr val="FF0000"/>
                </a:solidFill>
              </a:rPr>
              <a:t>higher levels of incompleteness </a:t>
            </a:r>
            <a:r>
              <a:rPr lang="en-US" dirty="0" smtClean="0"/>
              <a:t>in test data. </a:t>
            </a:r>
          </a:p>
          <a:p>
            <a:r>
              <a:rPr lang="en-US" dirty="0" smtClean="0"/>
              <a:t>Presented two approaches- </a:t>
            </a:r>
            <a:r>
              <a:rPr lang="en-US" dirty="0" smtClean="0">
                <a:solidFill>
                  <a:srgbClr val="FF0000"/>
                </a:solidFill>
              </a:rPr>
              <a:t>BN-All-MB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BN-Beam</a:t>
            </a:r>
            <a:r>
              <a:rPr lang="en-US" dirty="0" smtClean="0"/>
              <a:t> for generating rewritten queries using Bayes networks. We showed that BN-Beam is able to retrieve tuples with higher recall than BN-All-MB. We compared Bayes network based rewriting with AFD based rewriting and found the former to retrieve results with higher precision and recall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39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Incompleteness in Web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Web databases are often input by lay individuals without any </a:t>
            </a:r>
            <a:r>
              <a:rPr lang="en-US" altLang="ko-KR" dirty="0" err="1"/>
              <a:t>curation</a:t>
            </a:r>
            <a:r>
              <a:rPr lang="en-US" altLang="ko-KR" dirty="0"/>
              <a:t>. For e.g. Cars.com, Yahoo! Autos</a:t>
            </a:r>
          </a:p>
          <a:p>
            <a:r>
              <a:rPr lang="en-US" altLang="ko-KR" dirty="0"/>
              <a:t>Web databases are being populated using automated information extraction techniques which are inherently </a:t>
            </a:r>
            <a:r>
              <a:rPr lang="en-US" altLang="ko-KR" dirty="0" smtClean="0"/>
              <a:t>imperfect</a:t>
            </a:r>
          </a:p>
          <a:p>
            <a:r>
              <a:rPr lang="en-US" dirty="0">
                <a:solidFill>
                  <a:srgbClr val="0000FF"/>
                </a:solidFill>
              </a:rPr>
              <a:t>Incomplete/Uncertain tuple</a:t>
            </a:r>
            <a:r>
              <a:rPr lang="en-US" dirty="0"/>
              <a:t>: A tuple in which one or more of its attributes have a missing value</a:t>
            </a: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8059256"/>
              </p:ext>
            </p:extLst>
          </p:nvPr>
        </p:nvGraphicFramePr>
        <p:xfrm>
          <a:off x="1981200" y="5334000"/>
          <a:ext cx="513167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14"/>
                <a:gridCol w="1179786"/>
                <a:gridCol w="775138"/>
                <a:gridCol w="1384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# of tuples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incomplete tuples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Autotrader.com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25127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33.67%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Carsdirect.com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32564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Monotype Sorts" pitchFamily="2" charset="2"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98.74%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8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Deviations From the Thesis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CAVEAT: I found two bugs in my code (Query Rewriting section)</a:t>
            </a:r>
          </a:p>
          <a:p>
            <a:r>
              <a:rPr lang="en-US" dirty="0" smtClean="0"/>
              <a:t>Corrected one bug (related to BN-based rewriting)</a:t>
            </a:r>
          </a:p>
          <a:p>
            <a:r>
              <a:rPr lang="en-US" dirty="0" smtClean="0"/>
              <a:t>Will correct the other one (related to AFD-based rewriting) after the defense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105400"/>
            <a:ext cx="7848600" cy="156966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THANK YOU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3200" b="1" dirty="0" smtClean="0"/>
              <a:t>QUESTIONS?</a:t>
            </a:r>
            <a:endParaRPr lang="en-US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4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Many entities corresponding to tuples with missing values might be relevant to the user query</a:t>
            </a:r>
          </a:p>
          <a:p>
            <a:endParaRPr lang="en-US" dirty="0" smtClean="0"/>
          </a:p>
          <a:p>
            <a:r>
              <a:rPr lang="en-US" dirty="0" smtClean="0"/>
              <a:t>Traditional query processing does not retrieve such tuples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1548935"/>
              </p:ext>
            </p:extLst>
          </p:nvPr>
        </p:nvGraphicFramePr>
        <p:xfrm>
          <a:off x="2209800" y="3124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634734"/>
            <a:ext cx="1905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Q: Make = Honda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47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Single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Multiple missing values</a:t>
            </a:r>
          </a:p>
          <a:p>
            <a:pPr lvl="1"/>
            <a:r>
              <a:rPr lang="en-US" dirty="0" smtClean="0"/>
              <a:t>Multiple missing values requires capturing the correlations between them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Imputation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 Query Rewriting</a:t>
            </a:r>
          </a:p>
          <a:p>
            <a:pPr lvl="1"/>
            <a:r>
              <a:rPr lang="en-US" dirty="0" smtClean="0"/>
              <a:t>Imputation can look at all available evidence</a:t>
            </a:r>
          </a:p>
          <a:p>
            <a:pPr lvl="1"/>
            <a:r>
              <a:rPr lang="en-US" dirty="0" smtClean="0"/>
              <a:t>Query Rewriting requires finding the smallest number of evidences</a:t>
            </a:r>
          </a:p>
          <a:p>
            <a:pPr lvl="2"/>
            <a:r>
              <a:rPr lang="en-US" dirty="0" smtClean="0"/>
              <a:t>Looking at all evidences -&gt; reduces throughput</a:t>
            </a:r>
          </a:p>
          <a:p>
            <a:pPr lvl="2"/>
            <a:r>
              <a:rPr lang="en-US" dirty="0" smtClean="0"/>
              <a:t>Looking at very few evidences -&gt; reduction in precision</a:t>
            </a:r>
          </a:p>
          <a:p>
            <a:pPr lvl="2"/>
            <a:r>
              <a:rPr lang="en-US" dirty="0" smtClean="0"/>
              <a:t>Need to find middle ground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0836716"/>
              </p:ext>
            </p:extLst>
          </p:nvPr>
        </p:nvGraphicFramePr>
        <p:xfrm>
          <a:off x="1295400" y="2590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Audi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Audi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Sedan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5791200"/>
            <a:ext cx="28956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User Q: Model = A8</a:t>
            </a:r>
          </a:p>
          <a:p>
            <a:r>
              <a:rPr lang="en-US" dirty="0" smtClean="0"/>
              <a:t>Rewritten Query</a:t>
            </a:r>
          </a:p>
          <a:p>
            <a:r>
              <a:rPr lang="en-US" dirty="0" smtClean="0"/>
              <a:t>Make = Audi ^ Body = Sedan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1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Incomplete Autonomous Databases</a:t>
            </a:r>
          </a:p>
          <a:p>
            <a:r>
              <a:rPr lang="en-US" b="1" dirty="0" smtClean="0"/>
              <a:t>Overview of QPIAD and shortcomings of AFD-based approaches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Our approach: Bayes network based imputation and query rewriting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2552" y="2819400"/>
            <a:ext cx="457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1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Approximate Functional Dependencies (AFDs)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US" dirty="0" smtClean="0"/>
              <a:t>AFDs are Functional Dependencies that hold on all but a small fraction of the database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5092739"/>
              </p:ext>
            </p:extLst>
          </p:nvPr>
        </p:nvGraphicFramePr>
        <p:xfrm>
          <a:off x="762000" y="2743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21166" y="2971800"/>
            <a:ext cx="3048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Model </a:t>
            </a:r>
            <a:r>
              <a:rPr lang="en-US" sz="2400" b="1" dirty="0" smtClean="0">
                <a:sym typeface="Wingdings" pitchFamily="2" charset="2"/>
              </a:rPr>
              <a:t> Body : 0.75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8768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 AFD is of the form X</a:t>
            </a:r>
            <a:r>
              <a:rPr lang="en-US" sz="2400" dirty="0" smtClean="0">
                <a:sym typeface="Wingdings" pitchFamily="2" charset="2"/>
              </a:rPr>
              <a:t>A </a:t>
            </a:r>
          </a:p>
          <a:p>
            <a:r>
              <a:rPr lang="en-US" sz="2400" dirty="0" smtClean="0">
                <a:sym typeface="Wingdings" pitchFamily="2" charset="2"/>
              </a:rPr>
              <a:t>     where X is a set of attributes and A is a single attribute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An attribute can have multiple rules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21166" y="4191000"/>
            <a:ext cx="3048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Model </a:t>
            </a:r>
            <a:r>
              <a:rPr lang="en-US" sz="2400" b="1" dirty="0" smtClean="0">
                <a:sym typeface="Wingdings" pitchFamily="2" charset="2"/>
              </a:rPr>
              <a:t> Make : 1.0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21166" y="3585865"/>
            <a:ext cx="3048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Make</a:t>
            </a:r>
            <a:r>
              <a:rPr lang="en-US" sz="2400" b="1" dirty="0" smtClean="0">
                <a:sym typeface="Wingdings" pitchFamily="2" charset="2"/>
              </a:rPr>
              <a:t> Body : 0.75</a:t>
            </a:r>
            <a:endParaRPr lang="en-US" sz="24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8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13680</TotalTime>
  <Words>3127</Words>
  <Application>Microsoft Office PowerPoint</Application>
  <PresentationFormat>On-screen Show (4:3)</PresentationFormat>
  <Paragraphs>863</Paragraphs>
  <Slides>50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PBrush</vt:lpstr>
      <vt:lpstr>An Investigation of the cost and accuracy tradeoffs of Supplanting AFDs with Bayes Network in Query Processing in the Presence of Incompleteness in Autonomous Databases</vt:lpstr>
      <vt:lpstr>Overview of the talk</vt:lpstr>
      <vt:lpstr>Overview of the talk</vt:lpstr>
      <vt:lpstr>Introduction to Web databases</vt:lpstr>
      <vt:lpstr>Incompleteness in Web databases</vt:lpstr>
      <vt:lpstr>Problem Statement</vt:lpstr>
      <vt:lpstr>Dimensions of the problem</vt:lpstr>
      <vt:lpstr>Overview of the talk</vt:lpstr>
      <vt:lpstr>Approximate Functional Dependencies (AFDs)</vt:lpstr>
      <vt:lpstr>Overview of QPIAD</vt:lpstr>
      <vt:lpstr>Shortcomings of AFD-based approaches</vt:lpstr>
      <vt:lpstr>Shortcomings of AFD-based approaches</vt:lpstr>
      <vt:lpstr>Overview of the talk</vt:lpstr>
      <vt:lpstr>Overview of the talk</vt:lpstr>
      <vt:lpstr>Bayes network</vt:lpstr>
      <vt:lpstr>Challenges in using Bayes networks for handling incompleteness in Autonomous databases</vt:lpstr>
      <vt:lpstr>Overview of the talk</vt:lpstr>
      <vt:lpstr>Learning a Bayes network model</vt:lpstr>
      <vt:lpstr>Inference in Bayes networks</vt:lpstr>
      <vt:lpstr>Overview of the talk</vt:lpstr>
      <vt:lpstr>Imputation</vt:lpstr>
      <vt:lpstr>Imputation</vt:lpstr>
      <vt:lpstr>Overview of the talk</vt:lpstr>
      <vt:lpstr>Imputation- single missing attribute</vt:lpstr>
      <vt:lpstr>Imputation- multiple missing attributes</vt:lpstr>
      <vt:lpstr>Imputation- multiple missing attributes</vt:lpstr>
      <vt:lpstr>Overview of the talk</vt:lpstr>
      <vt:lpstr>Imputation- Increase in incompleteness in test data</vt:lpstr>
      <vt:lpstr>Imputation- Increase in incompleteness in test data</vt:lpstr>
      <vt:lpstr>Time Taken For Imputation</vt:lpstr>
      <vt:lpstr>Overview of the talk</vt:lpstr>
      <vt:lpstr>Query Rewriting</vt:lpstr>
      <vt:lpstr>Query Rewriting– Single-attribute queries</vt:lpstr>
      <vt:lpstr>Generating Rewritten Queries</vt:lpstr>
      <vt:lpstr>Ranking Rewritten queries</vt:lpstr>
      <vt:lpstr>Ranking Rewritten Queries- only K queries</vt:lpstr>
      <vt:lpstr>Experimental Setup</vt:lpstr>
      <vt:lpstr>BN-All-MB vs AFD</vt:lpstr>
      <vt:lpstr>Shortcoming of BN-All-MB</vt:lpstr>
      <vt:lpstr>BN-Beam (Single-attribute queries)</vt:lpstr>
      <vt:lpstr>BN-Beam</vt:lpstr>
      <vt:lpstr>BN-Beam vs BN-All-MB</vt:lpstr>
      <vt:lpstr>Multi-attribute queries</vt:lpstr>
      <vt:lpstr>Multi-attribute queries</vt:lpstr>
      <vt:lpstr>Comparison over multi-attribute queries</vt:lpstr>
      <vt:lpstr>BN-Beam vs AFD-All-Attributes</vt:lpstr>
      <vt:lpstr>Comparison of multi-attribute queries</vt:lpstr>
      <vt:lpstr>BN-Beam vs AFD-Highest-Confidence</vt:lpstr>
      <vt:lpstr>Summary</vt:lpstr>
      <vt:lpstr>Deviations From the Thesis Draft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Raghunathan</dc:creator>
  <cp:lastModifiedBy>battle</cp:lastModifiedBy>
  <cp:revision>311</cp:revision>
  <cp:lastPrinted>2011-08-19T01:16:43Z</cp:lastPrinted>
  <dcterms:created xsi:type="dcterms:W3CDTF">2006-08-16T00:00:00Z</dcterms:created>
  <dcterms:modified xsi:type="dcterms:W3CDTF">2011-08-20T22:12:37Z</dcterms:modified>
</cp:coreProperties>
</file>