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317" r:id="rId3"/>
    <p:sldId id="332" r:id="rId4"/>
    <p:sldId id="367" r:id="rId5"/>
    <p:sldId id="263" r:id="rId6"/>
    <p:sldId id="368" r:id="rId7"/>
    <p:sldId id="369" r:id="rId8"/>
    <p:sldId id="370" r:id="rId9"/>
    <p:sldId id="371" r:id="rId10"/>
    <p:sldId id="364" r:id="rId11"/>
    <p:sldId id="349" r:id="rId12"/>
    <p:sldId id="281" r:id="rId13"/>
    <p:sldId id="365" r:id="rId14"/>
    <p:sldId id="350" r:id="rId15"/>
    <p:sldId id="345" r:id="rId16"/>
    <p:sldId id="335" r:id="rId17"/>
    <p:sldId id="338" r:id="rId18"/>
    <p:sldId id="337" r:id="rId19"/>
    <p:sldId id="339" r:id="rId20"/>
    <p:sldId id="321" r:id="rId21"/>
    <p:sldId id="273" r:id="rId22"/>
    <p:sldId id="326" r:id="rId23"/>
    <p:sldId id="287" r:id="rId24"/>
    <p:sldId id="330" r:id="rId25"/>
    <p:sldId id="286" r:id="rId26"/>
    <p:sldId id="331" r:id="rId27"/>
    <p:sldId id="285" r:id="rId28"/>
    <p:sldId id="351" r:id="rId29"/>
    <p:sldId id="313" r:id="rId30"/>
    <p:sldId id="275" r:id="rId31"/>
    <p:sldId id="357" r:id="rId32"/>
    <p:sldId id="288" r:id="rId33"/>
    <p:sldId id="327" r:id="rId34"/>
    <p:sldId id="366" r:id="rId35"/>
    <p:sldId id="290" r:id="rId36"/>
    <p:sldId id="328" r:id="rId37"/>
    <p:sldId id="291" r:id="rId38"/>
    <p:sldId id="329" r:id="rId39"/>
    <p:sldId id="292" r:id="rId40"/>
    <p:sldId id="352" r:id="rId41"/>
    <p:sldId id="358" r:id="rId42"/>
    <p:sldId id="296" r:id="rId43"/>
    <p:sldId id="297" r:id="rId44"/>
    <p:sldId id="298" r:id="rId45"/>
    <p:sldId id="299" r:id="rId46"/>
    <p:sldId id="300" r:id="rId47"/>
    <p:sldId id="301" r:id="rId48"/>
    <p:sldId id="347" r:id="rId49"/>
    <p:sldId id="348" r:id="rId5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7279" autoAdjust="0"/>
  </p:normalViewPr>
  <p:slideViewPr>
    <p:cSldViewPr>
      <p:cViewPr varScale="1">
        <p:scale>
          <a:sx n="143" d="100"/>
          <a:sy n="143" d="100"/>
        </p:scale>
        <p:origin x="-437" y="35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5158963505310006E-2"/>
          <c:y val="4.5132193841623806E-2"/>
          <c:w val="0.86259672576899094"/>
          <c:h val="0.81868829501274099"/>
        </c:manualLayout>
      </c:layout>
      <c:barChart>
        <c:barDir val="col"/>
        <c:grouping val="clustered"/>
        <c:ser>
          <c:idx val="0"/>
          <c:order val="0"/>
          <c:dPt>
            <c:idx val="1"/>
            <c:spPr>
              <a:solidFill>
                <a:schemeClr val="accent2"/>
              </a:solidFill>
            </c:spPr>
          </c:dPt>
          <c:dPt>
            <c:idx val="2"/>
            <c:spPr>
              <a:solidFill>
                <a:schemeClr val="accent4"/>
              </a:solidFill>
            </c:spPr>
          </c:dPt>
          <c:dPt>
            <c:idx val="3"/>
            <c:spPr>
              <a:solidFill>
                <a:schemeClr val="accent3"/>
              </a:solidFill>
            </c:spPr>
          </c:dPt>
          <c:cat>
            <c:strRef>
              <c:f>('Orig - 4 Domains - paper al 2'!$B$6,'Orig - 4 Domains - paper al 2'!$D$6,'Orig - 4 Domains - paper al 2'!$C$6,'Orig - 4 Domains - paper al 2'!$O$2)</c:f>
              <c:strCache>
                <c:ptCount val="4"/>
                <c:pt idx="0">
                  <c:v>CORI</c:v>
                </c:pt>
                <c:pt idx="1">
                  <c:v>Gbase</c:v>
                </c:pt>
                <c:pt idx="2">
                  <c:v>Gbase on dataset</c:v>
                </c:pt>
                <c:pt idx="3">
                  <c:v>TSR(0.1)</c:v>
                </c:pt>
              </c:strCache>
            </c:strRef>
          </c:cat>
          <c:val>
            <c:numRef>
              <c:f>'Orig - 4 Domains - paper al 2'!$D$35:$D$38</c:f>
              <c:numCache>
                <c:formatCode>General</c:formatCode>
                <c:ptCount val="4"/>
                <c:pt idx="0">
                  <c:v>0.22500000000000001</c:v>
                </c:pt>
                <c:pt idx="1">
                  <c:v>0.22</c:v>
                </c:pt>
                <c:pt idx="2">
                  <c:v>0.24000000000000002</c:v>
                </c:pt>
                <c:pt idx="3">
                  <c:v>0.44600000000000001</c:v>
                </c:pt>
              </c:numCache>
            </c:numRef>
          </c:val>
        </c:ser>
        <c:dLbls/>
        <c:axId val="595108992"/>
        <c:axId val="718490624"/>
      </c:barChart>
      <c:catAx>
        <c:axId val="595108992"/>
        <c:scaling>
          <c:orientation val="minMax"/>
        </c:scaling>
        <c:axPos val="b"/>
        <c:tickLblPos val="nextTo"/>
        <c:crossAx val="718490624"/>
        <c:crosses val="autoZero"/>
        <c:auto val="1"/>
        <c:lblAlgn val="ctr"/>
        <c:lblOffset val="100"/>
      </c:catAx>
      <c:valAx>
        <c:axId val="718490624"/>
        <c:scaling>
          <c:orientation val="minMax"/>
          <c:max val="0.5"/>
          <c:min val="0"/>
        </c:scaling>
        <c:axPos val="l"/>
        <c:majorGridlines/>
        <c:numFmt formatCode="General" sourceLinked="1"/>
        <c:tickLblPos val="nextTo"/>
        <c:crossAx val="595108992"/>
        <c:crosses val="autoZero"/>
        <c:crossBetween val="between"/>
        <c:majorUnit val="0.1"/>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072503225232452E-2"/>
          <c:y val="4.1350166424727615E-2"/>
          <c:w val="0.88350785620421601"/>
          <c:h val="0.80577383616521914"/>
        </c:manualLayout>
      </c:layout>
      <c:barChart>
        <c:barDir val="col"/>
        <c:grouping val="clustered"/>
        <c:ser>
          <c:idx val="0"/>
          <c:order val="0"/>
          <c:tx>
            <c:strRef>
              <c:f>'Orig - 4 Domains - paper al 2'!$B$6</c:f>
              <c:strCache>
                <c:ptCount val="1"/>
                <c:pt idx="0">
                  <c:v>CORI</c:v>
                </c:pt>
              </c:strCache>
            </c:strRef>
          </c:tx>
          <c:spPr>
            <a:solidFill>
              <a:schemeClr val="tx2">
                <a:lumMod val="60000"/>
                <a:lumOff val="40000"/>
              </a:schemeClr>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2'!$B$7,'Orig - 4 Domains - paper al 2'!$B$13,'Orig - 4 Domains - paper al 2'!$B$20,'Orig - 4 Domains - paper al 2'!$B$26)</c:f>
              <c:numCache>
                <c:formatCode>General</c:formatCode>
                <c:ptCount val="4"/>
                <c:pt idx="0">
                  <c:v>0.32000000000000006</c:v>
                </c:pt>
                <c:pt idx="1">
                  <c:v>0.13700000000000001</c:v>
                </c:pt>
                <c:pt idx="2">
                  <c:v>0.193</c:v>
                </c:pt>
                <c:pt idx="3">
                  <c:v>0.24000000000000002</c:v>
                </c:pt>
              </c:numCache>
            </c:numRef>
          </c:val>
        </c:ser>
        <c:ser>
          <c:idx val="2"/>
          <c:order val="1"/>
          <c:tx>
            <c:strRef>
              <c:f>'Orig - 4 Domains - paper al 2'!$D$6</c:f>
              <c:strCache>
                <c:ptCount val="1"/>
                <c:pt idx="0">
                  <c:v>Gbase</c:v>
                </c:pt>
              </c:strCache>
            </c:strRef>
          </c:tx>
          <c:spPr>
            <a:solidFill>
              <a:schemeClr val="accent2"/>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2'!$D$7,'Orig - 4 Domains - paper al 2'!$D$13,'Orig - 4 Domains - paper al 2'!$D$20,'Orig - 4 Domains - paper al 2'!$D$26)</c:f>
              <c:numCache>
                <c:formatCode>General</c:formatCode>
                <c:ptCount val="4"/>
                <c:pt idx="0">
                  <c:v>0.31300000000000006</c:v>
                </c:pt>
                <c:pt idx="1">
                  <c:v>0.2</c:v>
                </c:pt>
                <c:pt idx="2">
                  <c:v>0.14000000000000001</c:v>
                </c:pt>
                <c:pt idx="3">
                  <c:v>0.32000000000000006</c:v>
                </c:pt>
              </c:numCache>
            </c:numRef>
          </c:val>
        </c:ser>
        <c:ser>
          <c:idx val="1"/>
          <c:order val="2"/>
          <c:tx>
            <c:strRef>
              <c:f>'Orig - 4 Domains - paper al 2'!$C$6</c:f>
              <c:strCache>
                <c:ptCount val="1"/>
                <c:pt idx="0">
                  <c:v>Gbase on dataset</c:v>
                </c:pt>
              </c:strCache>
            </c:strRef>
          </c:tx>
          <c:spPr>
            <a:solidFill>
              <a:schemeClr val="accent4"/>
            </a:solidFill>
          </c:spPr>
          <c:val>
            <c:numRef>
              <c:f>('Orig - 4 Domains - paper al 2'!$C$7,'Orig - 4 Domains - paper al 2'!$C$13,'Orig - 4 Domains - paper al 2'!$C$20,'Orig - 4 Domains - paper al 2'!$C$26)</c:f>
              <c:numCache>
                <c:formatCode>General</c:formatCode>
                <c:ptCount val="4"/>
                <c:pt idx="0">
                  <c:v>0.32000000000000006</c:v>
                </c:pt>
                <c:pt idx="1">
                  <c:v>0.23</c:v>
                </c:pt>
                <c:pt idx="2">
                  <c:v>9.0000000000000011E-2</c:v>
                </c:pt>
                <c:pt idx="3">
                  <c:v>0.24100000000000002</c:v>
                </c:pt>
              </c:numCache>
            </c:numRef>
          </c:val>
        </c:ser>
        <c:ser>
          <c:idx val="3"/>
          <c:order val="3"/>
          <c:tx>
            <c:strRef>
              <c:f>'Orig - 4 Domains - paper al 2'!$O$2</c:f>
              <c:strCache>
                <c:ptCount val="1"/>
                <c:pt idx="0">
                  <c:v>TSR(0.1)</c:v>
                </c:pt>
              </c:strCache>
            </c:strRef>
          </c:tx>
          <c:spPr>
            <a:solidFill>
              <a:schemeClr val="accent3"/>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2'!$F$7,'Orig - 4 Domains - paper al 2'!$F$13,'Orig - 4 Domains - paper al 2'!$F$20,'Orig - 4 Domains - paper al 2'!$F$26)</c:f>
              <c:numCache>
                <c:formatCode>General</c:formatCode>
                <c:ptCount val="4"/>
                <c:pt idx="0">
                  <c:v>0.44800000000000001</c:v>
                </c:pt>
                <c:pt idx="1">
                  <c:v>0.46</c:v>
                </c:pt>
                <c:pt idx="2">
                  <c:v>0.38000000000000006</c:v>
                </c:pt>
                <c:pt idx="3">
                  <c:v>0.48000000000000004</c:v>
                </c:pt>
              </c:numCache>
            </c:numRef>
          </c:val>
        </c:ser>
        <c:dLbls/>
        <c:axId val="721086336"/>
        <c:axId val="721107200"/>
      </c:barChart>
      <c:catAx>
        <c:axId val="721086336"/>
        <c:scaling>
          <c:orientation val="minMax"/>
        </c:scaling>
        <c:axPos val="b"/>
        <c:tickLblPos val="nextTo"/>
        <c:txPr>
          <a:bodyPr/>
          <a:lstStyle/>
          <a:p>
            <a:pPr>
              <a:defRPr sz="1800"/>
            </a:pPr>
            <a:endParaRPr lang="en-US"/>
          </a:p>
        </c:txPr>
        <c:crossAx val="721107200"/>
        <c:crosses val="autoZero"/>
        <c:auto val="1"/>
        <c:lblAlgn val="ctr"/>
        <c:lblOffset val="100"/>
      </c:catAx>
      <c:valAx>
        <c:axId val="721107200"/>
        <c:scaling>
          <c:orientation val="minMax"/>
          <c:max val="0.5"/>
          <c:min val="0"/>
        </c:scaling>
        <c:axPos val="l"/>
        <c:majorGridlines/>
        <c:numFmt formatCode="General" sourceLinked="1"/>
        <c:tickLblPos val="nextTo"/>
        <c:txPr>
          <a:bodyPr/>
          <a:lstStyle/>
          <a:p>
            <a:pPr>
              <a:defRPr sz="1800"/>
            </a:pPr>
            <a:endParaRPr lang="en-US"/>
          </a:p>
        </c:txPr>
        <c:crossAx val="721086336"/>
        <c:crosses val="autoZero"/>
        <c:crossBetween val="between"/>
        <c:majorUnit val="0.1"/>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egendEntry>
        <c:idx val="3"/>
        <c:txPr>
          <a:bodyPr/>
          <a:lstStyle/>
          <a:p>
            <a:pPr>
              <a:defRPr sz="1800"/>
            </a:pPr>
            <a:endParaRPr lang="en-US"/>
          </a:p>
        </c:txPr>
      </c:legendEntry>
      <c:layout>
        <c:manualLayout>
          <c:xMode val="edge"/>
          <c:yMode val="edge"/>
          <c:x val="9.1619692166857808E-2"/>
          <c:y val="4.2254012985219004E-2"/>
          <c:w val="0.60308365458756008"/>
          <c:h val="6.7527320448580327E-2"/>
        </c:manualLayout>
      </c:layout>
      <c:txPr>
        <a:bodyPr/>
        <a:lstStyle/>
        <a:p>
          <a:pPr>
            <a:defRPr sz="18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0043673189048314E-2"/>
          <c:y val="5.0696436917988592E-2"/>
          <c:w val="0.90312957868218513"/>
          <c:h val="0.83629297971740491"/>
        </c:manualLayout>
      </c:layout>
      <c:barChart>
        <c:barDir val="col"/>
        <c:grouping val="clustered"/>
        <c:ser>
          <c:idx val="0"/>
          <c:order val="0"/>
          <c:dPt>
            <c:idx val="0"/>
            <c:spPr>
              <a:solidFill>
                <a:schemeClr val="accent2"/>
              </a:solidFill>
            </c:spPr>
          </c:dPt>
          <c:dPt>
            <c:idx val="1"/>
            <c:spPr>
              <a:solidFill>
                <a:schemeClr val="accent4"/>
              </a:solidFill>
            </c:spPr>
          </c:dPt>
          <c:dPt>
            <c:idx val="2"/>
            <c:spPr>
              <a:solidFill>
                <a:schemeClr val="accent3"/>
              </a:solidFill>
            </c:spPr>
          </c:dPt>
          <c:cat>
            <c:strRef>
              <c:f>('Orig - 4 Domains - paper al 2'!$O$3,'Orig - 4 Domains - paper al 2'!$O$4,'Orig - 4 Domains - paper al 2'!$O$2)</c:f>
              <c:strCache>
                <c:ptCount val="3"/>
                <c:pt idx="0">
                  <c:v>USR(0.1)</c:v>
                </c:pt>
                <c:pt idx="1">
                  <c:v>USR(1.0)</c:v>
                </c:pt>
                <c:pt idx="2">
                  <c:v>TSR(0.1)</c:v>
                </c:pt>
              </c:strCache>
            </c:strRef>
          </c:cat>
          <c:val>
            <c:numRef>
              <c:f>('Orig - 4 Domains - paper al 2'!$L$30,'Orig - 4 Domains - paper al 2'!$P$30,'Orig - 4 Domains - paper al 2'!$F$30)</c:f>
              <c:numCache>
                <c:formatCode>General</c:formatCode>
                <c:ptCount val="3"/>
                <c:pt idx="0">
                  <c:v>0.38265000000000005</c:v>
                </c:pt>
                <c:pt idx="1">
                  <c:v>0.32395748000000008</c:v>
                </c:pt>
                <c:pt idx="2">
                  <c:v>0.44607000000000002</c:v>
                </c:pt>
              </c:numCache>
            </c:numRef>
          </c:val>
        </c:ser>
        <c:dLbls/>
        <c:axId val="759313152"/>
        <c:axId val="759647616"/>
      </c:barChart>
      <c:catAx>
        <c:axId val="759313152"/>
        <c:scaling>
          <c:orientation val="minMax"/>
        </c:scaling>
        <c:axPos val="b"/>
        <c:tickLblPos val="nextTo"/>
        <c:txPr>
          <a:bodyPr/>
          <a:lstStyle/>
          <a:p>
            <a:pPr>
              <a:defRPr sz="1800" baseline="0"/>
            </a:pPr>
            <a:endParaRPr lang="en-US"/>
          </a:p>
        </c:txPr>
        <c:crossAx val="759647616"/>
        <c:crosses val="autoZero"/>
        <c:auto val="1"/>
        <c:lblAlgn val="ctr"/>
        <c:lblOffset val="100"/>
      </c:catAx>
      <c:valAx>
        <c:axId val="759647616"/>
        <c:scaling>
          <c:orientation val="minMax"/>
          <c:max val="0.5"/>
          <c:min val="0.2"/>
        </c:scaling>
        <c:axPos val="l"/>
        <c:majorGridlines/>
        <c:numFmt formatCode="General" sourceLinked="1"/>
        <c:tickLblPos val="nextTo"/>
        <c:txPr>
          <a:bodyPr/>
          <a:lstStyle/>
          <a:p>
            <a:pPr>
              <a:defRPr sz="1800" baseline="0"/>
            </a:pPr>
            <a:endParaRPr lang="en-US"/>
          </a:p>
        </c:txPr>
        <c:crossAx val="759313152"/>
        <c:crosses val="autoZero"/>
        <c:crossBetween val="between"/>
        <c:majorUnit val="0.1"/>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0534532697976802E-2"/>
          <c:y val="5.0696436917988592E-2"/>
          <c:w val="0.88138469517657603"/>
          <c:h val="0.815480607842475"/>
        </c:manualLayout>
      </c:layout>
      <c:barChart>
        <c:barDir val="col"/>
        <c:grouping val="clustered"/>
        <c:ser>
          <c:idx val="0"/>
          <c:order val="0"/>
          <c:tx>
            <c:strRef>
              <c:f>'Orig - 4 Domains - paper al 2'!$O$3</c:f>
              <c:strCache>
                <c:ptCount val="1"/>
                <c:pt idx="0">
                  <c:v>USR(0.1)</c:v>
                </c:pt>
              </c:strCache>
            </c:strRef>
          </c:tx>
          <c:spPr>
            <a:solidFill>
              <a:srgbClr val="C0504D"/>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2'!$L$7,'Orig - 4 Domains - paper al 2'!$L$13,'Orig - 4 Domains - paper al 2'!$L$20,'Orig - 4 Domains - paper al 2'!$L$26)</c:f>
              <c:numCache>
                <c:formatCode>General</c:formatCode>
                <c:ptCount val="4"/>
                <c:pt idx="0">
                  <c:v>0.34</c:v>
                </c:pt>
                <c:pt idx="1">
                  <c:v>0.45</c:v>
                </c:pt>
                <c:pt idx="2">
                  <c:v>0.30000000000000004</c:v>
                </c:pt>
                <c:pt idx="3">
                  <c:v>0.42000000000000004</c:v>
                </c:pt>
              </c:numCache>
            </c:numRef>
          </c:val>
        </c:ser>
        <c:ser>
          <c:idx val="3"/>
          <c:order val="1"/>
          <c:tx>
            <c:strRef>
              <c:f>'Orig - 4 Domains - paper al 2'!$O$4</c:f>
              <c:strCache>
                <c:ptCount val="1"/>
                <c:pt idx="0">
                  <c:v>USR(1.0)</c:v>
                </c:pt>
              </c:strCache>
            </c:strRef>
          </c:tx>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2'!$P$7,'Orig - 4 Domains - paper al 2'!$P$13,'Orig - 4 Domains - paper al 2'!$P$20,'Orig - 4 Domains - paper al 2'!$P$26)</c:f>
              <c:numCache>
                <c:formatCode>General</c:formatCode>
                <c:ptCount val="4"/>
                <c:pt idx="0">
                  <c:v>0.13</c:v>
                </c:pt>
                <c:pt idx="1">
                  <c:v>0.5</c:v>
                </c:pt>
                <c:pt idx="2">
                  <c:v>0.28600000000000003</c:v>
                </c:pt>
                <c:pt idx="3">
                  <c:v>0.42000000000000004</c:v>
                </c:pt>
              </c:numCache>
            </c:numRef>
          </c:val>
        </c:ser>
        <c:ser>
          <c:idx val="1"/>
          <c:order val="2"/>
          <c:tx>
            <c:strRef>
              <c:f>'Orig - 4 Domains - paper al 2'!$O$2</c:f>
              <c:strCache>
                <c:ptCount val="1"/>
                <c:pt idx="0">
                  <c:v>TSR(0.1)</c:v>
                </c:pt>
              </c:strCache>
            </c:strRef>
          </c:tx>
          <c:spPr>
            <a:solidFill>
              <a:schemeClr val="accent3"/>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2'!$F$7,'Orig - 4 Domains - paper al 2'!$F$13,'Orig - 4 Domains - paper al 2'!$F$20,'Orig - 4 Domains - paper al 2'!$F$26)</c:f>
              <c:numCache>
                <c:formatCode>General</c:formatCode>
                <c:ptCount val="4"/>
                <c:pt idx="0">
                  <c:v>0.44800000000000001</c:v>
                </c:pt>
                <c:pt idx="1">
                  <c:v>0.46</c:v>
                </c:pt>
                <c:pt idx="2">
                  <c:v>0.38000000000000006</c:v>
                </c:pt>
                <c:pt idx="3">
                  <c:v>0.48000000000000004</c:v>
                </c:pt>
              </c:numCache>
            </c:numRef>
          </c:val>
        </c:ser>
        <c:dLbls/>
        <c:axId val="760396032"/>
        <c:axId val="763584512"/>
      </c:barChart>
      <c:catAx>
        <c:axId val="760396032"/>
        <c:scaling>
          <c:orientation val="minMax"/>
        </c:scaling>
        <c:axPos val="b"/>
        <c:tickLblPos val="nextTo"/>
        <c:txPr>
          <a:bodyPr/>
          <a:lstStyle/>
          <a:p>
            <a:pPr>
              <a:defRPr sz="1800"/>
            </a:pPr>
            <a:endParaRPr lang="en-US"/>
          </a:p>
        </c:txPr>
        <c:crossAx val="763584512"/>
        <c:crosses val="autoZero"/>
        <c:auto val="1"/>
        <c:lblAlgn val="ctr"/>
        <c:lblOffset val="100"/>
      </c:catAx>
      <c:valAx>
        <c:axId val="763584512"/>
        <c:scaling>
          <c:orientation val="minMax"/>
          <c:max val="0.60000000000000109"/>
          <c:min val="0.1"/>
        </c:scaling>
        <c:axPos val="l"/>
        <c:majorGridlines/>
        <c:numFmt formatCode="General" sourceLinked="1"/>
        <c:tickLblPos val="nextTo"/>
        <c:txPr>
          <a:bodyPr/>
          <a:lstStyle/>
          <a:p>
            <a:pPr>
              <a:defRPr sz="1800"/>
            </a:pPr>
            <a:endParaRPr lang="en-US"/>
          </a:p>
        </c:txPr>
        <c:crossAx val="760396032"/>
        <c:crosses val="autoZero"/>
        <c:crossBetween val="between"/>
        <c:majorUnit val="0.1"/>
      </c:valAx>
    </c:plotArea>
    <c:legend>
      <c:legendPos val="r"/>
      <c:legendEntry>
        <c:idx val="0"/>
        <c:txPr>
          <a:bodyPr/>
          <a:lstStyle/>
          <a:p>
            <a:pPr>
              <a:defRPr sz="1800"/>
            </a:pPr>
            <a:endParaRPr lang="en-US"/>
          </a:p>
        </c:txPr>
      </c:legendEntry>
      <c:legendEntry>
        <c:idx val="2"/>
        <c:txPr>
          <a:bodyPr/>
          <a:lstStyle/>
          <a:p>
            <a:pPr>
              <a:defRPr sz="1800"/>
            </a:pPr>
            <a:endParaRPr lang="en-US"/>
          </a:p>
        </c:txPr>
      </c:legendEntry>
      <c:layout>
        <c:manualLayout>
          <c:xMode val="edge"/>
          <c:yMode val="edge"/>
          <c:x val="8.9123170980873745E-2"/>
          <c:y val="5.3331756277246511E-2"/>
          <c:w val="0.57678542497002705"/>
          <c:h val="5.0802466694604101E-2"/>
        </c:manualLayout>
      </c:layout>
      <c:txPr>
        <a:bodyPr/>
        <a:lstStyle/>
        <a:p>
          <a:pPr>
            <a:defRPr sz="18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0043673189048314E-2"/>
          <c:y val="5.0696436917988592E-2"/>
          <c:w val="0.90312957868218513"/>
          <c:h val="0.83629297971740491"/>
        </c:manualLayout>
      </c:layout>
      <c:barChart>
        <c:barDir val="col"/>
        <c:grouping val="clustered"/>
        <c:ser>
          <c:idx val="0"/>
          <c:order val="0"/>
          <c:dPt>
            <c:idx val="1"/>
            <c:spPr>
              <a:solidFill>
                <a:schemeClr val="accent3"/>
              </a:solidFill>
            </c:spPr>
          </c:dPt>
          <c:cat>
            <c:strRef>
              <c:f>('Orig - 4 Domains - paper al 2'!$O$5,'Orig - 4 Domains - paper al 2'!$O$2)</c:f>
              <c:strCache>
                <c:ptCount val="2"/>
                <c:pt idx="0">
                  <c:v>DSR(0.1)</c:v>
                </c:pt>
                <c:pt idx="1">
                  <c:v>TSR(0.1)</c:v>
                </c:pt>
              </c:strCache>
            </c:strRef>
          </c:cat>
          <c:val>
            <c:numRef>
              <c:f>('Orig - 4 Domains - paper al 2'!$R$30,'Orig - 4 Domains - paper al 2'!$F$30)</c:f>
              <c:numCache>
                <c:formatCode>General</c:formatCode>
                <c:ptCount val="2"/>
                <c:pt idx="0">
                  <c:v>0.44222999999999996</c:v>
                </c:pt>
                <c:pt idx="1">
                  <c:v>0.44607000000000002</c:v>
                </c:pt>
              </c:numCache>
            </c:numRef>
          </c:val>
        </c:ser>
        <c:dLbls/>
        <c:axId val="1005143552"/>
        <c:axId val="1005150208"/>
      </c:barChart>
      <c:catAx>
        <c:axId val="1005143552"/>
        <c:scaling>
          <c:orientation val="minMax"/>
        </c:scaling>
        <c:axPos val="b"/>
        <c:tickLblPos val="nextTo"/>
        <c:txPr>
          <a:bodyPr/>
          <a:lstStyle/>
          <a:p>
            <a:pPr>
              <a:defRPr sz="1800" baseline="0"/>
            </a:pPr>
            <a:endParaRPr lang="en-US"/>
          </a:p>
        </c:txPr>
        <c:crossAx val="1005150208"/>
        <c:crosses val="autoZero"/>
        <c:auto val="1"/>
        <c:lblAlgn val="ctr"/>
        <c:lblOffset val="100"/>
      </c:catAx>
      <c:valAx>
        <c:axId val="1005150208"/>
        <c:scaling>
          <c:orientation val="minMax"/>
          <c:max val="0.5"/>
          <c:min val="0.2"/>
        </c:scaling>
        <c:axPos val="l"/>
        <c:majorGridlines/>
        <c:numFmt formatCode="General" sourceLinked="1"/>
        <c:tickLblPos val="nextTo"/>
        <c:txPr>
          <a:bodyPr/>
          <a:lstStyle/>
          <a:p>
            <a:pPr>
              <a:defRPr sz="1800" baseline="0"/>
            </a:pPr>
            <a:endParaRPr lang="en-US"/>
          </a:p>
        </c:txPr>
        <c:crossAx val="1005143552"/>
        <c:crosses val="autoZero"/>
        <c:crossBetween val="between"/>
        <c:majorUnit val="0.1"/>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0534532697976899E-2"/>
          <c:y val="5.0696436917988696E-2"/>
          <c:w val="0.88138469517657603"/>
          <c:h val="0.815480607842475"/>
        </c:manualLayout>
      </c:layout>
      <c:barChart>
        <c:barDir val="col"/>
        <c:grouping val="clustered"/>
        <c:ser>
          <c:idx val="3"/>
          <c:order val="0"/>
          <c:tx>
            <c:strRef>
              <c:f>'Orig - 4 Domains - paper al 2'!$O$5</c:f>
              <c:strCache>
                <c:ptCount val="1"/>
                <c:pt idx="0">
                  <c:v>DSR(0.1)</c:v>
                </c:pt>
              </c:strCache>
            </c:strRef>
          </c:tx>
          <c:spPr>
            <a:solidFill>
              <a:schemeClr val="tx2">
                <a:lumMod val="60000"/>
                <a:lumOff val="40000"/>
              </a:schemeClr>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2'!$R$7,'Orig - 4 Domains - paper al 2'!$R$13,'Orig - 4 Domains - paper al 2'!$R$20,'Orig - 4 Domains - paper al 2'!$R$26)</c:f>
              <c:numCache>
                <c:formatCode>General</c:formatCode>
                <c:ptCount val="4"/>
                <c:pt idx="0">
                  <c:v>0.4</c:v>
                </c:pt>
                <c:pt idx="1">
                  <c:v>0.46200000000000002</c:v>
                </c:pt>
                <c:pt idx="2">
                  <c:v>0.4</c:v>
                </c:pt>
                <c:pt idx="3">
                  <c:v>0.49000000000000005</c:v>
                </c:pt>
              </c:numCache>
            </c:numRef>
          </c:val>
        </c:ser>
        <c:ser>
          <c:idx val="1"/>
          <c:order val="1"/>
          <c:tx>
            <c:strRef>
              <c:f>'Orig - 4 Domains - paper al 2'!$O$2</c:f>
              <c:strCache>
                <c:ptCount val="1"/>
                <c:pt idx="0">
                  <c:v>TSR(0.1)</c:v>
                </c:pt>
              </c:strCache>
            </c:strRef>
          </c:tx>
          <c:spPr>
            <a:solidFill>
              <a:schemeClr val="accent3"/>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2'!$F$7,'Orig - 4 Domains - paper al 2'!$F$13,'Orig - 4 Domains - paper al 2'!$F$20,'Orig - 4 Domains - paper al 2'!$F$26)</c:f>
              <c:numCache>
                <c:formatCode>General</c:formatCode>
                <c:ptCount val="4"/>
                <c:pt idx="0">
                  <c:v>0.44800000000000001</c:v>
                </c:pt>
                <c:pt idx="1">
                  <c:v>0.46</c:v>
                </c:pt>
                <c:pt idx="2">
                  <c:v>0.38000000000000006</c:v>
                </c:pt>
                <c:pt idx="3">
                  <c:v>0.48000000000000004</c:v>
                </c:pt>
              </c:numCache>
            </c:numRef>
          </c:val>
        </c:ser>
        <c:dLbls/>
        <c:axId val="760481280"/>
        <c:axId val="760482816"/>
      </c:barChart>
      <c:catAx>
        <c:axId val="760481280"/>
        <c:scaling>
          <c:orientation val="minMax"/>
        </c:scaling>
        <c:axPos val="b"/>
        <c:tickLblPos val="nextTo"/>
        <c:txPr>
          <a:bodyPr/>
          <a:lstStyle/>
          <a:p>
            <a:pPr>
              <a:defRPr sz="1800"/>
            </a:pPr>
            <a:endParaRPr lang="en-US"/>
          </a:p>
        </c:txPr>
        <c:crossAx val="760482816"/>
        <c:crosses val="autoZero"/>
        <c:auto val="1"/>
        <c:lblAlgn val="ctr"/>
        <c:lblOffset val="100"/>
      </c:catAx>
      <c:valAx>
        <c:axId val="760482816"/>
        <c:scaling>
          <c:orientation val="minMax"/>
          <c:max val="0.60000000000000109"/>
          <c:min val="0.1"/>
        </c:scaling>
        <c:axPos val="l"/>
        <c:majorGridlines/>
        <c:numFmt formatCode="General" sourceLinked="1"/>
        <c:tickLblPos val="nextTo"/>
        <c:txPr>
          <a:bodyPr/>
          <a:lstStyle/>
          <a:p>
            <a:pPr>
              <a:defRPr sz="1800"/>
            </a:pPr>
            <a:endParaRPr lang="en-US"/>
          </a:p>
        </c:txPr>
        <c:crossAx val="760481280"/>
        <c:crosses val="autoZero"/>
        <c:crossBetween val="between"/>
        <c:majorUnit val="0.1"/>
      </c:valAx>
    </c:plotArea>
    <c:legend>
      <c:legendPos val="r"/>
      <c:legendEntry>
        <c:idx val="1"/>
        <c:txPr>
          <a:bodyPr/>
          <a:lstStyle/>
          <a:p>
            <a:pPr>
              <a:defRPr sz="1800"/>
            </a:pPr>
            <a:endParaRPr lang="en-US"/>
          </a:p>
        </c:txPr>
      </c:legendEntry>
      <c:layout>
        <c:manualLayout>
          <c:xMode val="edge"/>
          <c:yMode val="edge"/>
          <c:x val="8.9123170980873745E-2"/>
          <c:y val="5.3331756277246511E-2"/>
          <c:w val="0.34813218190715306"/>
          <c:h val="5.0802466694604101E-2"/>
        </c:manualLayout>
      </c:layout>
      <c:txPr>
        <a:bodyPr/>
        <a:lstStyle/>
        <a:p>
          <a:pPr>
            <a:defRPr sz="18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2120"/>
          </a:xfrm>
          <a:prstGeom prst="rect">
            <a:avLst/>
          </a:prstGeom>
        </p:spPr>
        <p:txBody>
          <a:bodyPr vert="horz" lIns="91440" tIns="45720" rIns="91440" bIns="45720" rtlCol="0"/>
          <a:lstStyle>
            <a:lvl1pPr algn="r">
              <a:defRPr sz="1200"/>
            </a:lvl1pPr>
          </a:lstStyle>
          <a:p>
            <a:fld id="{643DD538-5ACF-429E-88AE-06AAB25EE13F}" type="datetimeFigureOut">
              <a:rPr lang="en-US" smtClean="0"/>
              <a:pPr/>
              <a:t>1/3/2012</a:t>
            </a:fld>
            <a:endParaRPr lang="en-US"/>
          </a:p>
        </p:txBody>
      </p:sp>
      <p:sp>
        <p:nvSpPr>
          <p:cNvPr id="4" name="Footer Placeholder 3"/>
          <p:cNvSpPr>
            <a:spLocks noGrp="1"/>
          </p:cNvSpPr>
          <p:nvPr>
            <p:ph type="ftr" sz="quarter" idx="2"/>
          </p:nvPr>
        </p:nvSpPr>
        <p:spPr>
          <a:xfrm>
            <a:off x="0" y="8772378"/>
            <a:ext cx="303864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772378"/>
            <a:ext cx="3038648" cy="462120"/>
          </a:xfrm>
          <a:prstGeom prst="rect">
            <a:avLst/>
          </a:prstGeom>
        </p:spPr>
        <p:txBody>
          <a:bodyPr vert="horz" lIns="91440" tIns="45720" rIns="91440" bIns="45720" rtlCol="0" anchor="b"/>
          <a:lstStyle>
            <a:lvl1pPr algn="r">
              <a:defRPr sz="1200"/>
            </a:lvl1pPr>
          </a:lstStyle>
          <a:p>
            <a:fld id="{3C9CAD76-0D46-47B8-A4E7-284679247B28}" type="slidenum">
              <a:rPr lang="en-US" smtClean="0"/>
              <a:pPr/>
              <a:t>‹#›</a:t>
            </a:fld>
            <a:endParaRPr lang="en-US"/>
          </a:p>
        </p:txBody>
      </p:sp>
    </p:spTree>
    <p:extLst>
      <p:ext uri="{BB962C8B-B14F-4D97-AF65-F5344CB8AC3E}">
        <p14:creationId xmlns:p14="http://schemas.microsoft.com/office/powerpoint/2010/main" xmlns="" val="1313886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9F9CA627-B60A-4AF6-9E7A-1EEACE32E8AD}" type="datetimeFigureOut">
              <a:rPr lang="en-US" smtClean="0"/>
              <a:pPr/>
              <a:t>1/3/2012</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AF06919F-D831-4009-82FB-A24915237D3D}" type="slidenum">
              <a:rPr lang="en-US" smtClean="0"/>
              <a:pPr/>
              <a:t>‹#›</a:t>
            </a:fld>
            <a:endParaRPr lang="en-US"/>
          </a:p>
        </p:txBody>
      </p:sp>
    </p:spTree>
    <p:extLst>
      <p:ext uri="{BB962C8B-B14F-4D97-AF65-F5344CB8AC3E}">
        <p14:creationId xmlns:p14="http://schemas.microsoft.com/office/powerpoint/2010/main" xmlns="" val="326657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Updated view of deep web </a:t>
            </a:r>
          </a:p>
          <a:p>
            <a:pPr>
              <a:buFontTx/>
              <a:buChar char="-"/>
            </a:pPr>
            <a:r>
              <a:rPr lang="en-US" dirty="0" smtClean="0"/>
              <a:t> topical representation of deep web</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Example: Barnes &amp; Noble might be quite good as a book source but may not be as good a movie source  TOPICS are latent variables--</a:t>
            </a:r>
          </a:p>
        </p:txBody>
      </p:sp>
      <p:sp>
        <p:nvSpPr>
          <p:cNvPr id="4" name="Slide Number Placeholder 3"/>
          <p:cNvSpPr>
            <a:spLocks noGrp="1"/>
          </p:cNvSpPr>
          <p:nvPr>
            <p:ph type="sldNum" sz="quarter" idx="10"/>
          </p:nvPr>
        </p:nvSpPr>
        <p:spPr/>
        <p:txBody>
          <a:bodyPr/>
          <a:lstStyle/>
          <a:p>
            <a:fld id="{AF06919F-D831-4009-82FB-A24915237D3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instead of computing single</a:t>
            </a:r>
            <a:r>
              <a:rPr lang="en-US" baseline="0" dirty="0" smtClean="0"/>
              <a:t> importance ranking, we compute multiple rankings, each biased towards a topic</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limitations</a:t>
            </a:r>
            <a:r>
              <a:rPr lang="en-US" baseline="0" dirty="0" smtClean="0"/>
              <a:t> of sourcerank</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creating a single importance ranking, multiple importance rankings are created</a:t>
            </a:r>
          </a:p>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system architecture</a:t>
            </a:r>
          </a:p>
          <a:p>
            <a:pPr>
              <a:buFontTx/>
              <a:buChar char="-"/>
            </a:pPr>
            <a:r>
              <a:rPr lang="en-US" dirty="0" smtClean="0"/>
              <a:t> consists</a:t>
            </a:r>
            <a:r>
              <a:rPr lang="en-US" baseline="0" dirty="0" smtClean="0"/>
              <a:t> of two parts: offline and online computations</a:t>
            </a:r>
          </a:p>
          <a:p>
            <a:pPr>
              <a:buFontTx/>
              <a:buChar char="-"/>
            </a:pPr>
            <a:r>
              <a:rPr lang="en-US" baseline="0" dirty="0" smtClean="0"/>
              <a:t> offline component computes topic-specific </a:t>
            </a:r>
            <a:r>
              <a:rPr lang="en-US" baseline="0" dirty="0" err="1" smtClean="0"/>
              <a:t>sourceranks</a:t>
            </a:r>
            <a:r>
              <a:rPr lang="en-US" baseline="0" dirty="0" smtClean="0"/>
              <a:t> and the online component uses the query-information for combining the multiple </a:t>
            </a:r>
            <a:r>
              <a:rPr lang="en-US" baseline="0" dirty="0" err="1" smtClean="0"/>
              <a:t>sourceranks</a:t>
            </a:r>
            <a:r>
              <a:rPr lang="en-US" baseline="0" dirty="0" smtClean="0"/>
              <a:t> into a single query-topic sensitive sourcerank</a:t>
            </a:r>
            <a:endParaRPr lang="en-US" dirty="0" smtClean="0"/>
          </a:p>
          <a:p>
            <a:pPr>
              <a:buFontTx/>
              <a:buChar char="-"/>
            </a:pPr>
            <a:r>
              <a:rPr lang="en-US" baseline="0" dirty="0" smtClean="0"/>
              <a:t> components are </a:t>
            </a:r>
            <a:r>
              <a:rPr lang="en-US" dirty="0" smtClean="0"/>
              <a:t>explained in the coming slides</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F06919F-D831-4009-82FB-A24915237D3D}"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solved our problem of computing </a:t>
            </a:r>
            <a:r>
              <a:rPr lang="en-US" baseline="0" dirty="0" smtClean="0"/>
              <a:t>topic-specific sourcerank, but in doing so we have introduced an unknown – topic specific sampling queries</a:t>
            </a:r>
          </a:p>
          <a:p>
            <a:endParaRPr lang="en-US" dirty="0" smtClean="0"/>
          </a:p>
          <a:p>
            <a:r>
              <a:rPr lang="en-US" dirty="0" smtClean="0"/>
              <a:t>how do we obtain topic-specific</a:t>
            </a:r>
            <a:r>
              <a:rPr lang="en-US" baseline="0" dirty="0" smtClean="0"/>
              <a:t> sampling queries</a:t>
            </a:r>
          </a:p>
          <a:p>
            <a:r>
              <a:rPr lang="en-US" baseline="0" dirty="0" smtClean="0"/>
              <a:t>Answer: publicly available online directories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For user query </a:t>
            </a:r>
            <a:r>
              <a:rPr lang="en-US" i="1" dirty="0" smtClean="0"/>
              <a:t>q</a:t>
            </a:r>
            <a:r>
              <a:rPr lang="en-US" dirty="0" smtClean="0"/>
              <a:t> and a set of topics </a:t>
            </a:r>
            <a:r>
              <a:rPr lang="en-US" i="1" dirty="0" err="1" smtClean="0"/>
              <a:t>c</a:t>
            </a:r>
            <a:r>
              <a:rPr lang="en-US" i="1" baseline="-25000" dirty="0" err="1" smtClean="0"/>
              <a:t>i</a:t>
            </a:r>
            <a:r>
              <a:rPr lang="en-US" dirty="0" smtClean="0"/>
              <a:t> </a:t>
            </a:r>
            <a:r>
              <a:rPr lang="en-US" dirty="0" smtClean="0">
                <a:sym typeface="Symbol"/>
              </a:rPr>
              <a:t> </a:t>
            </a:r>
            <a:r>
              <a:rPr lang="en-US" i="1" dirty="0" smtClean="0"/>
              <a:t>C</a:t>
            </a:r>
            <a:r>
              <a:rPr lang="en-US" dirty="0" smtClean="0"/>
              <a:t>, goal is to find fractional topic membership of </a:t>
            </a:r>
            <a:r>
              <a:rPr lang="en-US" i="1" dirty="0" smtClean="0"/>
              <a:t>q</a:t>
            </a:r>
            <a:r>
              <a:rPr lang="en-US" dirty="0" smtClean="0"/>
              <a:t> with each topic </a:t>
            </a:r>
            <a:r>
              <a:rPr lang="en-US" i="1" dirty="0" err="1" smtClean="0"/>
              <a:t>c</a:t>
            </a:r>
            <a:r>
              <a:rPr lang="en-US" i="1" baseline="-25000" dirty="0" err="1" smtClean="0"/>
              <a:t>i</a:t>
            </a:r>
            <a:endParaRPr lang="en-US" i="1" baseline="-25000" dirty="0" smtClean="0"/>
          </a:p>
        </p:txBody>
      </p:sp>
      <p:sp>
        <p:nvSpPr>
          <p:cNvPr id="4" name="Slide Number Placeholder 3"/>
          <p:cNvSpPr>
            <a:spLocks noGrp="1"/>
          </p:cNvSpPr>
          <p:nvPr>
            <p:ph type="sldNum" sz="quarter" idx="10"/>
          </p:nvPr>
        </p:nvSpPr>
        <p:spPr/>
        <p:txBody>
          <a:bodyPr/>
          <a:lstStyle/>
          <a:p>
            <a:fld id="{AF06919F-D831-4009-82FB-A24915237D3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deep web is composed of welter of web-accessible databases</a:t>
            </a:r>
          </a:p>
          <a:p>
            <a:pPr>
              <a:buFontTx/>
              <a:buChar char="-"/>
            </a:pPr>
            <a:r>
              <a:rPr lang="en-US" dirty="0" smtClean="0"/>
              <a:t> searching over deep web has emerged as one of the biggest challenges in information management</a:t>
            </a:r>
          </a:p>
          <a:p>
            <a:pPr>
              <a:buFontTx/>
              <a:buChar char="-"/>
            </a:pPr>
            <a:r>
              <a:rPr lang="en-US" dirty="0" smtClean="0"/>
              <a:t> what</a:t>
            </a:r>
            <a:r>
              <a:rPr lang="en-US" baseline="0" dirty="0" smtClean="0"/>
              <a:t> makes deep web so attractive is the existence of millions of sources containing structured tuples</a:t>
            </a:r>
          </a:p>
          <a:p>
            <a:pPr>
              <a:buFontTx/>
              <a:buChar char="-"/>
            </a:pPr>
            <a:r>
              <a:rPr lang="en-US" baseline="0" dirty="0" smtClean="0"/>
              <a:t> these sources contain information spanning multiple topics</a:t>
            </a:r>
          </a:p>
          <a:p>
            <a:pPr>
              <a:buFontTx/>
              <a:buChar char="-"/>
            </a:pPr>
            <a:r>
              <a:rPr lang="en-US" baseline="0" dirty="0" smtClean="0"/>
              <a:t> deep web has its own share of challenges too</a:t>
            </a:r>
          </a:p>
          <a:p>
            <a:pPr>
              <a:buFontTx/>
              <a:buChar char="-"/>
            </a:pPr>
            <a:r>
              <a:rPr lang="en-US" baseline="0" dirty="0" smtClean="0"/>
              <a:t> access is limited to query-forms making information extraction and searching over deep web difficult</a:t>
            </a:r>
          </a:p>
        </p:txBody>
      </p:sp>
      <p:sp>
        <p:nvSpPr>
          <p:cNvPr id="4" name="Slide Number Placeholder 3"/>
          <p:cNvSpPr>
            <a:spLocks noGrp="1"/>
          </p:cNvSpPr>
          <p:nvPr>
            <p:ph type="sldNum" sz="quarter" idx="10"/>
          </p:nvPr>
        </p:nvSpPr>
        <p:spPr/>
        <p:txBody>
          <a:bodyPr/>
          <a:lstStyle/>
          <a:p>
            <a:fld id="{AF06919F-D831-4009-82FB-A24915237D3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Bag of words representation model is used for topic descriptions.</a:t>
            </a:r>
          </a:p>
          <a:p>
            <a:endParaRPr lang="en-US" dirty="0" smtClean="0"/>
          </a:p>
          <a:p>
            <a:r>
              <a:rPr lang="en-US" dirty="0" smtClean="0"/>
              <a:t>Note</a:t>
            </a:r>
            <a:r>
              <a:rPr lang="en-US" baseline="0" dirty="0" smtClean="0"/>
              <a:t> that we use complete sampling queries to eliminate noise from our training data</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putting it all together</a:t>
            </a:r>
          </a:p>
          <a:p>
            <a:pPr>
              <a:buFontTx/>
              <a:buChar char="-"/>
            </a:pPr>
            <a:r>
              <a:rPr lang="en-US" baseline="0" dirty="0" smtClean="0"/>
              <a:t> a recap of how different components fit together in the system diagram</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Experiments were conducted</a:t>
            </a:r>
            <a:r>
              <a:rPr lang="en-US" baseline="0" dirty="0" smtClean="0"/>
              <a:t> in a four-topic deep-web environment: camera, books, movies and music</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Base was probed with 40 queries containing a mix of camera names, book, movie and music album titles</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Randomly selected cameras from pbase.com, book from New York Times best sellers, movies from ODP and music albums from Wikipedia’s top-100, 1986-2010</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compare our approach with four baseline source selection methods. Two query-similarity based and two agreement based source selection</a:t>
            </a:r>
            <a:r>
              <a:rPr lang="en-US" baseline="0" dirty="0" smtClean="0"/>
              <a:t> methods.</a:t>
            </a:r>
          </a:p>
          <a:p>
            <a:endParaRPr lang="en-US" dirty="0" smtClean="0"/>
          </a:p>
          <a:p>
            <a:r>
              <a:rPr lang="en-US" dirty="0" smtClean="0"/>
              <a:t>Query-similarity based measures</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USR of sources is computed based on a random walk on this graph</a:t>
            </a:r>
          </a:p>
        </p:txBody>
      </p:sp>
      <p:sp>
        <p:nvSpPr>
          <p:cNvPr id="4" name="Slide Number Placeholder 3"/>
          <p:cNvSpPr>
            <a:spLocks noGrp="1"/>
          </p:cNvSpPr>
          <p:nvPr>
            <p:ph type="sldNum" sz="quarter" idx="10"/>
          </p:nvPr>
        </p:nvSpPr>
        <p:spPr/>
        <p:txBody>
          <a:bodyPr/>
          <a:lstStyle/>
          <a:p>
            <a:fld id="{AF06919F-D831-4009-82FB-A24915237D3D}"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Assumes a perfect classification of sources and user queries are available i.e. each source and test query is manually labeled with its domain association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baseline="0" dirty="0" smtClean="0">
                <a:solidFill>
                  <a:schemeClr val="tx1"/>
                </a:solidFill>
                <a:latin typeface="+mn-lt"/>
                <a:ea typeface="+mn-ea"/>
                <a:cs typeface="+mn-cs"/>
              </a:rPr>
              <a:t>Comparison of TSR with DSR gives an idea of how well the automated topic classification of queries and sources of TSR is performing with respect to an oracular scenario.</a:t>
            </a:r>
            <a:endParaRPr lang="en-US" dirty="0" smtClean="0"/>
          </a:p>
        </p:txBody>
      </p:sp>
      <p:sp>
        <p:nvSpPr>
          <p:cNvPr id="4" name="Slide Number Placeholder 3"/>
          <p:cNvSpPr>
            <a:spLocks noGrp="1"/>
          </p:cNvSpPr>
          <p:nvPr>
            <p:ph type="sldNum" sz="quarter" idx="10"/>
          </p:nvPr>
        </p:nvSpPr>
        <p:spPr/>
        <p:txBody>
          <a:bodyPr/>
          <a:lstStyle/>
          <a:p>
            <a:fld id="{AF06919F-D831-4009-82FB-A24915237D3D}"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k=10 </a:t>
            </a:r>
            <a:r>
              <a:rPr lang="en-US" dirty="0" smtClean="0"/>
              <a:t>yielded optimal results</a:t>
            </a:r>
            <a:endParaRPr lang="en-US" i="1" dirty="0" smtClean="0"/>
          </a:p>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Example- if the test query is “pirates </a:t>
            </a:r>
            <a:r>
              <a:rPr lang="en-US" dirty="0" err="1" smtClean="0"/>
              <a:t>caribbean</a:t>
            </a:r>
            <a:r>
              <a:rPr lang="en-US" dirty="0" smtClean="0"/>
              <a:t> chest” and original movie name is “Pirates of Caribbean and Dead Man’s Chest”, then if the result entity refers to the same movie (</a:t>
            </a:r>
            <a:r>
              <a:rPr lang="en-US" dirty="0" err="1" smtClean="0"/>
              <a:t>dvd</a:t>
            </a:r>
            <a:r>
              <a:rPr lang="en-US" dirty="0" smtClean="0"/>
              <a:t>, blue-ray etc.) then the result is classified as relevant and otherwise irrelevant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To avoid author bias, results from different source selection methods were merged in a single file so that the evaluator does not know which method each result came from while he does the classification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deep web is adversarial</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 some deep web sources </a:t>
            </a:r>
            <a:r>
              <a:rPr lang="en-US" baseline="0" dirty="0" smtClean="0"/>
              <a:t>try to artificially boost their ranking for economic gain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for example: when searching for a book, some sources may advertise the book at unrealistically low prices to attract user attention.. When the user proceeds towards checkout, the book may either be out of stock or turn out to be another item with same title</a:t>
            </a: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autonomous and uncontrolled nature of deep web makes source quality critical for deep web too</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sourcerank provides a measure for assessing source quality based on trustworthiness and result importance</a:t>
            </a:r>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 note on the seemingly low precision values, these are mean relevance of the top-5 results. Many of the queries used have less than have</a:t>
            </a:r>
          </a:p>
          <a:p>
            <a:r>
              <a:rPr lang="en-US" sz="1200" kern="1200" baseline="0" dirty="0" smtClean="0">
                <a:solidFill>
                  <a:schemeClr val="tx1"/>
                </a:solidFill>
                <a:latin typeface="+mn-lt"/>
                <a:ea typeface="+mn-ea"/>
                <a:cs typeface="+mn-cs"/>
              </a:rPr>
              <a:t>possible relevant answers (e.g. a book title query may have only paperback and hard cover for the book as relevant answers). But since we count the top-5 results always, the mean precision is bound to be low. For example, if a method returns one relevant answer on in top-5 for all queries, the top-5 precision value will be only 20%. We get better values since some queries have more than one relevant results in top-5 (e.g. </a:t>
            </a:r>
            <a:r>
              <a:rPr lang="en-US" sz="1200" kern="1200" baseline="0" dirty="0" err="1" smtClean="0">
                <a:solidFill>
                  <a:schemeClr val="tx1"/>
                </a:solidFill>
                <a:latin typeface="+mn-lt"/>
                <a:ea typeface="+mn-ea"/>
                <a:cs typeface="+mn-cs"/>
              </a:rPr>
              <a:t>Blu</a:t>
            </a:r>
            <a:r>
              <a:rPr lang="en-US" sz="1200" kern="1200" baseline="0" dirty="0" smtClean="0">
                <a:solidFill>
                  <a:schemeClr val="tx1"/>
                </a:solidFill>
                <a:latin typeface="+mn-lt"/>
                <a:ea typeface="+mn-ea"/>
                <a:cs typeface="+mn-cs"/>
              </a:rPr>
              <a:t>-Ray and DVD of a movie).</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note on the DSR's performance for camera-topic. After investigating our deep-web environment for camera-topic, we found that the sourcerank for camera-topic was dominated by sources which answered less than 25% of sampling queries. This could be attributed to the fact that our source selection</a:t>
            </a:r>
          </a:p>
          <a:p>
            <a:r>
              <a:rPr lang="en-US" sz="1200" kern="1200" baseline="0" dirty="0" smtClean="0">
                <a:solidFill>
                  <a:schemeClr val="tx1"/>
                </a:solidFill>
                <a:latin typeface="+mn-lt"/>
                <a:ea typeface="+mn-ea"/>
                <a:cs typeface="+mn-cs"/>
              </a:rPr>
              <a:t>technique led to selection of relatively more number of cross-topic sources than pure sources for camera topic. As a result, selecting top-ranked camera-topic sources </a:t>
            </a:r>
            <a:r>
              <a:rPr lang="en-US" sz="1200" kern="1200" baseline="0" dirty="0" err="1" smtClean="0">
                <a:solidFill>
                  <a:schemeClr val="tx1"/>
                </a:solidFill>
                <a:latin typeface="+mn-lt"/>
                <a:ea typeface="+mn-ea"/>
                <a:cs typeface="+mn-cs"/>
              </a:rPr>
              <a:t>infact</a:t>
            </a:r>
            <a:r>
              <a:rPr lang="en-US" sz="1200" kern="1200" baseline="0" dirty="0" smtClean="0">
                <a:solidFill>
                  <a:schemeClr val="tx1"/>
                </a:solidFill>
                <a:latin typeface="+mn-lt"/>
                <a:ea typeface="+mn-ea"/>
                <a:cs typeface="+mn-cs"/>
              </a:rPr>
              <a:t> led to a drop in performance.</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B3853D-D14C-477F-BED6-1100ACA77E3C}" type="slidenum">
              <a:rPr lang="en-US"/>
              <a:pPr/>
              <a:t>4</a:t>
            </a:fld>
            <a:endParaRPr lang="en-US"/>
          </a:p>
        </p:txBody>
      </p:sp>
      <p:sp>
        <p:nvSpPr>
          <p:cNvPr id="320514" name="Slide Image Placeholder 1"/>
          <p:cNvSpPr>
            <a:spLocks noGrp="1" noRot="1" noChangeAspect="1" noTextEdit="1"/>
          </p:cNvSpPr>
          <p:nvPr>
            <p:ph type="sldImg"/>
          </p:nvPr>
        </p:nvSpPr>
        <p:spPr>
          <a:xfrm>
            <a:off x="1196975" y="692150"/>
            <a:ext cx="4616450" cy="3463925"/>
          </a:xfrm>
          <a:prstGeom prst="rect">
            <a:avLst/>
          </a:prstGeom>
          <a:ln/>
        </p:spPr>
      </p:sp>
      <p:sp>
        <p:nvSpPr>
          <p:cNvPr id="320515" name="Notes Placeholder 2"/>
          <p:cNvSpPr>
            <a:spLocks noGrp="1"/>
          </p:cNvSpPr>
          <p:nvPr>
            <p:ph type="body" idx="1"/>
          </p:nvPr>
        </p:nvSpPr>
        <p:spPr/>
        <p:txBody>
          <a:bodyPr lIns="92825" tIns="46413" rIns="92825" bIns="46413"/>
          <a:lstStyle/>
          <a:p>
            <a:pPr>
              <a:spcBef>
                <a:spcPct val="0"/>
              </a:spcBef>
            </a:pPr>
            <a:r>
              <a:rPr lang="en-US" dirty="0" smtClean="0"/>
              <a:t>The</a:t>
            </a:r>
            <a:r>
              <a:rPr lang="en-US" baseline="0" dirty="0" smtClean="0"/>
              <a:t> most important problem in deep web search---in that matter any search---presenting relevant top-k results. </a:t>
            </a:r>
            <a:endParaRPr lang="en-US" dirty="0" smtClean="0"/>
          </a:p>
          <a:p>
            <a:pPr>
              <a:spcBef>
                <a:spcPct val="0"/>
              </a:spcBef>
            </a:pPr>
            <a:r>
              <a:rPr lang="en-US" baseline="0" dirty="0" smtClean="0"/>
              <a:t>Why cant we reuse existing rankings? </a:t>
            </a:r>
          </a:p>
          <a:p>
            <a:pPr>
              <a:spcBef>
                <a:spcPct val="0"/>
              </a:spcBef>
            </a:pPr>
            <a:r>
              <a:rPr lang="en-US" baseline="0" dirty="0" smtClean="0"/>
              <a:t>Here is a search results for the query “Godfather Trilogy” in Google Product Search.  </a:t>
            </a:r>
          </a:p>
          <a:p>
            <a:pPr>
              <a:spcBef>
                <a:spcPct val="0"/>
              </a:spcBef>
            </a:pPr>
            <a:r>
              <a:rPr lang="en-US" baseline="0" dirty="0" smtClean="0"/>
              <a:t>These results are ranked high due to keywords are contained in the title. </a:t>
            </a:r>
          </a:p>
          <a:p>
            <a:pPr>
              <a:spcBef>
                <a:spcPct val="0"/>
              </a:spcBef>
            </a:pPr>
            <a:r>
              <a:rPr lang="en-US" baseline="0" dirty="0" smtClean="0"/>
              <a:t>Then slide content.  </a:t>
            </a:r>
          </a:p>
          <a:p>
            <a:pPr>
              <a:spcBef>
                <a:spcPct val="0"/>
              </a:spcBef>
            </a:pPr>
            <a:r>
              <a:rPr lang="en-US" baseline="0" dirty="0" smtClean="0"/>
              <a:t>…. Switch and Bait is frequently used.</a:t>
            </a:r>
            <a:endParaRPr lang="en-US" dirty="0"/>
          </a:p>
        </p:txBody>
      </p:sp>
      <p:sp>
        <p:nvSpPr>
          <p:cNvPr id="320516" name="Slide Number Placeholder 3"/>
          <p:cNvSpPr txBox="1">
            <a:spLocks noGrp="1"/>
          </p:cNvSpPr>
          <p:nvPr/>
        </p:nvSpPr>
        <p:spPr bwMode="auto">
          <a:xfrm>
            <a:off x="3971172" y="8772525"/>
            <a:ext cx="3037627" cy="461963"/>
          </a:xfrm>
          <a:prstGeom prst="rect">
            <a:avLst/>
          </a:prstGeom>
          <a:noFill/>
          <a:ln w="9525">
            <a:noFill/>
            <a:miter lim="800000"/>
            <a:headEnd/>
            <a:tailEnd/>
          </a:ln>
        </p:spPr>
        <p:txBody>
          <a:bodyPr lIns="92825" tIns="46413" rIns="92825" bIns="46413" anchor="b"/>
          <a:lstStyle/>
          <a:p>
            <a:pPr algn="r" defTabSz="928854"/>
            <a:fld id="{4D92974C-5BAE-4D16-BD39-2E6FA1511765}" type="slidenum">
              <a:rPr lang="en-US" sz="1200"/>
              <a:pPr algn="r" defTabSz="928854"/>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brief overview of sourcerank</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6</a:t>
            </a:fld>
            <a:endParaRPr lang="en-US"/>
          </a:p>
        </p:txBody>
      </p:sp>
      <p:sp>
        <p:nvSpPr>
          <p:cNvPr id="322562" name="Slide Image Placeholder 1"/>
          <p:cNvSpPr>
            <a:spLocks noGrp="1" noRot="1" noChangeAspect="1" noTextEdit="1"/>
          </p:cNvSpPr>
          <p:nvPr>
            <p:ph type="sldImg"/>
          </p:nvPr>
        </p:nvSpPr>
        <p:spPr>
          <a:xfrm>
            <a:off x="1196975" y="692150"/>
            <a:ext cx="4616450" cy="3463925"/>
          </a:xfrm>
          <a:prstGeom prst="rect">
            <a:avLst/>
          </a:prstGeom>
          <a:ln/>
        </p:spPr>
      </p:sp>
      <p:sp>
        <p:nvSpPr>
          <p:cNvPr id="322563" name="Notes Placeholder 2"/>
          <p:cNvSpPr>
            <a:spLocks noGrp="1"/>
          </p:cNvSpPr>
          <p:nvPr>
            <p:ph type="body" idx="1"/>
          </p:nvPr>
        </p:nvSpPr>
        <p:spPr/>
        <p:txBody>
          <a:bodyPr lIns="92825" tIns="46413" rIns="92825" bIns="46413"/>
          <a:lstStyle/>
          <a:p>
            <a:pPr defTabSz="878098" eaLnBrk="0" fontAlgn="base" hangingPunct="0">
              <a:spcBef>
                <a:spcPct val="0"/>
              </a:spcBef>
              <a:spcAft>
                <a:spcPct val="0"/>
              </a:spcAft>
              <a:defRPr/>
            </a:pPr>
            <a:r>
              <a:rPr lang="en-US" dirty="0">
                <a:latin typeface="Arial" charset="0"/>
              </a:rPr>
              <a:t>Sampling, Key word based, Send 200 movie/books title and computed the agreement on the returned answers. </a:t>
            </a:r>
            <a:endParaRPr lang="en-US" dirty="0" smtClean="0"/>
          </a:p>
          <a:p>
            <a:pPr>
              <a:spcBef>
                <a:spcPct val="0"/>
              </a:spcBef>
            </a:pPr>
            <a:r>
              <a:rPr lang="en-US" dirty="0" smtClean="0"/>
              <a:t>The agreements are modeled as an agreement graph. </a:t>
            </a:r>
          </a:p>
          <a:p>
            <a:pPr>
              <a:spcBef>
                <a:spcPct val="0"/>
              </a:spcBef>
            </a:pPr>
            <a:r>
              <a:rPr lang="en-US" dirty="0" smtClean="0"/>
              <a:t>Weighted</a:t>
            </a:r>
            <a:r>
              <a:rPr lang="en-US" baseline="0" dirty="0" smtClean="0"/>
              <a:t> and Directed. Why </a:t>
            </a:r>
            <a:r>
              <a:rPr lang="en-US" baseline="0" dirty="0" err="1" smtClean="0"/>
              <a:t>unsymmatric</a:t>
            </a:r>
            <a:r>
              <a:rPr lang="en-US" baseline="0" dirty="0" smtClean="0"/>
              <a:t>. </a:t>
            </a:r>
          </a:p>
          <a:p>
            <a:pPr>
              <a:spcBef>
                <a:spcPct val="0"/>
              </a:spcBef>
            </a:pPr>
            <a:r>
              <a:rPr lang="en-US" baseline="0" dirty="0" smtClean="0"/>
              <a:t>Examples the two edges are merged. </a:t>
            </a:r>
            <a:endParaRPr lang="en-US" dirty="0"/>
          </a:p>
        </p:txBody>
      </p:sp>
      <p:sp>
        <p:nvSpPr>
          <p:cNvPr id="322564" name="Slide Number Placeholder 3"/>
          <p:cNvSpPr txBox="1">
            <a:spLocks noGrp="1"/>
          </p:cNvSpPr>
          <p:nvPr/>
        </p:nvSpPr>
        <p:spPr bwMode="auto">
          <a:xfrm>
            <a:off x="3971172" y="8772525"/>
            <a:ext cx="3037627" cy="461963"/>
          </a:xfrm>
          <a:prstGeom prst="rect">
            <a:avLst/>
          </a:prstGeom>
          <a:noFill/>
          <a:ln w="9525">
            <a:noFill/>
            <a:miter lim="800000"/>
            <a:headEnd/>
            <a:tailEnd/>
          </a:ln>
        </p:spPr>
        <p:txBody>
          <a:bodyPr lIns="92825" tIns="46413" rIns="92825" bIns="46413" anchor="b"/>
          <a:lstStyle/>
          <a:p>
            <a:pPr algn="r" defTabSz="928854"/>
            <a:fld id="{EEFAB659-ED26-40C9-8B42-0CD815C2D238}" type="slidenum">
              <a:rPr lang="en-US" sz="1200"/>
              <a:pPr algn="r" defTabSz="928854"/>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7</a:t>
            </a:fld>
            <a:endParaRPr lang="en-US"/>
          </a:p>
        </p:txBody>
      </p:sp>
      <p:sp>
        <p:nvSpPr>
          <p:cNvPr id="322562" name="Slide Image Placeholder 1"/>
          <p:cNvSpPr>
            <a:spLocks noGrp="1" noRot="1" noChangeAspect="1" noTextEdit="1"/>
          </p:cNvSpPr>
          <p:nvPr>
            <p:ph type="sldImg"/>
          </p:nvPr>
        </p:nvSpPr>
        <p:spPr>
          <a:xfrm>
            <a:off x="1196975" y="692150"/>
            <a:ext cx="4616450" cy="3463925"/>
          </a:xfrm>
          <a:prstGeom prst="rect">
            <a:avLst/>
          </a:prstGeom>
          <a:ln/>
        </p:spPr>
      </p:sp>
      <p:sp>
        <p:nvSpPr>
          <p:cNvPr id="322563" name="Notes Placeholder 2"/>
          <p:cNvSpPr>
            <a:spLocks noGrp="1"/>
          </p:cNvSpPr>
          <p:nvPr>
            <p:ph type="body" idx="1"/>
          </p:nvPr>
        </p:nvSpPr>
        <p:spPr/>
        <p:txBody>
          <a:bodyPr lIns="92825" tIns="46413" rIns="92825" bIns="46413"/>
          <a:lstStyle/>
          <a:p>
            <a:pPr>
              <a:spcBef>
                <a:spcPct val="0"/>
              </a:spcBef>
            </a:pPr>
            <a:r>
              <a:rPr lang="en-US" dirty="0">
                <a:latin typeface="Arial" charset="0"/>
              </a:rPr>
              <a:t>1.Comparing Attribute values. Comparing Records. Comparing entire answer sets.  </a:t>
            </a:r>
          </a:p>
          <a:p>
            <a:pPr>
              <a:spcBef>
                <a:spcPct val="0"/>
              </a:spcBef>
            </a:pPr>
            <a:r>
              <a:rPr lang="en-US" dirty="0">
                <a:latin typeface="Arial" charset="0"/>
              </a:rPr>
              <a:t>Soft-TFIDF is similar to the normal TFIDF, but counts the similar tokens in two vectors compared, instead of just exact matches in TFIDF. Secondary similarity is used which is </a:t>
            </a:r>
            <a:r>
              <a:rPr lang="en-US" dirty="0" err="1">
                <a:latin typeface="Arial" charset="0"/>
              </a:rPr>
              <a:t>jaro-winkler</a:t>
            </a:r>
            <a:r>
              <a:rPr lang="en-US" dirty="0">
                <a:latin typeface="Arial" charset="0"/>
              </a:rPr>
              <a:t>. Proved to be performing well for named entity matching.  </a:t>
            </a:r>
          </a:p>
          <a:p>
            <a:pPr>
              <a:spcBef>
                <a:spcPct val="0"/>
              </a:spcBef>
            </a:pPr>
            <a:r>
              <a:rPr lang="en-US" dirty="0">
                <a:latin typeface="Arial" charset="0"/>
              </a:rPr>
              <a:t>2. Few things to be noted. No schema mapping assumed. Greedy matching is used. Attribute matches are weighted. </a:t>
            </a:r>
          </a:p>
          <a:p>
            <a:pPr>
              <a:spcBef>
                <a:spcPct val="0"/>
              </a:spcBef>
            </a:pPr>
            <a:r>
              <a:rPr lang="en-US" dirty="0">
                <a:latin typeface="Arial" charset="0"/>
              </a:rPr>
              <a:t>3. Third level is mapping between the result sets. </a:t>
            </a:r>
            <a:endParaRPr lang="en-US" dirty="0"/>
          </a:p>
        </p:txBody>
      </p:sp>
      <p:sp>
        <p:nvSpPr>
          <p:cNvPr id="322564" name="Slide Number Placeholder 3"/>
          <p:cNvSpPr txBox="1">
            <a:spLocks noGrp="1"/>
          </p:cNvSpPr>
          <p:nvPr/>
        </p:nvSpPr>
        <p:spPr bwMode="auto">
          <a:xfrm>
            <a:off x="3971172" y="8772525"/>
            <a:ext cx="3037627" cy="461963"/>
          </a:xfrm>
          <a:prstGeom prst="rect">
            <a:avLst/>
          </a:prstGeom>
          <a:noFill/>
          <a:ln w="9525">
            <a:noFill/>
            <a:miter lim="800000"/>
            <a:headEnd/>
            <a:tailEnd/>
          </a:ln>
        </p:spPr>
        <p:txBody>
          <a:bodyPr lIns="92825" tIns="46413" rIns="92825" bIns="46413" anchor="b"/>
          <a:lstStyle/>
          <a:p>
            <a:pPr algn="r" defTabSz="928854"/>
            <a:fld id="{EEFAB659-ED26-40C9-8B42-0CD815C2D238}" type="slidenum">
              <a:rPr lang="en-US" sz="1200"/>
              <a:pPr algn="r" defTabSz="928854"/>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8</a:t>
            </a:fld>
            <a:endParaRPr lang="en-US"/>
          </a:p>
        </p:txBody>
      </p:sp>
      <p:sp>
        <p:nvSpPr>
          <p:cNvPr id="322562" name="Slide Image Placeholder 1"/>
          <p:cNvSpPr>
            <a:spLocks noGrp="1" noRot="1" noChangeAspect="1" noTextEdit="1"/>
          </p:cNvSpPr>
          <p:nvPr>
            <p:ph type="sldImg"/>
          </p:nvPr>
        </p:nvSpPr>
        <p:spPr>
          <a:xfrm>
            <a:off x="1196975" y="692150"/>
            <a:ext cx="4616450" cy="3463925"/>
          </a:xfrm>
          <a:prstGeom prst="rect">
            <a:avLst/>
          </a:prstGeom>
          <a:ln/>
        </p:spPr>
      </p:sp>
      <p:sp>
        <p:nvSpPr>
          <p:cNvPr id="322563" name="Notes Placeholder 2"/>
          <p:cNvSpPr>
            <a:spLocks noGrp="1"/>
          </p:cNvSpPr>
          <p:nvPr>
            <p:ph type="body" idx="1"/>
          </p:nvPr>
        </p:nvSpPr>
        <p:spPr/>
        <p:txBody>
          <a:bodyPr lIns="92825" tIns="46413" rIns="92825" bIns="46413"/>
          <a:lstStyle/>
          <a:p>
            <a:pPr>
              <a:spcBef>
                <a:spcPct val="0"/>
              </a:spcBef>
            </a:pPr>
            <a:r>
              <a:rPr lang="en-US" dirty="0" smtClean="0"/>
              <a:t>Like surface web---link</a:t>
            </a:r>
            <a:r>
              <a:rPr lang="en-US" baseline="0" dirty="0" smtClean="0"/>
              <a:t> spam---the sources may collude each other to improve their SourceRank. This was the news in </a:t>
            </a:r>
            <a:r>
              <a:rPr lang="en-US" baseline="0" dirty="0" err="1" smtClean="0"/>
              <a:t>NYTimes</a:t>
            </a:r>
            <a:r>
              <a:rPr lang="en-US" baseline="0" dirty="0" smtClean="0"/>
              <a:t> a week back on </a:t>
            </a:r>
            <a:r>
              <a:rPr lang="en-US" baseline="0" dirty="0" err="1" smtClean="0"/>
              <a:t>JCPenny</a:t>
            </a:r>
            <a:r>
              <a:rPr lang="en-US" baseline="0" dirty="0" smtClean="0"/>
              <a:t> boosting its ranks by paid links. </a:t>
            </a:r>
          </a:p>
          <a:p>
            <a:pPr>
              <a:spcBef>
                <a:spcPct val="0"/>
              </a:spcBef>
            </a:pPr>
            <a:r>
              <a:rPr lang="en-US" baseline="0" dirty="0" smtClean="0"/>
              <a:t>We compute and adjust for collusion while computing agreement. </a:t>
            </a:r>
          </a:p>
        </p:txBody>
      </p:sp>
      <p:sp>
        <p:nvSpPr>
          <p:cNvPr id="322564" name="Slide Number Placeholder 3"/>
          <p:cNvSpPr txBox="1">
            <a:spLocks noGrp="1"/>
          </p:cNvSpPr>
          <p:nvPr/>
        </p:nvSpPr>
        <p:spPr bwMode="auto">
          <a:xfrm>
            <a:off x="3971172" y="8772525"/>
            <a:ext cx="3037627" cy="461963"/>
          </a:xfrm>
          <a:prstGeom prst="rect">
            <a:avLst/>
          </a:prstGeom>
          <a:noFill/>
          <a:ln w="9525">
            <a:noFill/>
            <a:miter lim="800000"/>
            <a:headEnd/>
            <a:tailEnd/>
          </a:ln>
        </p:spPr>
        <p:txBody>
          <a:bodyPr lIns="92825" tIns="46413" rIns="92825" bIns="46413" anchor="b"/>
          <a:lstStyle/>
          <a:p>
            <a:pPr algn="r" defTabSz="928854"/>
            <a:fld id="{EEFAB659-ED26-40C9-8B42-0CD815C2D238}" type="slidenum">
              <a:rPr lang="en-US" sz="1200"/>
              <a:pPr algn="r" defTabSz="928854"/>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5CC20-51BD-4E6E-9441-EC28494B7D29}" type="slidenum">
              <a:rPr lang="en-US"/>
              <a:pPr/>
              <a:t>9</a:t>
            </a:fld>
            <a:endParaRPr lang="en-US"/>
          </a:p>
        </p:txBody>
      </p:sp>
      <p:sp>
        <p:nvSpPr>
          <p:cNvPr id="326658" name="Slide Image Placeholder 1"/>
          <p:cNvSpPr>
            <a:spLocks noGrp="1" noRot="1" noChangeAspect="1" noTextEdit="1"/>
          </p:cNvSpPr>
          <p:nvPr>
            <p:ph type="sldImg"/>
          </p:nvPr>
        </p:nvSpPr>
        <p:spPr>
          <a:xfrm>
            <a:off x="1196975" y="692150"/>
            <a:ext cx="4616450" cy="3463925"/>
          </a:xfrm>
          <a:prstGeom prst="rect">
            <a:avLst/>
          </a:prstGeom>
          <a:ln/>
        </p:spPr>
      </p:sp>
      <p:sp>
        <p:nvSpPr>
          <p:cNvPr id="326659" name="Notes Placeholder 2"/>
          <p:cNvSpPr>
            <a:spLocks noGrp="1"/>
          </p:cNvSpPr>
          <p:nvPr>
            <p:ph type="body" idx="1"/>
          </p:nvPr>
        </p:nvSpPr>
        <p:spPr/>
        <p:txBody>
          <a:bodyPr lIns="92825" tIns="46413" rIns="92825" bIns="46413"/>
          <a:lstStyle/>
          <a:p>
            <a:pPr>
              <a:spcBef>
                <a:spcPct val="0"/>
              </a:spcBef>
            </a:pPr>
            <a:r>
              <a:rPr lang="en-US" dirty="0" smtClean="0"/>
              <a:t>1.</a:t>
            </a:r>
            <a:r>
              <a:rPr lang="en-US" baseline="0" dirty="0" smtClean="0"/>
              <a:t> Prototype System Implementation. </a:t>
            </a:r>
            <a:endParaRPr lang="en-US" dirty="0"/>
          </a:p>
        </p:txBody>
      </p:sp>
      <p:sp>
        <p:nvSpPr>
          <p:cNvPr id="326660" name="Slide Number Placeholder 3"/>
          <p:cNvSpPr txBox="1">
            <a:spLocks noGrp="1"/>
          </p:cNvSpPr>
          <p:nvPr/>
        </p:nvSpPr>
        <p:spPr bwMode="auto">
          <a:xfrm>
            <a:off x="3971172" y="8772525"/>
            <a:ext cx="3037627" cy="461963"/>
          </a:xfrm>
          <a:prstGeom prst="rect">
            <a:avLst/>
          </a:prstGeom>
          <a:noFill/>
          <a:ln w="9525">
            <a:noFill/>
            <a:miter lim="800000"/>
            <a:headEnd/>
            <a:tailEnd/>
          </a:ln>
        </p:spPr>
        <p:txBody>
          <a:bodyPr lIns="92825" tIns="46413" rIns="92825" bIns="46413" anchor="b"/>
          <a:lstStyle/>
          <a:p>
            <a:pPr algn="r" defTabSz="928854"/>
            <a:fld id="{17057B41-272B-4D8F-BD68-D19A963179BB}" type="slidenum">
              <a:rPr lang="en-US" sz="1200"/>
              <a:pPr algn="r" defTabSz="928854"/>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2587A0-5348-4946-9BF2-8F884BD44F81}" type="datetime1">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DF32E-0848-4096-AFB3-BD81DD669570}" type="datetime1">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27FD3-6719-4E45-A4A5-60680C0D19E8}" type="datetime1">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056B3-6E70-4590-A619-38F79F558446}" type="datetime1">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E5575-59C1-44C5-AC65-A353E5D4BBDD}" type="datetime1">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700B7-3008-4188-86D2-85D59843B0CB}" type="datetime1">
              <a:rPr lang="en-US" smtClean="0"/>
              <a:pPr/>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C2519-B289-4D2C-BA13-6BDA1D5401B2}" type="datetime1">
              <a:rPr lang="en-US" smtClean="0"/>
              <a:pPr/>
              <a:t>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A3D74-AA06-495E-9003-14198C5A9F3D}" type="datetime1">
              <a:rPr lang="en-US" smtClean="0"/>
              <a:pPr/>
              <a:t>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B12CD-5BD4-470F-ABA9-3FD4D518B717}" type="datetime1">
              <a:rPr lang="en-US" smtClean="0"/>
              <a:pPr/>
              <a:t>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926C8-ADFA-4816-8792-C7F9CBA9117D}" type="datetime1">
              <a:rPr lang="en-US" smtClean="0"/>
              <a:pPr/>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D4C3-7898-49BC-84FB-0FD58BC68AED}" type="datetime1">
              <a:rPr lang="en-US" smtClean="0"/>
              <a:pPr/>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7D04-AF9F-4B79-B4C8-08302BC276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A4795-D93F-4C79-96C9-5FF1E1B1D8C6}" type="datetime1">
              <a:rPr lang="en-US" smtClean="0"/>
              <a:pPr/>
              <a:t>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E7D04-AF9F-4B79-B4C8-08302BC276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factal.eas.asu.ed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normAutofit fontScale="90000"/>
          </a:bodyPr>
          <a:lstStyle/>
          <a:p>
            <a:r>
              <a:rPr lang="en-US" dirty="0" smtClean="0">
                <a:solidFill>
                  <a:schemeClr val="accent3">
                    <a:lumMod val="50000"/>
                  </a:schemeClr>
                </a:solidFill>
                <a:latin typeface="Cooper Black" pitchFamily="18" charset="0"/>
              </a:rPr>
              <a:t>Topic-Sensitive SourceRank: </a:t>
            </a:r>
            <a:r>
              <a:rPr lang="en-US" sz="3100" dirty="0" smtClean="0">
                <a:solidFill>
                  <a:schemeClr val="accent3">
                    <a:lumMod val="50000"/>
                  </a:schemeClr>
                </a:solidFill>
                <a:latin typeface="Cooper Black" pitchFamily="18" charset="0"/>
              </a:rPr>
              <a:t>Agreement Based Source Selection for the Multi-Topic Deep Web Integration</a:t>
            </a:r>
            <a:endParaRPr lang="en-US" sz="3100" dirty="0">
              <a:solidFill>
                <a:schemeClr val="accent3">
                  <a:lumMod val="50000"/>
                </a:schemeClr>
              </a:solidFill>
              <a:latin typeface="Cooper Black" pitchFamily="18" charset="0"/>
            </a:endParaRPr>
          </a:p>
        </p:txBody>
      </p:sp>
      <p:sp>
        <p:nvSpPr>
          <p:cNvPr id="3" name="Subtitle 2"/>
          <p:cNvSpPr>
            <a:spLocks noGrp="1"/>
          </p:cNvSpPr>
          <p:nvPr>
            <p:ph type="subTitle" idx="1"/>
          </p:nvPr>
        </p:nvSpPr>
        <p:spPr>
          <a:xfrm>
            <a:off x="1295400" y="3886200"/>
            <a:ext cx="6400800" cy="1447800"/>
          </a:xfrm>
        </p:spPr>
        <p:txBody>
          <a:bodyPr>
            <a:normAutofit/>
          </a:bodyPr>
          <a:lstStyle/>
          <a:p>
            <a:r>
              <a:rPr lang="en-US" sz="2400" dirty="0" err="1" smtClean="0">
                <a:solidFill>
                  <a:schemeClr val="tx1"/>
                </a:solidFill>
                <a:latin typeface="Book Antiqua" pitchFamily="18" charset="0"/>
              </a:rPr>
              <a:t>Manishkumar</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Jha</a:t>
            </a:r>
            <a:endParaRPr lang="en-US" sz="2400" dirty="0" smtClean="0">
              <a:solidFill>
                <a:schemeClr val="tx1"/>
              </a:solidFill>
              <a:latin typeface="Book Antiqua" pitchFamily="18" charset="0"/>
            </a:endParaRPr>
          </a:p>
          <a:p>
            <a:r>
              <a:rPr lang="en-US" sz="2400" dirty="0" err="1" smtClean="0">
                <a:solidFill>
                  <a:schemeClr val="tx1"/>
                </a:solidFill>
                <a:latin typeface="Book Antiqua" pitchFamily="18" charset="0"/>
              </a:rPr>
              <a:t>Raju</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Balakrishnan</a:t>
            </a:r>
            <a:endParaRPr lang="en-US" sz="2400" dirty="0" smtClean="0">
              <a:solidFill>
                <a:schemeClr val="tx1"/>
              </a:solidFill>
              <a:latin typeface="Book Antiqua" pitchFamily="18" charset="0"/>
            </a:endParaRPr>
          </a:p>
          <a:p>
            <a:r>
              <a:rPr lang="en-US" sz="2400" dirty="0" err="1" smtClean="0">
                <a:solidFill>
                  <a:schemeClr val="tx1"/>
                </a:solidFill>
                <a:latin typeface="Book Antiqua" pitchFamily="18" charset="0"/>
              </a:rPr>
              <a:t>Subbarao</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Kambhampati</a:t>
            </a:r>
            <a:endParaRPr lang="en-US" sz="2400" dirty="0" smtClean="0">
              <a:solidFill>
                <a:schemeClr val="tx1"/>
              </a:solidFill>
              <a:latin typeface="Book Antiqua" pitchFamily="18" charset="0"/>
            </a:endParaRPr>
          </a:p>
          <a:p>
            <a:endParaRPr lang="en-US" dirty="0" smtClean="0">
              <a:solidFill>
                <a:schemeClr val="tx1"/>
              </a:solidFill>
              <a:latin typeface="Arial Narrow" pitchFamily="34" charset="0"/>
            </a:endParaRPr>
          </a:p>
        </p:txBody>
      </p:sp>
      <p:pic>
        <p:nvPicPr>
          <p:cNvPr id="4" name="Picture 10"/>
          <p:cNvPicPr>
            <a:picLocks noChangeAspect="1" noChangeArrowheads="1"/>
          </p:cNvPicPr>
          <p:nvPr/>
        </p:nvPicPr>
        <p:blipFill>
          <a:blip r:embed="rId3" cstate="print"/>
          <a:srcRect/>
          <a:stretch>
            <a:fillRect/>
          </a:stretch>
        </p:blipFill>
        <p:spPr bwMode="auto">
          <a:xfrm>
            <a:off x="0" y="0"/>
            <a:ext cx="1492300" cy="1295400"/>
          </a:xfrm>
          <a:prstGeom prst="rect">
            <a:avLst/>
          </a:prstGeom>
          <a:noFill/>
          <a:ln w="9525">
            <a:noFill/>
            <a:miter lim="800000"/>
            <a:headEnd/>
            <a:tailEnd/>
          </a:ln>
          <a:effectLst/>
        </p:spPr>
      </p:pic>
      <p:pic>
        <p:nvPicPr>
          <p:cNvPr id="6" name="Picture 2" descr="http://www.public.asu.edu/~rbalakr2/images/shirtSmall.jpg"/>
          <p:cNvPicPr>
            <a:picLocks noChangeAspect="1" noChangeArrowheads="1"/>
          </p:cNvPicPr>
          <p:nvPr/>
        </p:nvPicPr>
        <p:blipFill>
          <a:blip r:embed="rId4" cstate="print"/>
          <a:srcRect/>
          <a:stretch>
            <a:fillRect/>
          </a:stretch>
        </p:blipFill>
        <p:spPr bwMode="auto">
          <a:xfrm>
            <a:off x="6858000" y="3657600"/>
            <a:ext cx="1830536" cy="1676400"/>
          </a:xfrm>
          <a:prstGeom prst="rect">
            <a:avLst/>
          </a:prstGeom>
          <a:noFill/>
        </p:spPr>
      </p:pic>
      <p:pic>
        <p:nvPicPr>
          <p:cNvPr id="47108" name="Picture 4" descr="https://encrypted-tbn1.google.com/images?q=tbn:ANd9GcT_EuIGXZjMhgXrBUuEedydaskYjU3aKxAvYeuSvNI7hLDB5wOwwA"/>
          <p:cNvPicPr>
            <a:picLocks noChangeAspect="1" noChangeArrowheads="1"/>
          </p:cNvPicPr>
          <p:nvPr/>
        </p:nvPicPr>
        <p:blipFill>
          <a:blip r:embed="rId5" cstate="print"/>
          <a:srcRect/>
          <a:stretch>
            <a:fillRect/>
          </a:stretch>
        </p:blipFill>
        <p:spPr bwMode="auto">
          <a:xfrm>
            <a:off x="2209800" y="6096000"/>
            <a:ext cx="4191000" cy="659009"/>
          </a:xfrm>
          <a:prstGeom prst="rect">
            <a:avLst/>
          </a:prstGeom>
          <a:noFill/>
        </p:spPr>
      </p:pic>
      <p:pic>
        <p:nvPicPr>
          <p:cNvPr id="47110" name="Picture 6" descr="COMAD logo"/>
          <p:cNvPicPr>
            <a:picLocks noChangeAspect="1" noChangeArrowheads="1"/>
          </p:cNvPicPr>
          <p:nvPr/>
        </p:nvPicPr>
        <p:blipFill>
          <a:blip r:embed="rId6" cstate="print"/>
          <a:srcRect/>
          <a:stretch>
            <a:fillRect/>
          </a:stretch>
        </p:blipFill>
        <p:spPr bwMode="auto">
          <a:xfrm>
            <a:off x="7848600" y="0"/>
            <a:ext cx="1295400" cy="1295400"/>
          </a:xfrm>
          <a:prstGeom prst="rect">
            <a:avLst/>
          </a:prstGeom>
          <a:noFill/>
        </p:spPr>
      </p:pic>
      <p:pic>
        <p:nvPicPr>
          <p:cNvPr id="8" name="Picture 7"/>
          <p:cNvPicPr>
            <a:picLocks noChangeAspect="1"/>
          </p:cNvPicPr>
          <p:nvPr/>
        </p:nvPicPr>
        <p:blipFill>
          <a:blip r:embed="rId7" cstate="print"/>
          <a:stretch>
            <a:fillRect/>
          </a:stretch>
        </p:blipFill>
        <p:spPr>
          <a:xfrm>
            <a:off x="304800" y="3657600"/>
            <a:ext cx="1981200" cy="17279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953735"/>
                </a:solidFill>
              </a:rPr>
              <a:t>SourceRank</a:t>
            </a:r>
            <a:r>
              <a:rPr lang="en-US" dirty="0" smtClean="0">
                <a:solidFill>
                  <a:srgbClr val="953735"/>
                </a:solidFill>
              </a:rPr>
              <a:t> is Query Independent</a:t>
            </a:r>
            <a:endParaRPr lang="en-US" dirty="0">
              <a:solidFill>
                <a:srgbClr val="953735"/>
              </a:solidFill>
            </a:endParaRP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err="1" smtClean="0"/>
              <a:t>SourceRank</a:t>
            </a:r>
            <a:r>
              <a:rPr lang="en-US" dirty="0" smtClean="0"/>
              <a:t> computes a single measure of importance for each source, independent of the query…</a:t>
            </a:r>
          </a:p>
          <a:p>
            <a:pPr lvl="1"/>
            <a:r>
              <a:rPr lang="en-US" dirty="0">
                <a:solidFill>
                  <a:schemeClr val="bg1"/>
                </a:solidFill>
              </a:rPr>
              <a:t>L</a:t>
            </a:r>
            <a:r>
              <a:rPr lang="en-US" dirty="0" smtClean="0">
                <a:solidFill>
                  <a:schemeClr val="bg1"/>
                </a:solidFill>
              </a:rPr>
              <a:t>arge source that has high quality for one topic will also be considered to be high quality for topic B</a:t>
            </a:r>
          </a:p>
          <a:p>
            <a:r>
              <a:rPr lang="en-US" dirty="0" smtClean="0">
                <a:solidFill>
                  <a:schemeClr val="bg1"/>
                </a:solidFill>
              </a:rPr>
              <a:t>Ideally, the importance of the source should depend on the query</a:t>
            </a:r>
          </a:p>
          <a:p>
            <a:pPr lvl="1"/>
            <a:r>
              <a:rPr lang="en-US" dirty="0" smtClean="0">
                <a:solidFill>
                  <a:schemeClr val="bg1"/>
                </a:solidFill>
              </a:rPr>
              <a:t>But, too many queries..</a:t>
            </a:r>
          </a:p>
          <a:p>
            <a:pPr lvl="1"/>
            <a:r>
              <a:rPr lang="en-US" dirty="0" smtClean="0">
                <a:solidFill>
                  <a:schemeClr val="bg1"/>
                </a:solidFill>
              </a:rPr>
              <a:t>..and too costly to compute query specific quality at run time..</a:t>
            </a:r>
            <a:r>
              <a:rPr lang="en-US" dirty="0" smtClean="0"/>
              <a:t>	</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10</a:t>
            </a:fld>
            <a:endParaRPr lang="en-US"/>
          </a:p>
        </p:txBody>
      </p:sp>
    </p:spTree>
    <p:extLst>
      <p:ext uri="{BB962C8B-B14F-4D97-AF65-F5344CB8AC3E}">
        <p14:creationId xmlns:p14="http://schemas.microsoft.com/office/powerpoint/2010/main" xmlns="" val="3280702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11</a:t>
            </a:fld>
            <a:endParaRPr lang="en-US" dirty="0"/>
          </a:p>
        </p:txBody>
      </p:sp>
      <p:sp>
        <p:nvSpPr>
          <p:cNvPr id="5" name="Cloud 4"/>
          <p:cNvSpPr/>
          <p:nvPr/>
        </p:nvSpPr>
        <p:spPr bwMode="auto">
          <a:xfrm>
            <a:off x="304800" y="3048000"/>
            <a:ext cx="8839200" cy="3200400"/>
          </a:xfrm>
          <a:prstGeom prst="cloud">
            <a:avLst/>
          </a:prstGeom>
          <a:solidFill>
            <a:schemeClr val="tx2">
              <a:lumMod val="40000"/>
              <a:lumOff val="60000"/>
              <a:alpha val="2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endParaRPr>
          </a:p>
        </p:txBody>
      </p:sp>
      <p:sp>
        <p:nvSpPr>
          <p:cNvPr id="6" name="Title 1"/>
          <p:cNvSpPr txBox="1">
            <a:spLocks/>
          </p:cNvSpPr>
          <p:nvPr/>
        </p:nvSpPr>
        <p:spPr>
          <a:xfrm>
            <a:off x="685800" y="304800"/>
            <a:ext cx="7793038" cy="685800"/>
          </a:xfrm>
          <a:prstGeom prst="rect">
            <a:avLst/>
          </a:prstGeom>
        </p:spPr>
        <p:txBody>
          <a:bodyPr vert="horz" lIns="91440" tIns="45720" rIns="91440" bIns="45720" rtlCol="0" anchor="ctr">
            <a:normAutofit fontScale="97500"/>
          </a:bodyPr>
          <a:lstStyle/>
          <a:p>
            <a:pPr lvl="0" algn="ctr">
              <a:spcBef>
                <a:spcPct val="0"/>
              </a:spcBef>
              <a:defRPr/>
            </a:pPr>
            <a:r>
              <a:rPr lang="en-US" sz="4000" dirty="0" smtClean="0">
                <a:solidFill>
                  <a:srgbClr val="953735"/>
                </a:solidFill>
              </a:rPr>
              <a:t>..But, Sources May Straddle Topics</a:t>
            </a:r>
            <a:endParaRPr lang="en-US" sz="4000" dirty="0">
              <a:solidFill>
                <a:srgbClr val="953735"/>
              </a:solidFill>
            </a:endParaRPr>
          </a:p>
        </p:txBody>
      </p:sp>
      <p:sp>
        <p:nvSpPr>
          <p:cNvPr id="7" name="Flowchart: Magnetic Disk 6"/>
          <p:cNvSpPr/>
          <p:nvPr/>
        </p:nvSpPr>
        <p:spPr bwMode="auto">
          <a:xfrm>
            <a:off x="4343400" y="50292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8" name="Rectangle 7"/>
          <p:cNvSpPr/>
          <p:nvPr/>
        </p:nvSpPr>
        <p:spPr bwMode="auto">
          <a:xfrm>
            <a:off x="3810000" y="1981200"/>
            <a:ext cx="1295400" cy="762000"/>
          </a:xfrm>
          <a:prstGeom prst="rect">
            <a:avLst/>
          </a:prstGeom>
          <a:solidFill>
            <a:srgbClr val="0070C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rot="10800000" flipV="1">
            <a:off x="1828800" y="2819400"/>
            <a:ext cx="2057400" cy="15240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0" name="Straight Arrow Connector 9"/>
          <p:cNvCxnSpPr/>
          <p:nvPr/>
        </p:nvCxnSpPr>
        <p:spPr bwMode="auto">
          <a:xfrm rot="5400000">
            <a:off x="2628900" y="3238500"/>
            <a:ext cx="1828800" cy="12954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1" name="Straight Arrow Connector 10"/>
          <p:cNvCxnSpPr/>
          <p:nvPr/>
        </p:nvCxnSpPr>
        <p:spPr bwMode="auto">
          <a:xfrm>
            <a:off x="5181600" y="2743200"/>
            <a:ext cx="2895600" cy="12192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2" name="Straight Arrow Connector 11"/>
          <p:cNvCxnSpPr/>
          <p:nvPr/>
        </p:nvCxnSpPr>
        <p:spPr bwMode="auto">
          <a:xfrm rot="16200000" flipH="1">
            <a:off x="4762500" y="2933700"/>
            <a:ext cx="1905000" cy="18288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3" name="Straight Arrow Connector 12"/>
          <p:cNvCxnSpPr/>
          <p:nvPr/>
        </p:nvCxnSpPr>
        <p:spPr bwMode="auto">
          <a:xfrm rot="16200000" flipH="1">
            <a:off x="3619500" y="3924300"/>
            <a:ext cx="2057400" cy="152400"/>
          </a:xfrm>
          <a:prstGeom prst="straightConnector1">
            <a:avLst/>
          </a:prstGeom>
          <a:solidFill>
            <a:schemeClr val="accent1"/>
          </a:solidFill>
          <a:ln w="15875" cap="flat" cmpd="sng" algn="ctr">
            <a:solidFill>
              <a:schemeClr val="tx1"/>
            </a:solidFill>
            <a:prstDash val="solid"/>
            <a:round/>
            <a:headEnd type="arrow"/>
            <a:tailEnd type="arrow"/>
          </a:ln>
          <a:effectLst/>
        </p:spPr>
      </p:cxnSp>
      <p:sp>
        <p:nvSpPr>
          <p:cNvPr id="14" name="TextBox 13"/>
          <p:cNvSpPr txBox="1"/>
          <p:nvPr/>
        </p:nvSpPr>
        <p:spPr>
          <a:xfrm>
            <a:off x="3886200" y="2133600"/>
            <a:ext cx="1143000" cy="369332"/>
          </a:xfrm>
          <a:prstGeom prst="rect">
            <a:avLst/>
          </a:prstGeom>
          <a:noFill/>
        </p:spPr>
        <p:txBody>
          <a:bodyPr wrap="square" rtlCol="0">
            <a:spAutoFit/>
          </a:bodyPr>
          <a:lstStyle/>
          <a:p>
            <a:r>
              <a:rPr lang="en-US" dirty="0" smtClean="0"/>
              <a:t>Mediator</a:t>
            </a:r>
            <a:endParaRPr lang="en-US" dirty="0"/>
          </a:p>
        </p:txBody>
      </p:sp>
      <p:cxnSp>
        <p:nvCxnSpPr>
          <p:cNvPr id="15" name="Straight Connector 14"/>
          <p:cNvCxnSpPr/>
          <p:nvPr/>
        </p:nvCxnSpPr>
        <p:spPr bwMode="auto">
          <a:xfrm flipV="1">
            <a:off x="7162800" y="4572000"/>
            <a:ext cx="685800" cy="45720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16" name="TextBox 15"/>
          <p:cNvSpPr txBox="1"/>
          <p:nvPr/>
        </p:nvSpPr>
        <p:spPr>
          <a:xfrm rot="19324279">
            <a:off x="2050196" y="3284083"/>
            <a:ext cx="1143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query</a:t>
            </a:r>
          </a:p>
        </p:txBody>
      </p:sp>
      <p:pic>
        <p:nvPicPr>
          <p:cNvPr id="17" name="Picture 2" descr="C:\Program Files\Microsoft Office\MEDIA\CAGCAT10\j0292020.wmf"/>
          <p:cNvPicPr>
            <a:picLocks noChangeAspect="1" noChangeArrowheads="1"/>
          </p:cNvPicPr>
          <p:nvPr/>
        </p:nvPicPr>
        <p:blipFill>
          <a:blip r:embed="rId3" cstate="print"/>
          <a:srcRect/>
          <a:stretch>
            <a:fillRect/>
          </a:stretch>
        </p:blipFill>
        <p:spPr bwMode="auto">
          <a:xfrm>
            <a:off x="4191000" y="1143000"/>
            <a:ext cx="685800" cy="650906"/>
          </a:xfrm>
          <a:prstGeom prst="rect">
            <a:avLst/>
          </a:prstGeom>
          <a:noFill/>
        </p:spPr>
      </p:pic>
      <p:cxnSp>
        <p:nvCxnSpPr>
          <p:cNvPr id="18" name="Straight Arrow Connector 17"/>
          <p:cNvCxnSpPr/>
          <p:nvPr/>
        </p:nvCxnSpPr>
        <p:spPr bwMode="auto">
          <a:xfrm rot="5400000">
            <a:off x="4305300" y="1790700"/>
            <a:ext cx="381000" cy="1588"/>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19" name="Flowchart: Magnetic Disk 18"/>
          <p:cNvSpPr/>
          <p:nvPr/>
        </p:nvSpPr>
        <p:spPr bwMode="auto">
          <a:xfrm>
            <a:off x="2514600" y="4876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0" name="Flowchart: Magnetic Disk 19"/>
          <p:cNvSpPr/>
          <p:nvPr/>
        </p:nvSpPr>
        <p:spPr bwMode="auto">
          <a:xfrm>
            <a:off x="1219200" y="43434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1" name="Flowchart: Magnetic Disk 20"/>
          <p:cNvSpPr/>
          <p:nvPr/>
        </p:nvSpPr>
        <p:spPr bwMode="auto">
          <a:xfrm>
            <a:off x="6324600" y="4876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2" name="Flowchart: Magnetic Disk 21"/>
          <p:cNvSpPr/>
          <p:nvPr/>
        </p:nvSpPr>
        <p:spPr bwMode="auto">
          <a:xfrm>
            <a:off x="7848600" y="40386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5" name="TextBox 24"/>
          <p:cNvSpPr txBox="1"/>
          <p:nvPr/>
        </p:nvSpPr>
        <p:spPr>
          <a:xfrm rot="19414077">
            <a:off x="1828512" y="3653769"/>
            <a:ext cx="1905000" cy="369332"/>
          </a:xfrm>
          <a:prstGeom prst="rect">
            <a:avLst/>
          </a:prstGeom>
          <a:noFill/>
        </p:spPr>
        <p:txBody>
          <a:bodyPr wrap="square" rtlCol="0">
            <a:spAutoFit/>
          </a:bodyPr>
          <a:lstStyle/>
          <a:p>
            <a:r>
              <a:rPr lang="en-US" sz="1600" dirty="0" smtClean="0"/>
              <a:t>answer</a:t>
            </a:r>
            <a:r>
              <a:rPr lang="en-US" dirty="0" smtClean="0"/>
              <a:t> </a:t>
            </a:r>
            <a:r>
              <a:rPr lang="en-US" sz="1600" dirty="0" smtClean="0"/>
              <a:t>tuples</a:t>
            </a:r>
            <a:r>
              <a:rPr lang="en-US" dirty="0" smtClean="0">
                <a:latin typeface="Times New Roman"/>
                <a:cs typeface="Times New Roman"/>
              </a:rPr>
              <a:t>→</a:t>
            </a:r>
            <a:endParaRPr lang="en-US" dirty="0"/>
          </a:p>
        </p:txBody>
      </p:sp>
      <p:sp>
        <p:nvSpPr>
          <p:cNvPr id="26" name="TextBox 25"/>
          <p:cNvSpPr txBox="1"/>
          <p:nvPr/>
        </p:nvSpPr>
        <p:spPr>
          <a:xfrm rot="18320136">
            <a:off x="3006715" y="3448856"/>
            <a:ext cx="1905000" cy="338554"/>
          </a:xfrm>
          <a:prstGeom prst="rect">
            <a:avLst/>
          </a:prstGeom>
          <a:noFill/>
        </p:spPr>
        <p:txBody>
          <a:bodyPr wrap="square" rtlCol="0">
            <a:spAutoFit/>
          </a:bodyPr>
          <a:lstStyle/>
          <a:p>
            <a:r>
              <a:rPr lang="en-US" sz="1600" dirty="0" smtClean="0"/>
              <a:t>answer tuples</a:t>
            </a:r>
            <a:r>
              <a:rPr lang="en-US" sz="1600" dirty="0" smtClean="0">
                <a:latin typeface="Times New Roman"/>
                <a:cs typeface="Times New Roman"/>
              </a:rPr>
              <a:t>→</a:t>
            </a:r>
            <a:endParaRPr lang="en-US" sz="1600" dirty="0"/>
          </a:p>
        </p:txBody>
      </p:sp>
      <p:sp>
        <p:nvSpPr>
          <p:cNvPr id="27" name="TextBox 26"/>
          <p:cNvSpPr txBox="1"/>
          <p:nvPr/>
        </p:nvSpPr>
        <p:spPr>
          <a:xfrm rot="15876479">
            <a:off x="3803345" y="3447973"/>
            <a:ext cx="1905000" cy="369332"/>
          </a:xfrm>
          <a:prstGeom prst="rect">
            <a:avLst/>
          </a:prstGeom>
          <a:noFill/>
        </p:spPr>
        <p:txBody>
          <a:bodyPr wrap="square" rtlCol="0">
            <a:spAutoFit/>
          </a:bodyPr>
          <a:lstStyle/>
          <a:p>
            <a:r>
              <a:rPr lang="en-US" sz="1600" dirty="0" smtClean="0"/>
              <a:t>answer tuples</a:t>
            </a:r>
            <a:r>
              <a:rPr lang="en-US" dirty="0" smtClean="0">
                <a:latin typeface="Times New Roman"/>
                <a:cs typeface="Times New Roman"/>
              </a:rPr>
              <a:t>→</a:t>
            </a:r>
            <a:endParaRPr lang="en-US" dirty="0"/>
          </a:p>
        </p:txBody>
      </p:sp>
      <p:sp>
        <p:nvSpPr>
          <p:cNvPr id="28" name="TextBox 27"/>
          <p:cNvSpPr txBox="1"/>
          <p:nvPr/>
        </p:nvSpPr>
        <p:spPr>
          <a:xfrm rot="2744533">
            <a:off x="5027856" y="3672697"/>
            <a:ext cx="1905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answer tuples</a:t>
            </a:r>
            <a:endParaRPr lang="en-US" sz="1600" dirty="0"/>
          </a:p>
        </p:txBody>
      </p:sp>
      <p:sp>
        <p:nvSpPr>
          <p:cNvPr id="29" name="TextBox 28"/>
          <p:cNvSpPr txBox="1"/>
          <p:nvPr/>
        </p:nvSpPr>
        <p:spPr>
          <a:xfrm rot="1356842">
            <a:off x="6246177" y="3247659"/>
            <a:ext cx="1905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answer tuples</a:t>
            </a:r>
            <a:endParaRPr lang="en-US" sz="1600" dirty="0"/>
          </a:p>
        </p:txBody>
      </p:sp>
      <p:sp>
        <p:nvSpPr>
          <p:cNvPr id="30" name="TextBox 29"/>
          <p:cNvSpPr txBox="1"/>
          <p:nvPr/>
        </p:nvSpPr>
        <p:spPr>
          <a:xfrm rot="18271113">
            <a:off x="2591863" y="3961387"/>
            <a:ext cx="1143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query</a:t>
            </a:r>
          </a:p>
        </p:txBody>
      </p:sp>
      <p:sp>
        <p:nvSpPr>
          <p:cNvPr id="31" name="TextBox 30"/>
          <p:cNvSpPr txBox="1"/>
          <p:nvPr/>
        </p:nvSpPr>
        <p:spPr>
          <a:xfrm rot="16038612">
            <a:off x="3878997" y="3533738"/>
            <a:ext cx="1143000" cy="338554"/>
          </a:xfrm>
          <a:prstGeom prst="rect">
            <a:avLst/>
          </a:prstGeom>
          <a:noFill/>
        </p:spPr>
        <p:txBody>
          <a:bodyPr wrap="square" rtlCol="0">
            <a:spAutoFit/>
          </a:bodyPr>
          <a:lstStyle/>
          <a:p>
            <a:r>
              <a:rPr lang="en-US" sz="1600" dirty="0" smtClean="0">
                <a:latin typeface="Times New Roman"/>
                <a:cs typeface="Times New Roman"/>
              </a:rPr>
              <a:t>←</a:t>
            </a:r>
            <a:r>
              <a:rPr lang="en-US" sz="1600" dirty="0" smtClean="0"/>
              <a:t>query</a:t>
            </a:r>
          </a:p>
        </p:txBody>
      </p:sp>
      <p:sp>
        <p:nvSpPr>
          <p:cNvPr id="32" name="TextBox 31"/>
          <p:cNvSpPr txBox="1"/>
          <p:nvPr/>
        </p:nvSpPr>
        <p:spPr>
          <a:xfrm rot="2791047">
            <a:off x="5137359" y="3862280"/>
            <a:ext cx="1143000" cy="369332"/>
          </a:xfrm>
          <a:prstGeom prst="rect">
            <a:avLst/>
          </a:prstGeom>
          <a:noFill/>
        </p:spPr>
        <p:txBody>
          <a:bodyPr wrap="square" rtlCol="0">
            <a:spAutoFit/>
          </a:bodyPr>
          <a:lstStyle/>
          <a:p>
            <a:r>
              <a:rPr lang="en-US" sz="1600" dirty="0" smtClean="0"/>
              <a:t>query</a:t>
            </a:r>
            <a:r>
              <a:rPr lang="en-US" dirty="0" smtClean="0">
                <a:latin typeface="Times New Roman"/>
                <a:cs typeface="Times New Roman"/>
              </a:rPr>
              <a:t>→</a:t>
            </a:r>
            <a:endParaRPr lang="en-US" dirty="0" smtClean="0"/>
          </a:p>
        </p:txBody>
      </p:sp>
      <p:sp>
        <p:nvSpPr>
          <p:cNvPr id="33" name="TextBox 32"/>
          <p:cNvSpPr txBox="1"/>
          <p:nvPr/>
        </p:nvSpPr>
        <p:spPr>
          <a:xfrm rot="1430326">
            <a:off x="6274278" y="3415625"/>
            <a:ext cx="1143000" cy="369332"/>
          </a:xfrm>
          <a:prstGeom prst="rect">
            <a:avLst/>
          </a:prstGeom>
          <a:noFill/>
        </p:spPr>
        <p:txBody>
          <a:bodyPr wrap="square" rtlCol="0">
            <a:spAutoFit/>
          </a:bodyPr>
          <a:lstStyle/>
          <a:p>
            <a:r>
              <a:rPr lang="en-US" sz="1600" dirty="0" smtClean="0"/>
              <a:t>query</a:t>
            </a:r>
            <a:r>
              <a:rPr lang="en-US" dirty="0" smtClean="0">
                <a:latin typeface="Times New Roman"/>
                <a:cs typeface="Times New Roman"/>
              </a:rPr>
              <a:t>→</a:t>
            </a:r>
            <a:endParaRPr lang="en-US" dirty="0" smtClean="0"/>
          </a:p>
        </p:txBody>
      </p:sp>
      <p:sp>
        <p:nvSpPr>
          <p:cNvPr id="34" name="TextBox 33"/>
          <p:cNvSpPr txBox="1"/>
          <p:nvPr/>
        </p:nvSpPr>
        <p:spPr>
          <a:xfrm>
            <a:off x="3886200" y="5715000"/>
            <a:ext cx="2133600" cy="553998"/>
          </a:xfrm>
          <a:prstGeom prst="rect">
            <a:avLst/>
          </a:prstGeom>
          <a:noFill/>
        </p:spPr>
        <p:txBody>
          <a:bodyPr wrap="square" rtlCol="0">
            <a:spAutoFit/>
          </a:bodyPr>
          <a:lstStyle/>
          <a:p>
            <a:r>
              <a:rPr lang="en-US" sz="3000" b="1" dirty="0" smtClean="0">
                <a:solidFill>
                  <a:srgbClr val="002060"/>
                </a:solidFill>
              </a:rPr>
              <a:t>Deep Web</a:t>
            </a:r>
            <a:endParaRPr lang="en-US" sz="3000" b="1" dirty="0">
              <a:solidFill>
                <a:srgbClr val="002060"/>
              </a:solidFill>
            </a:endParaRPr>
          </a:p>
        </p:txBody>
      </p:sp>
      <p:sp>
        <p:nvSpPr>
          <p:cNvPr id="37" name="Flowchart: Magnetic Disk 36"/>
          <p:cNvSpPr/>
          <p:nvPr/>
        </p:nvSpPr>
        <p:spPr bwMode="auto">
          <a:xfrm>
            <a:off x="1524000" y="51816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38" name="Flowchart: Magnetic Disk 37"/>
          <p:cNvSpPr/>
          <p:nvPr/>
        </p:nvSpPr>
        <p:spPr bwMode="auto">
          <a:xfrm>
            <a:off x="3505200" y="4495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39" name="Oval 38"/>
          <p:cNvSpPr/>
          <p:nvPr/>
        </p:nvSpPr>
        <p:spPr>
          <a:xfrm rot="4087648">
            <a:off x="6790638" y="3274882"/>
            <a:ext cx="1322121" cy="29510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0" name="Oval 39"/>
          <p:cNvSpPr/>
          <p:nvPr/>
        </p:nvSpPr>
        <p:spPr>
          <a:xfrm rot="18054338">
            <a:off x="3727025" y="4117671"/>
            <a:ext cx="1159132" cy="192093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6200" y="3810000"/>
            <a:ext cx="1066800" cy="381000"/>
          </a:xfrm>
          <a:prstGeom prst="rect">
            <a:avLst/>
          </a:prstGeom>
          <a:noFill/>
        </p:spPr>
        <p:txBody>
          <a:bodyPr wrap="square" rtlCol="0">
            <a:spAutoFit/>
          </a:bodyPr>
          <a:lstStyle/>
          <a:p>
            <a:r>
              <a:rPr lang="en-US" dirty="0" smtClean="0">
                <a:solidFill>
                  <a:srgbClr val="FF0000"/>
                </a:solidFill>
              </a:rPr>
              <a:t>Movie</a:t>
            </a:r>
            <a:endParaRPr lang="en-US" dirty="0">
              <a:solidFill>
                <a:srgbClr val="FF0000"/>
              </a:solidFill>
            </a:endParaRPr>
          </a:p>
        </p:txBody>
      </p:sp>
      <p:cxnSp>
        <p:nvCxnSpPr>
          <p:cNvPr id="43" name="Straight Arrow Connector 42"/>
          <p:cNvCxnSpPr>
            <a:stCxn id="41" idx="2"/>
          </p:cNvCxnSpPr>
          <p:nvPr/>
        </p:nvCxnSpPr>
        <p:spPr>
          <a:xfrm rot="16200000" flipH="1">
            <a:off x="762000" y="4038600"/>
            <a:ext cx="228600" cy="53340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19400" y="6324600"/>
            <a:ext cx="1066800" cy="381000"/>
          </a:xfrm>
          <a:prstGeom prst="rect">
            <a:avLst/>
          </a:prstGeom>
          <a:noFill/>
        </p:spPr>
        <p:txBody>
          <a:bodyPr wrap="square" rtlCol="0">
            <a:spAutoFit/>
          </a:bodyPr>
          <a:lstStyle/>
          <a:p>
            <a:r>
              <a:rPr lang="en-US" dirty="0" smtClean="0">
                <a:solidFill>
                  <a:srgbClr val="FF0000"/>
                </a:solidFill>
              </a:rPr>
              <a:t>Books</a:t>
            </a:r>
            <a:endParaRPr lang="en-US" dirty="0">
              <a:solidFill>
                <a:srgbClr val="FF0000"/>
              </a:solidFill>
            </a:endParaRPr>
          </a:p>
        </p:txBody>
      </p:sp>
      <p:cxnSp>
        <p:nvCxnSpPr>
          <p:cNvPr id="45" name="Straight Arrow Connector 44"/>
          <p:cNvCxnSpPr>
            <a:stCxn id="44" idx="0"/>
            <a:endCxn id="48" idx="6"/>
          </p:cNvCxnSpPr>
          <p:nvPr/>
        </p:nvCxnSpPr>
        <p:spPr>
          <a:xfrm rot="16200000" flipV="1">
            <a:off x="2900580" y="5872379"/>
            <a:ext cx="600515" cy="303927"/>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rot="4295307">
            <a:off x="2249011" y="3463022"/>
            <a:ext cx="1215743" cy="336861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562600" y="6324600"/>
            <a:ext cx="1066800" cy="381000"/>
          </a:xfrm>
          <a:prstGeom prst="rect">
            <a:avLst/>
          </a:prstGeom>
          <a:noFill/>
        </p:spPr>
        <p:txBody>
          <a:bodyPr wrap="square" rtlCol="0">
            <a:spAutoFit/>
          </a:bodyPr>
          <a:lstStyle/>
          <a:p>
            <a:r>
              <a:rPr lang="en-US" dirty="0" smtClean="0">
                <a:solidFill>
                  <a:srgbClr val="FF0000"/>
                </a:solidFill>
              </a:rPr>
              <a:t>Music</a:t>
            </a:r>
            <a:endParaRPr lang="en-US" dirty="0">
              <a:solidFill>
                <a:srgbClr val="FF0000"/>
              </a:solidFill>
            </a:endParaRPr>
          </a:p>
        </p:txBody>
      </p:sp>
      <p:cxnSp>
        <p:nvCxnSpPr>
          <p:cNvPr id="53" name="Straight Arrow Connector 52"/>
          <p:cNvCxnSpPr>
            <a:endCxn id="40" idx="4"/>
          </p:cNvCxnSpPr>
          <p:nvPr/>
        </p:nvCxnSpPr>
        <p:spPr>
          <a:xfrm flipH="1" flipV="1">
            <a:off x="5130684" y="5571456"/>
            <a:ext cx="965316" cy="67694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rot="20557174">
            <a:off x="1105956" y="3952055"/>
            <a:ext cx="1254420" cy="198445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620000" y="5867400"/>
            <a:ext cx="1066800" cy="381000"/>
          </a:xfrm>
          <a:prstGeom prst="rect">
            <a:avLst/>
          </a:prstGeom>
          <a:noFill/>
        </p:spPr>
        <p:txBody>
          <a:bodyPr wrap="square" rtlCol="0">
            <a:spAutoFit/>
          </a:bodyPr>
          <a:lstStyle/>
          <a:p>
            <a:r>
              <a:rPr lang="en-US" dirty="0" smtClean="0">
                <a:solidFill>
                  <a:srgbClr val="FF0000"/>
                </a:solidFill>
              </a:rPr>
              <a:t>Camera</a:t>
            </a:r>
            <a:endParaRPr lang="en-US" dirty="0">
              <a:solidFill>
                <a:srgbClr val="FF0000"/>
              </a:solidFill>
            </a:endParaRPr>
          </a:p>
        </p:txBody>
      </p:sp>
      <p:cxnSp>
        <p:nvCxnSpPr>
          <p:cNvPr id="72" name="Straight Arrow Connector 71"/>
          <p:cNvCxnSpPr>
            <a:stCxn id="71" idx="0"/>
            <a:endCxn id="39" idx="6"/>
          </p:cNvCxnSpPr>
          <p:nvPr/>
        </p:nvCxnSpPr>
        <p:spPr>
          <a:xfrm rot="16200000" flipV="1">
            <a:off x="7673925" y="5387924"/>
            <a:ext cx="503522" cy="455429"/>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4" grpId="0"/>
      <p:bldP spid="48" grpId="0" animBg="1"/>
      <p:bldP spid="52" grpId="0"/>
      <p:bldP spid="64"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 And Source quality is topic-sensitive</a:t>
            </a:r>
            <a:endParaRPr lang="en-US" dirty="0">
              <a:solidFill>
                <a:srgbClr val="953735"/>
              </a:solidFill>
            </a:endParaRPr>
          </a:p>
        </p:txBody>
      </p:sp>
      <p:sp>
        <p:nvSpPr>
          <p:cNvPr id="3" name="Content Placeholder 2"/>
          <p:cNvSpPr>
            <a:spLocks noGrp="1"/>
          </p:cNvSpPr>
          <p:nvPr>
            <p:ph idx="1"/>
          </p:nvPr>
        </p:nvSpPr>
        <p:spPr>
          <a:xfrm>
            <a:off x="457200" y="1524000"/>
            <a:ext cx="8229600" cy="4525963"/>
          </a:xfrm>
        </p:spPr>
        <p:txBody>
          <a:bodyPr>
            <a:normAutofit fontScale="77500" lnSpcReduction="20000"/>
          </a:bodyPr>
          <a:lstStyle/>
          <a:p>
            <a:r>
              <a:rPr lang="en-US" dirty="0" smtClean="0"/>
              <a:t>Sources might have data corresponding to multiple topics. Importance may vary across topics</a:t>
            </a:r>
          </a:p>
          <a:p>
            <a:pPr lvl="1"/>
            <a:endParaRPr lang="en-US" dirty="0" smtClean="0"/>
          </a:p>
          <a:p>
            <a:endParaRPr lang="en-US" dirty="0" smtClean="0"/>
          </a:p>
          <a:p>
            <a:endParaRPr lang="en-US" dirty="0" smtClean="0"/>
          </a:p>
          <a:p>
            <a:endParaRPr lang="en-US" dirty="0" smtClean="0"/>
          </a:p>
          <a:p>
            <a:endParaRPr lang="en-US" dirty="0" smtClean="0"/>
          </a:p>
          <a:p>
            <a:r>
              <a:rPr lang="en-US" dirty="0" smtClean="0"/>
              <a:t>SourceRank will </a:t>
            </a:r>
            <a:r>
              <a:rPr lang="en-US" i="1" dirty="0" smtClean="0"/>
              <a:t>fail</a:t>
            </a:r>
            <a:r>
              <a:rPr lang="en-US" dirty="0" smtClean="0"/>
              <a:t> to capture this fact</a:t>
            </a:r>
          </a:p>
          <a:p>
            <a:endParaRPr lang="en-US" dirty="0" smtClean="0"/>
          </a:p>
          <a:p>
            <a:r>
              <a:rPr lang="en-US" dirty="0" smtClean="0"/>
              <a:t>Issues were noted for surface-web</a:t>
            </a:r>
            <a:r>
              <a:rPr lang="en-US" baseline="30000" dirty="0" smtClean="0"/>
              <a:t>[2]</a:t>
            </a:r>
            <a:r>
              <a:rPr lang="en-US" dirty="0" smtClean="0"/>
              <a:t>. But are much more critical for deep-web as sources are even more likely to cross topics</a:t>
            </a:r>
            <a:endParaRPr lang="en-US" sz="2600" dirty="0" smtClean="0"/>
          </a:p>
          <a:p>
            <a:pPr>
              <a:buNone/>
            </a:pPr>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12</a:t>
            </a:fld>
            <a:endParaRPr lang="en-US"/>
          </a:p>
        </p:txBody>
      </p:sp>
      <p:grpSp>
        <p:nvGrpSpPr>
          <p:cNvPr id="10" name="Group 9"/>
          <p:cNvGrpSpPr/>
          <p:nvPr/>
        </p:nvGrpSpPr>
        <p:grpSpPr>
          <a:xfrm>
            <a:off x="3314700" y="2286000"/>
            <a:ext cx="2171700" cy="1600200"/>
            <a:chOff x="6400800" y="2057400"/>
            <a:chExt cx="2171700" cy="1600200"/>
          </a:xfrm>
        </p:grpSpPr>
        <p:pic>
          <p:nvPicPr>
            <p:cNvPr id="26626" name="Picture 2" descr="C:\Users\mjha1\Documents\My Dropbox\thesis tex files_11\barnes&amp;noble.gif"/>
            <p:cNvPicPr>
              <a:picLocks noChangeAspect="1" noChangeArrowheads="1"/>
            </p:cNvPicPr>
            <p:nvPr/>
          </p:nvPicPr>
          <p:blipFill>
            <a:blip r:embed="rId3" cstate="print"/>
            <a:srcRect/>
            <a:stretch>
              <a:fillRect/>
            </a:stretch>
          </p:blipFill>
          <p:spPr bwMode="auto">
            <a:xfrm>
              <a:off x="6477000" y="2247900"/>
              <a:ext cx="2095500" cy="1333500"/>
            </a:xfrm>
            <a:prstGeom prst="rect">
              <a:avLst/>
            </a:prstGeom>
            <a:noFill/>
          </p:spPr>
        </p:pic>
        <p:sp>
          <p:nvSpPr>
            <p:cNvPr id="11" name="Up Arrow 10"/>
            <p:cNvSpPr/>
            <p:nvPr/>
          </p:nvSpPr>
          <p:spPr>
            <a:xfrm>
              <a:off x="8153400" y="2057400"/>
              <a:ext cx="3810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book</a:t>
              </a:r>
              <a:endParaRPr lang="en-US" sz="1400" dirty="0"/>
            </a:p>
          </p:txBody>
        </p:sp>
        <p:sp>
          <p:nvSpPr>
            <p:cNvPr id="13" name="Down Arrow 12"/>
            <p:cNvSpPr/>
            <p:nvPr/>
          </p:nvSpPr>
          <p:spPr>
            <a:xfrm>
              <a:off x="6400800" y="2590800"/>
              <a:ext cx="3810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movie</a:t>
              </a:r>
              <a:endParaRPr lang="en-US" sz="1400" dirty="0"/>
            </a:p>
          </p:txBody>
        </p:sp>
      </p:grpSp>
      <p:sp>
        <p:nvSpPr>
          <p:cNvPr id="8" name="TextBox 7"/>
          <p:cNvSpPr txBox="1"/>
          <p:nvPr/>
        </p:nvSpPr>
        <p:spPr>
          <a:xfrm>
            <a:off x="533400" y="6096000"/>
            <a:ext cx="7696200" cy="369332"/>
          </a:xfrm>
          <a:prstGeom prst="rect">
            <a:avLst/>
          </a:prstGeom>
          <a:noFill/>
        </p:spPr>
        <p:txBody>
          <a:bodyPr wrap="square" rtlCol="0">
            <a:spAutoFit/>
          </a:bodyPr>
          <a:lstStyle/>
          <a:p>
            <a:r>
              <a:rPr lang="en-US" baseline="30000" dirty="0" smtClean="0"/>
              <a:t>[2] </a:t>
            </a:r>
            <a:r>
              <a:rPr lang="en-US" dirty="0" smtClean="0"/>
              <a:t>Topic-sensitive PageRank, WWW, 2002</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953735"/>
                </a:solidFill>
              </a:rPr>
              <a:t>SourceRank</a:t>
            </a:r>
            <a:r>
              <a:rPr lang="en-US" dirty="0" smtClean="0">
                <a:solidFill>
                  <a:srgbClr val="953735"/>
                </a:solidFill>
              </a:rPr>
              <a:t> is Query Independent</a:t>
            </a:r>
            <a:endParaRPr lang="en-US" dirty="0">
              <a:solidFill>
                <a:srgbClr val="953735"/>
              </a:solidFill>
            </a:endParaRP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err="1" smtClean="0">
                <a:solidFill>
                  <a:schemeClr val="tx1">
                    <a:lumMod val="50000"/>
                    <a:lumOff val="50000"/>
                  </a:schemeClr>
                </a:solidFill>
              </a:rPr>
              <a:t>SourceRank</a:t>
            </a:r>
            <a:r>
              <a:rPr lang="en-US" dirty="0" smtClean="0">
                <a:solidFill>
                  <a:schemeClr val="tx1">
                    <a:lumMod val="50000"/>
                    <a:lumOff val="50000"/>
                  </a:schemeClr>
                </a:solidFill>
              </a:rPr>
              <a:t> computes a single measure of importance for each source, independent of the query…</a:t>
            </a:r>
          </a:p>
          <a:p>
            <a:pPr lvl="1"/>
            <a:r>
              <a:rPr lang="en-US" dirty="0">
                <a:solidFill>
                  <a:schemeClr val="tx1">
                    <a:lumMod val="50000"/>
                    <a:lumOff val="50000"/>
                  </a:schemeClr>
                </a:solidFill>
              </a:rPr>
              <a:t>L</a:t>
            </a:r>
            <a:r>
              <a:rPr lang="en-US" dirty="0" smtClean="0">
                <a:solidFill>
                  <a:schemeClr val="tx1">
                    <a:lumMod val="50000"/>
                    <a:lumOff val="50000"/>
                  </a:schemeClr>
                </a:solidFill>
              </a:rPr>
              <a:t>arge source that has high quality for one topic will also be considered to be high quality for topic B</a:t>
            </a:r>
          </a:p>
          <a:p>
            <a:r>
              <a:rPr lang="en-US" dirty="0" smtClean="0"/>
              <a:t>Ideally, the importance of the source should depend on the query</a:t>
            </a:r>
          </a:p>
          <a:p>
            <a:pPr lvl="1"/>
            <a:r>
              <a:rPr lang="en-US" dirty="0" smtClean="0"/>
              <a:t>But, too many queries..</a:t>
            </a:r>
          </a:p>
          <a:p>
            <a:pPr lvl="1"/>
            <a:r>
              <a:rPr lang="en-US" dirty="0" smtClean="0"/>
              <a:t>..and too costly to compute query specific quality at run time..	</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13</a:t>
            </a:fld>
            <a:endParaRPr lang="en-US"/>
          </a:p>
        </p:txBody>
      </p:sp>
    </p:spTree>
    <p:extLst>
      <p:ext uri="{BB962C8B-B14F-4D97-AF65-F5344CB8AC3E}">
        <p14:creationId xmlns:p14="http://schemas.microsoft.com/office/powerpoint/2010/main" xmlns="" val="2924116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This Paper: Topic sensitive-SourceRank</a:t>
            </a:r>
            <a:endParaRPr lang="en-US" dirty="0">
              <a:solidFill>
                <a:schemeClr val="accent2">
                  <a:lumMod val="75000"/>
                </a:schemeClr>
              </a:solidFill>
            </a:endParaRPr>
          </a:p>
        </p:txBody>
      </p:sp>
      <p:sp>
        <p:nvSpPr>
          <p:cNvPr id="3" name="Content Placeholder 2"/>
          <p:cNvSpPr>
            <a:spLocks noGrp="1"/>
          </p:cNvSpPr>
          <p:nvPr>
            <p:ph idx="1"/>
          </p:nvPr>
        </p:nvSpPr>
        <p:spPr>
          <a:xfrm>
            <a:off x="457200" y="1524000"/>
            <a:ext cx="8229600" cy="4525963"/>
          </a:xfrm>
        </p:spPr>
        <p:txBody>
          <a:bodyPr>
            <a:normAutofit fontScale="92500" lnSpcReduction="20000"/>
          </a:bodyPr>
          <a:lstStyle/>
          <a:p>
            <a:r>
              <a:rPr lang="en-US" dirty="0" smtClean="0"/>
              <a:t>Compute multiple topic-sensitive </a:t>
            </a:r>
            <a:r>
              <a:rPr lang="en-US" dirty="0" err="1" smtClean="0"/>
              <a:t>SourceRanks</a:t>
            </a:r>
            <a:endParaRPr lang="en-US" dirty="0" smtClean="0"/>
          </a:p>
          <a:p>
            <a:pPr lvl="1"/>
            <a:r>
              <a:rPr lang="en-US" dirty="0" smtClean="0"/>
              <a:t>Source quality is a vector in the topic space</a:t>
            </a:r>
          </a:p>
          <a:p>
            <a:pPr lvl="1"/>
            <a:r>
              <a:rPr lang="en-US" dirty="0" smtClean="0"/>
              <a:t>Query itself is a vector in the topic space</a:t>
            </a:r>
          </a:p>
          <a:p>
            <a:r>
              <a:rPr lang="en-US" dirty="0" smtClean="0"/>
              <a:t>At query-time, using query-topic, combine these rankings into composite importance ranking</a:t>
            </a:r>
          </a:p>
          <a:p>
            <a:endParaRPr lang="en-US" dirty="0" smtClean="0"/>
          </a:p>
          <a:p>
            <a:r>
              <a:rPr lang="en-US" dirty="0" smtClean="0"/>
              <a:t>Challenges </a:t>
            </a:r>
          </a:p>
          <a:p>
            <a:pPr lvl="1"/>
            <a:r>
              <a:rPr lang="en-US" dirty="0" smtClean="0"/>
              <a:t>Computing topic-sensitive SourceRanks</a:t>
            </a:r>
          </a:p>
          <a:p>
            <a:pPr lvl="1"/>
            <a:r>
              <a:rPr lang="en-US" dirty="0" smtClean="0"/>
              <a:t>Identifying query-topic</a:t>
            </a:r>
          </a:p>
          <a:p>
            <a:pPr lvl="1"/>
            <a:r>
              <a:rPr lang="en-US" dirty="0" smtClean="0"/>
              <a:t>Combining topic-sensitive SourceRanks</a:t>
            </a:r>
          </a:p>
        </p:txBody>
      </p:sp>
      <p:sp>
        <p:nvSpPr>
          <p:cNvPr id="4" name="Slide Number Placeholder 3"/>
          <p:cNvSpPr>
            <a:spLocks noGrp="1"/>
          </p:cNvSpPr>
          <p:nvPr>
            <p:ph type="sldNum" sz="quarter" idx="12"/>
          </p:nvPr>
        </p:nvSpPr>
        <p:spPr/>
        <p:txBody>
          <a:bodyPr/>
          <a:lstStyle/>
          <a:p>
            <a:fld id="{D5AE7D04-AF9F-4B79-B4C8-08302BC27675}"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SourceRank</a:t>
            </a:r>
          </a:p>
          <a:p>
            <a:endParaRPr lang="en-US" dirty="0" smtClean="0"/>
          </a:p>
          <a:p>
            <a:r>
              <a:rPr lang="en-US" dirty="0" smtClean="0"/>
              <a:t>Topic-sensitive SourceRank</a:t>
            </a:r>
          </a:p>
          <a:p>
            <a:endParaRPr lang="en-US" dirty="0" smtClean="0"/>
          </a:p>
          <a:p>
            <a:r>
              <a:rPr lang="en-US" dirty="0" smtClean="0"/>
              <a:t>Experimental setup </a:t>
            </a:r>
          </a:p>
          <a:p>
            <a:endParaRPr lang="en-US" dirty="0" smtClean="0"/>
          </a:p>
          <a:p>
            <a:r>
              <a:rPr lang="en-US" dirty="0" smtClean="0"/>
              <a:t>Results</a:t>
            </a:r>
          </a:p>
          <a:p>
            <a:endParaRPr lang="en-US" dirty="0" smtClean="0"/>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15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9" presetClass="emph" presetSubtype="0" grpId="0" nodeType="withEffect">
                                  <p:stCondLst>
                                    <p:cond delay="0"/>
                                  </p:stCondLst>
                                  <p:childTnLst>
                                    <p:set>
                                      <p:cBhvr rctx="PPT">
                                        <p:cTn id="12" dur="indefinite"/>
                                        <p:tgtEl>
                                          <p:spTgt spid="3">
                                            <p:txEl>
                                              <p:pRg st="6" end="6"/>
                                            </p:txEl>
                                          </p:spTgt>
                                        </p:tgtEl>
                                        <p:attrNameLst>
                                          <p:attrName>style.opacity</p:attrName>
                                        </p:attrNameLst>
                                      </p:cBhvr>
                                      <p:to>
                                        <p:strVal val="0.25"/>
                                      </p:to>
                                    </p:set>
                                    <p:animEffect filter="image" prLst="opacity: 0.25">
                                      <p:cBhvr rctx="IE">
                                        <p:cTn id="13" dur="indefinite"/>
                                        <p:tgtEl>
                                          <p:spTgt spid="3">
                                            <p:txEl>
                                              <p:pRg st="6" end="6"/>
                                            </p:txEl>
                                          </p:spTgt>
                                        </p:tgtEl>
                                      </p:cBhvr>
                                    </p:animEffect>
                                  </p:childTnLst>
                                </p:cTn>
                              </p:par>
                              <p:par>
                                <p:cTn id="14" presetID="9" presetClass="emph" presetSubtype="0" grpId="0" nodeType="withEffect">
                                  <p:stCondLst>
                                    <p:cond delay="0"/>
                                  </p:stCondLst>
                                  <p:childTnLst>
                                    <p:set>
                                      <p:cBhvr rctx="PPT">
                                        <p:cTn id="15" dur="indefinite"/>
                                        <p:tgtEl>
                                          <p:spTgt spid="3">
                                            <p:txEl>
                                              <p:pRg st="8" end="8"/>
                                            </p:txEl>
                                          </p:spTgt>
                                        </p:tgtEl>
                                        <p:attrNameLst>
                                          <p:attrName>style.opacity</p:attrName>
                                        </p:attrNameLst>
                                      </p:cBhvr>
                                      <p:to>
                                        <p:strVal val="0.25"/>
                                      </p:to>
                                    </p:set>
                                    <p:animEffect filter="image" prLst="opacity: 0.25">
                                      <p:cBhvr rctx="IE">
                                        <p:cTn id="16"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Trust-based measure for multi-topic deep-web</a:t>
            </a:r>
            <a:endParaRPr lang="en-US" dirty="0">
              <a:solidFill>
                <a:srgbClr val="953735"/>
              </a:solidFill>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Issues with SourceRank for multi-topic deep-web</a:t>
            </a:r>
          </a:p>
          <a:p>
            <a:pPr lvl="1"/>
            <a:r>
              <a:rPr lang="en-US" dirty="0" smtClean="0"/>
              <a:t>Single importance ranking</a:t>
            </a:r>
          </a:p>
          <a:p>
            <a:pPr lvl="1"/>
            <a:r>
              <a:rPr lang="en-US" dirty="0" smtClean="0"/>
              <a:t>Is query-agnostic</a:t>
            </a:r>
          </a:p>
          <a:p>
            <a:pPr lvl="1"/>
            <a:endParaRPr lang="en-US" dirty="0" smtClean="0"/>
          </a:p>
          <a:p>
            <a:r>
              <a:rPr lang="en-US" dirty="0" smtClean="0"/>
              <a:t>We propose Topic-sensitive SourceRank, TSR for effectively performing multi-topic selection sensitive to trustworthiness</a:t>
            </a:r>
          </a:p>
          <a:p>
            <a:endParaRPr lang="en-US" dirty="0" smtClean="0"/>
          </a:p>
          <a:p>
            <a:r>
              <a:rPr lang="en-US" dirty="0" smtClean="0"/>
              <a:t>TSR overcomes the drawbacks of SourceRank</a:t>
            </a:r>
          </a:p>
          <a:p>
            <a:endParaRPr lang="en-US" dirty="0" smtClean="0"/>
          </a:p>
          <a:p>
            <a:endParaRPr lang="en-US" dirty="0" smtClean="0"/>
          </a:p>
          <a:p>
            <a:endParaRPr lang="en-US" dirty="0" smtClean="0"/>
          </a:p>
          <a:p>
            <a:pPr>
              <a:buNone/>
            </a:pPr>
            <a:endParaRPr lang="en-US" sz="2600" dirty="0" smtClean="0"/>
          </a:p>
          <a:p>
            <a:pPr>
              <a:buNone/>
            </a:pPr>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16</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Topic-sensitive SourceRank</a:t>
            </a:r>
            <a:br>
              <a:rPr lang="en-US" dirty="0" smtClean="0"/>
            </a:br>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Multiple importance rankings</a:t>
            </a:r>
          </a:p>
          <a:p>
            <a:pPr lvl="1"/>
            <a:r>
              <a:rPr lang="en-US" dirty="0" smtClean="0"/>
              <a:t>Each importance ranking biased towards a particular topic</a:t>
            </a:r>
          </a:p>
          <a:p>
            <a:endParaRPr lang="en-US" dirty="0" smtClean="0"/>
          </a:p>
          <a:p>
            <a:r>
              <a:rPr lang="en-US" dirty="0" smtClean="0"/>
              <a:t>At query-time, using query information, composite importance ranking is computed, biased towards the query</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17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18</a:t>
            </a:fld>
            <a:endParaRPr lang="en-US"/>
          </a:p>
        </p:txBody>
      </p:sp>
      <p:pic>
        <p:nvPicPr>
          <p:cNvPr id="57346" name="Picture 2" descr="C:\Users\mjha1\Documents\My Dropbox\thesis tex files_11\systemDiagram.jpg"/>
          <p:cNvPicPr>
            <a:picLocks noChangeAspect="1" noChangeArrowheads="1"/>
          </p:cNvPicPr>
          <p:nvPr/>
        </p:nvPicPr>
        <p:blipFill>
          <a:blip r:embed="rId3" cstate="print"/>
          <a:srcRect/>
          <a:stretch>
            <a:fillRect/>
          </a:stretch>
        </p:blipFill>
        <p:spPr bwMode="auto">
          <a:xfrm>
            <a:off x="1354830" y="0"/>
            <a:ext cx="643434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TSR</a:t>
            </a:r>
            <a:endParaRPr lang="en-US" dirty="0"/>
          </a:p>
        </p:txBody>
      </p:sp>
      <p:sp>
        <p:nvSpPr>
          <p:cNvPr id="3" name="Content Placeholder 2"/>
          <p:cNvSpPr>
            <a:spLocks noGrp="1"/>
          </p:cNvSpPr>
          <p:nvPr>
            <p:ph idx="1"/>
          </p:nvPr>
        </p:nvSpPr>
        <p:spPr/>
        <p:txBody>
          <a:bodyPr>
            <a:normAutofit/>
          </a:bodyPr>
          <a:lstStyle/>
          <a:p>
            <a:r>
              <a:rPr lang="en-US" dirty="0" smtClean="0"/>
              <a:t>Computing topic-specific importance rankings is not trivial</a:t>
            </a:r>
          </a:p>
          <a:p>
            <a:endParaRPr lang="en-US" dirty="0" smtClean="0"/>
          </a:p>
          <a:p>
            <a:r>
              <a:rPr lang="en-US" dirty="0" smtClean="0"/>
              <a:t>Inferring query information  </a:t>
            </a:r>
          </a:p>
          <a:p>
            <a:pPr lvl="1"/>
            <a:r>
              <a:rPr lang="en-US" dirty="0" smtClean="0"/>
              <a:t>Identifying query-topic</a:t>
            </a:r>
          </a:p>
          <a:p>
            <a:pPr lvl="1"/>
            <a:endParaRPr lang="en-US" dirty="0" smtClean="0"/>
          </a:p>
          <a:p>
            <a:pPr lvl="1"/>
            <a:r>
              <a:rPr lang="en-US" dirty="0" smtClean="0"/>
              <a:t>Computing composite importance ranking</a:t>
            </a:r>
          </a:p>
          <a:p>
            <a:pPr lvl="1"/>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2</a:t>
            </a:fld>
            <a:endParaRPr lang="en-US" dirty="0"/>
          </a:p>
        </p:txBody>
      </p:sp>
      <p:sp>
        <p:nvSpPr>
          <p:cNvPr id="5" name="Cloud 4"/>
          <p:cNvSpPr/>
          <p:nvPr/>
        </p:nvSpPr>
        <p:spPr bwMode="auto">
          <a:xfrm>
            <a:off x="304800" y="3048000"/>
            <a:ext cx="8839200" cy="3200400"/>
          </a:xfrm>
          <a:prstGeom prst="cloud">
            <a:avLst/>
          </a:prstGeom>
          <a:solidFill>
            <a:schemeClr val="tx2">
              <a:lumMod val="40000"/>
              <a:lumOff val="60000"/>
              <a:alpha val="2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endParaRPr>
          </a:p>
        </p:txBody>
      </p:sp>
      <p:sp>
        <p:nvSpPr>
          <p:cNvPr id="6" name="Title 1"/>
          <p:cNvSpPr txBox="1">
            <a:spLocks/>
          </p:cNvSpPr>
          <p:nvPr/>
        </p:nvSpPr>
        <p:spPr>
          <a:xfrm>
            <a:off x="685800" y="304800"/>
            <a:ext cx="7793038"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953735"/>
                </a:solidFill>
                <a:effectLst/>
                <a:uLnTx/>
                <a:uFillTx/>
                <a:latin typeface="+mj-lt"/>
                <a:ea typeface="+mj-ea"/>
                <a:cs typeface="+mj-cs"/>
              </a:rPr>
              <a:t>Deep Web Integration Scenario</a:t>
            </a:r>
            <a:endParaRPr kumimoji="0" lang="en-US" sz="4000" b="0" i="0" u="none" strike="noStrike" kern="1200" cap="none" spc="0" normalizeH="0" baseline="0" noProof="0" dirty="0">
              <a:ln>
                <a:noFill/>
              </a:ln>
              <a:solidFill>
                <a:srgbClr val="953735"/>
              </a:solidFill>
              <a:effectLst/>
              <a:uLnTx/>
              <a:uFillTx/>
              <a:latin typeface="+mj-lt"/>
              <a:ea typeface="+mj-ea"/>
              <a:cs typeface="+mj-cs"/>
            </a:endParaRPr>
          </a:p>
        </p:txBody>
      </p:sp>
      <p:sp>
        <p:nvSpPr>
          <p:cNvPr id="7" name="Flowchart: Magnetic Disk 6"/>
          <p:cNvSpPr/>
          <p:nvPr/>
        </p:nvSpPr>
        <p:spPr bwMode="auto">
          <a:xfrm>
            <a:off x="4343400" y="50292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8" name="Rectangle 7"/>
          <p:cNvSpPr/>
          <p:nvPr/>
        </p:nvSpPr>
        <p:spPr bwMode="auto">
          <a:xfrm>
            <a:off x="3810000" y="1981200"/>
            <a:ext cx="1295400" cy="762000"/>
          </a:xfrm>
          <a:prstGeom prst="rect">
            <a:avLst/>
          </a:prstGeom>
          <a:solidFill>
            <a:srgbClr val="0070C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rot="10800000" flipV="1">
            <a:off x="1828800" y="2819400"/>
            <a:ext cx="2057400" cy="15240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0" name="Straight Arrow Connector 9"/>
          <p:cNvCxnSpPr/>
          <p:nvPr/>
        </p:nvCxnSpPr>
        <p:spPr bwMode="auto">
          <a:xfrm rot="5400000">
            <a:off x="2628900" y="3238500"/>
            <a:ext cx="1828800" cy="12954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1" name="Straight Arrow Connector 10"/>
          <p:cNvCxnSpPr/>
          <p:nvPr/>
        </p:nvCxnSpPr>
        <p:spPr bwMode="auto">
          <a:xfrm>
            <a:off x="5181600" y="2743200"/>
            <a:ext cx="2895600" cy="12192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2" name="Straight Arrow Connector 11"/>
          <p:cNvCxnSpPr/>
          <p:nvPr/>
        </p:nvCxnSpPr>
        <p:spPr bwMode="auto">
          <a:xfrm rot="16200000" flipH="1">
            <a:off x="4762500" y="2933700"/>
            <a:ext cx="1905000" cy="18288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3" name="Straight Arrow Connector 12"/>
          <p:cNvCxnSpPr/>
          <p:nvPr/>
        </p:nvCxnSpPr>
        <p:spPr bwMode="auto">
          <a:xfrm rot="16200000" flipH="1">
            <a:off x="3619500" y="3924300"/>
            <a:ext cx="2057400" cy="152400"/>
          </a:xfrm>
          <a:prstGeom prst="straightConnector1">
            <a:avLst/>
          </a:prstGeom>
          <a:solidFill>
            <a:schemeClr val="accent1"/>
          </a:solidFill>
          <a:ln w="15875" cap="flat" cmpd="sng" algn="ctr">
            <a:solidFill>
              <a:schemeClr val="tx1"/>
            </a:solidFill>
            <a:prstDash val="solid"/>
            <a:round/>
            <a:headEnd type="arrow"/>
            <a:tailEnd type="arrow"/>
          </a:ln>
          <a:effectLst/>
        </p:spPr>
      </p:cxnSp>
      <p:sp>
        <p:nvSpPr>
          <p:cNvPr id="14" name="TextBox 13"/>
          <p:cNvSpPr txBox="1"/>
          <p:nvPr/>
        </p:nvSpPr>
        <p:spPr>
          <a:xfrm>
            <a:off x="3886200" y="2133600"/>
            <a:ext cx="1143000" cy="369332"/>
          </a:xfrm>
          <a:prstGeom prst="rect">
            <a:avLst/>
          </a:prstGeom>
          <a:noFill/>
        </p:spPr>
        <p:txBody>
          <a:bodyPr wrap="square" rtlCol="0">
            <a:spAutoFit/>
          </a:bodyPr>
          <a:lstStyle/>
          <a:p>
            <a:r>
              <a:rPr lang="en-US" dirty="0" smtClean="0"/>
              <a:t>Mediator</a:t>
            </a:r>
            <a:endParaRPr lang="en-US" dirty="0"/>
          </a:p>
        </p:txBody>
      </p:sp>
      <p:cxnSp>
        <p:nvCxnSpPr>
          <p:cNvPr id="15" name="Straight Connector 14"/>
          <p:cNvCxnSpPr/>
          <p:nvPr/>
        </p:nvCxnSpPr>
        <p:spPr bwMode="auto">
          <a:xfrm flipV="1">
            <a:off x="7162800" y="4572000"/>
            <a:ext cx="685800" cy="45720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16" name="TextBox 15"/>
          <p:cNvSpPr txBox="1"/>
          <p:nvPr/>
        </p:nvSpPr>
        <p:spPr>
          <a:xfrm rot="19324279">
            <a:off x="2050196" y="3284083"/>
            <a:ext cx="1143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query</a:t>
            </a:r>
          </a:p>
        </p:txBody>
      </p:sp>
      <p:pic>
        <p:nvPicPr>
          <p:cNvPr id="17" name="Picture 2" descr="C:\Program Files\Microsoft Office\MEDIA\CAGCAT10\j0292020.wmf"/>
          <p:cNvPicPr>
            <a:picLocks noChangeAspect="1" noChangeArrowheads="1"/>
          </p:cNvPicPr>
          <p:nvPr/>
        </p:nvPicPr>
        <p:blipFill>
          <a:blip r:embed="rId3" cstate="print"/>
          <a:srcRect/>
          <a:stretch>
            <a:fillRect/>
          </a:stretch>
        </p:blipFill>
        <p:spPr bwMode="auto">
          <a:xfrm>
            <a:off x="4191000" y="1143000"/>
            <a:ext cx="685800" cy="650906"/>
          </a:xfrm>
          <a:prstGeom prst="rect">
            <a:avLst/>
          </a:prstGeom>
          <a:noFill/>
        </p:spPr>
      </p:pic>
      <p:cxnSp>
        <p:nvCxnSpPr>
          <p:cNvPr id="18" name="Straight Arrow Connector 17"/>
          <p:cNvCxnSpPr/>
          <p:nvPr/>
        </p:nvCxnSpPr>
        <p:spPr bwMode="auto">
          <a:xfrm rot="5400000">
            <a:off x="4305300" y="1790700"/>
            <a:ext cx="381000" cy="1588"/>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19" name="Flowchart: Magnetic Disk 18"/>
          <p:cNvSpPr/>
          <p:nvPr/>
        </p:nvSpPr>
        <p:spPr bwMode="auto">
          <a:xfrm>
            <a:off x="2514600" y="4876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0" name="Flowchart: Magnetic Disk 19"/>
          <p:cNvSpPr/>
          <p:nvPr/>
        </p:nvSpPr>
        <p:spPr bwMode="auto">
          <a:xfrm>
            <a:off x="1219200" y="43434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1" name="Flowchart: Magnetic Disk 20"/>
          <p:cNvSpPr/>
          <p:nvPr/>
        </p:nvSpPr>
        <p:spPr bwMode="auto">
          <a:xfrm>
            <a:off x="6324600" y="4876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2" name="Flowchart: Magnetic Disk 21"/>
          <p:cNvSpPr/>
          <p:nvPr/>
        </p:nvSpPr>
        <p:spPr bwMode="auto">
          <a:xfrm>
            <a:off x="7848600" y="40386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25" name="TextBox 24"/>
          <p:cNvSpPr txBox="1"/>
          <p:nvPr/>
        </p:nvSpPr>
        <p:spPr>
          <a:xfrm rot="19414077">
            <a:off x="1828512" y="3653769"/>
            <a:ext cx="1905000" cy="369332"/>
          </a:xfrm>
          <a:prstGeom prst="rect">
            <a:avLst/>
          </a:prstGeom>
          <a:noFill/>
        </p:spPr>
        <p:txBody>
          <a:bodyPr wrap="square" rtlCol="0">
            <a:spAutoFit/>
          </a:bodyPr>
          <a:lstStyle/>
          <a:p>
            <a:r>
              <a:rPr lang="en-US" sz="1600" dirty="0" smtClean="0"/>
              <a:t>answer</a:t>
            </a:r>
            <a:r>
              <a:rPr lang="en-US" dirty="0" smtClean="0"/>
              <a:t> </a:t>
            </a:r>
            <a:r>
              <a:rPr lang="en-US" sz="1600" dirty="0" smtClean="0"/>
              <a:t>tuples</a:t>
            </a:r>
            <a:r>
              <a:rPr lang="en-US" dirty="0" smtClean="0">
                <a:latin typeface="Times New Roman"/>
                <a:cs typeface="Times New Roman"/>
              </a:rPr>
              <a:t>→</a:t>
            </a:r>
            <a:endParaRPr lang="en-US" dirty="0"/>
          </a:p>
        </p:txBody>
      </p:sp>
      <p:sp>
        <p:nvSpPr>
          <p:cNvPr id="26" name="TextBox 25"/>
          <p:cNvSpPr txBox="1"/>
          <p:nvPr/>
        </p:nvSpPr>
        <p:spPr>
          <a:xfrm rot="18320136">
            <a:off x="3006715" y="3448856"/>
            <a:ext cx="1905000" cy="338554"/>
          </a:xfrm>
          <a:prstGeom prst="rect">
            <a:avLst/>
          </a:prstGeom>
          <a:noFill/>
        </p:spPr>
        <p:txBody>
          <a:bodyPr wrap="square" rtlCol="0">
            <a:spAutoFit/>
          </a:bodyPr>
          <a:lstStyle/>
          <a:p>
            <a:r>
              <a:rPr lang="en-US" sz="1600" dirty="0" smtClean="0"/>
              <a:t>answer tuples</a:t>
            </a:r>
            <a:r>
              <a:rPr lang="en-US" sz="1600" dirty="0" smtClean="0">
                <a:latin typeface="Times New Roman"/>
                <a:cs typeface="Times New Roman"/>
              </a:rPr>
              <a:t>→</a:t>
            </a:r>
            <a:endParaRPr lang="en-US" sz="1600" dirty="0"/>
          </a:p>
        </p:txBody>
      </p:sp>
      <p:sp>
        <p:nvSpPr>
          <p:cNvPr id="27" name="TextBox 26"/>
          <p:cNvSpPr txBox="1"/>
          <p:nvPr/>
        </p:nvSpPr>
        <p:spPr>
          <a:xfrm rot="15876479">
            <a:off x="3803345" y="3447973"/>
            <a:ext cx="1905000" cy="369332"/>
          </a:xfrm>
          <a:prstGeom prst="rect">
            <a:avLst/>
          </a:prstGeom>
          <a:noFill/>
        </p:spPr>
        <p:txBody>
          <a:bodyPr wrap="square" rtlCol="0">
            <a:spAutoFit/>
          </a:bodyPr>
          <a:lstStyle/>
          <a:p>
            <a:r>
              <a:rPr lang="en-US" sz="1600" dirty="0" smtClean="0"/>
              <a:t>answer tuples</a:t>
            </a:r>
            <a:r>
              <a:rPr lang="en-US" dirty="0" smtClean="0">
                <a:latin typeface="Times New Roman"/>
                <a:cs typeface="Times New Roman"/>
              </a:rPr>
              <a:t>→</a:t>
            </a:r>
            <a:endParaRPr lang="en-US" dirty="0"/>
          </a:p>
        </p:txBody>
      </p:sp>
      <p:sp>
        <p:nvSpPr>
          <p:cNvPr id="28" name="TextBox 27"/>
          <p:cNvSpPr txBox="1"/>
          <p:nvPr/>
        </p:nvSpPr>
        <p:spPr>
          <a:xfrm rot="2744533">
            <a:off x="5027856" y="3672697"/>
            <a:ext cx="1905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answer tuples</a:t>
            </a:r>
            <a:endParaRPr lang="en-US" sz="1600" dirty="0"/>
          </a:p>
        </p:txBody>
      </p:sp>
      <p:sp>
        <p:nvSpPr>
          <p:cNvPr id="29" name="TextBox 28"/>
          <p:cNvSpPr txBox="1"/>
          <p:nvPr/>
        </p:nvSpPr>
        <p:spPr>
          <a:xfrm rot="1356842">
            <a:off x="6246177" y="3247659"/>
            <a:ext cx="1905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answer tuples</a:t>
            </a:r>
            <a:endParaRPr lang="en-US" sz="1600" dirty="0"/>
          </a:p>
        </p:txBody>
      </p:sp>
      <p:sp>
        <p:nvSpPr>
          <p:cNvPr id="30" name="TextBox 29"/>
          <p:cNvSpPr txBox="1"/>
          <p:nvPr/>
        </p:nvSpPr>
        <p:spPr>
          <a:xfrm rot="18271113">
            <a:off x="2591863" y="3961387"/>
            <a:ext cx="1143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query</a:t>
            </a:r>
          </a:p>
        </p:txBody>
      </p:sp>
      <p:sp>
        <p:nvSpPr>
          <p:cNvPr id="31" name="TextBox 30"/>
          <p:cNvSpPr txBox="1"/>
          <p:nvPr/>
        </p:nvSpPr>
        <p:spPr>
          <a:xfrm rot="16038612">
            <a:off x="3878997" y="3533738"/>
            <a:ext cx="1143000" cy="338554"/>
          </a:xfrm>
          <a:prstGeom prst="rect">
            <a:avLst/>
          </a:prstGeom>
          <a:noFill/>
        </p:spPr>
        <p:txBody>
          <a:bodyPr wrap="square" rtlCol="0">
            <a:spAutoFit/>
          </a:bodyPr>
          <a:lstStyle/>
          <a:p>
            <a:r>
              <a:rPr lang="en-US" sz="1600" dirty="0" smtClean="0">
                <a:latin typeface="Times New Roman"/>
                <a:cs typeface="Times New Roman"/>
              </a:rPr>
              <a:t>←</a:t>
            </a:r>
            <a:r>
              <a:rPr lang="en-US" sz="1600" dirty="0" smtClean="0"/>
              <a:t>query</a:t>
            </a:r>
          </a:p>
        </p:txBody>
      </p:sp>
      <p:sp>
        <p:nvSpPr>
          <p:cNvPr id="32" name="TextBox 31"/>
          <p:cNvSpPr txBox="1"/>
          <p:nvPr/>
        </p:nvSpPr>
        <p:spPr>
          <a:xfrm rot="2791047">
            <a:off x="5137359" y="3862280"/>
            <a:ext cx="1143000" cy="369332"/>
          </a:xfrm>
          <a:prstGeom prst="rect">
            <a:avLst/>
          </a:prstGeom>
          <a:noFill/>
        </p:spPr>
        <p:txBody>
          <a:bodyPr wrap="square" rtlCol="0">
            <a:spAutoFit/>
          </a:bodyPr>
          <a:lstStyle/>
          <a:p>
            <a:r>
              <a:rPr lang="en-US" sz="1600" dirty="0" smtClean="0"/>
              <a:t>query</a:t>
            </a:r>
            <a:r>
              <a:rPr lang="en-US" dirty="0" smtClean="0">
                <a:latin typeface="Times New Roman"/>
                <a:cs typeface="Times New Roman"/>
              </a:rPr>
              <a:t>→</a:t>
            </a:r>
            <a:endParaRPr lang="en-US" dirty="0" smtClean="0"/>
          </a:p>
        </p:txBody>
      </p:sp>
      <p:sp>
        <p:nvSpPr>
          <p:cNvPr id="33" name="TextBox 32"/>
          <p:cNvSpPr txBox="1"/>
          <p:nvPr/>
        </p:nvSpPr>
        <p:spPr>
          <a:xfrm rot="1430326">
            <a:off x="6274278" y="3415625"/>
            <a:ext cx="1143000" cy="369332"/>
          </a:xfrm>
          <a:prstGeom prst="rect">
            <a:avLst/>
          </a:prstGeom>
          <a:noFill/>
        </p:spPr>
        <p:txBody>
          <a:bodyPr wrap="square" rtlCol="0">
            <a:spAutoFit/>
          </a:bodyPr>
          <a:lstStyle/>
          <a:p>
            <a:r>
              <a:rPr lang="en-US" sz="1600" dirty="0" smtClean="0"/>
              <a:t>query</a:t>
            </a:r>
            <a:r>
              <a:rPr lang="en-US" dirty="0" smtClean="0">
                <a:latin typeface="Times New Roman"/>
                <a:cs typeface="Times New Roman"/>
              </a:rPr>
              <a:t>→</a:t>
            </a:r>
            <a:endParaRPr lang="en-US" dirty="0" smtClean="0"/>
          </a:p>
        </p:txBody>
      </p:sp>
      <p:sp>
        <p:nvSpPr>
          <p:cNvPr id="34" name="TextBox 33"/>
          <p:cNvSpPr txBox="1"/>
          <p:nvPr/>
        </p:nvSpPr>
        <p:spPr>
          <a:xfrm>
            <a:off x="3886200" y="5715000"/>
            <a:ext cx="2133600" cy="553998"/>
          </a:xfrm>
          <a:prstGeom prst="rect">
            <a:avLst/>
          </a:prstGeom>
          <a:noFill/>
        </p:spPr>
        <p:txBody>
          <a:bodyPr wrap="square" rtlCol="0">
            <a:spAutoFit/>
          </a:bodyPr>
          <a:lstStyle/>
          <a:p>
            <a:r>
              <a:rPr lang="en-US" sz="3000" b="1" dirty="0" smtClean="0">
                <a:solidFill>
                  <a:srgbClr val="002060"/>
                </a:solidFill>
              </a:rPr>
              <a:t>Deep Web</a:t>
            </a:r>
            <a:endParaRPr lang="en-US" sz="3000" b="1" dirty="0">
              <a:solidFill>
                <a:srgbClr val="002060"/>
              </a:solidFill>
            </a:endParaRPr>
          </a:p>
        </p:txBody>
      </p:sp>
      <p:sp>
        <p:nvSpPr>
          <p:cNvPr id="37" name="Flowchart: Magnetic Disk 36"/>
          <p:cNvSpPr/>
          <p:nvPr/>
        </p:nvSpPr>
        <p:spPr bwMode="auto">
          <a:xfrm>
            <a:off x="1524000" y="51816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38" name="Flowchart: Magnetic Disk 37"/>
          <p:cNvSpPr/>
          <p:nvPr/>
        </p:nvSpPr>
        <p:spPr bwMode="auto">
          <a:xfrm>
            <a:off x="3505200" y="4495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59" name="Rounded Rectangular Callout 58"/>
          <p:cNvSpPr/>
          <p:nvPr/>
        </p:nvSpPr>
        <p:spPr bwMode="auto">
          <a:xfrm>
            <a:off x="223053" y="1219200"/>
            <a:ext cx="1453347" cy="1524000"/>
          </a:xfrm>
          <a:prstGeom prst="wedgeRoundRectCallout">
            <a:avLst>
              <a:gd name="adj1" fmla="val 24893"/>
              <a:gd name="adj2" fmla="val 124270"/>
              <a:gd name="adj3" fmla="val 16667"/>
            </a:avLst>
          </a:prstGeom>
          <a:solidFill>
            <a:schemeClr val="accent2">
              <a:lumMod val="40000"/>
              <a:lumOff val="60000"/>
              <a:alpha val="3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Millions of sources containing structured tuples</a:t>
            </a:r>
            <a:endParaRPr kumimoji="0" lang="en-US" sz="1800" b="0" i="0" u="none" strike="noStrike" cap="none" normalizeH="0" baseline="0" dirty="0" smtClean="0">
              <a:ln>
                <a:noFill/>
              </a:ln>
              <a:solidFill>
                <a:schemeClr val="tx1"/>
              </a:solidFill>
              <a:effectLst/>
              <a:latin typeface="Arial" charset="0"/>
            </a:endParaRPr>
          </a:p>
        </p:txBody>
      </p:sp>
      <p:sp>
        <p:nvSpPr>
          <p:cNvPr id="60" name="Rounded Rectangular Callout 59"/>
          <p:cNvSpPr/>
          <p:nvPr/>
        </p:nvSpPr>
        <p:spPr bwMode="auto">
          <a:xfrm>
            <a:off x="1752600" y="1295400"/>
            <a:ext cx="1676400" cy="1295400"/>
          </a:xfrm>
          <a:prstGeom prst="wedgeRoundRectCallout">
            <a:avLst>
              <a:gd name="adj1" fmla="val 15480"/>
              <a:gd name="adj2" fmla="val 117731"/>
              <a:gd name="adj3" fmla="val 16667"/>
            </a:avLst>
          </a:prstGeom>
          <a:solidFill>
            <a:schemeClr val="accent2">
              <a:lumMod val="40000"/>
              <a:lumOff val="60000"/>
              <a:alpha val="3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Autonomous Uncontrolled collection</a:t>
            </a:r>
            <a:endParaRPr kumimoji="0" lang="en-US" sz="1800" b="0" i="0" u="none" strike="noStrike" cap="none" normalizeH="0" baseline="0" dirty="0" smtClean="0">
              <a:ln>
                <a:noFill/>
              </a:ln>
              <a:solidFill>
                <a:schemeClr val="tx1"/>
              </a:solidFill>
              <a:effectLst/>
              <a:latin typeface="Arial" charset="0"/>
            </a:endParaRPr>
          </a:p>
        </p:txBody>
      </p:sp>
      <p:sp>
        <p:nvSpPr>
          <p:cNvPr id="61" name="Rounded Rectangular Callout 60"/>
          <p:cNvSpPr/>
          <p:nvPr/>
        </p:nvSpPr>
        <p:spPr bwMode="auto">
          <a:xfrm>
            <a:off x="7010400" y="2362200"/>
            <a:ext cx="1905000" cy="762000"/>
          </a:xfrm>
          <a:prstGeom prst="wedgeRoundRectCallout">
            <a:avLst>
              <a:gd name="adj1" fmla="val -19838"/>
              <a:gd name="adj2" fmla="val 94799"/>
              <a:gd name="adj3" fmla="val 16667"/>
            </a:avLst>
          </a:prstGeom>
          <a:solidFill>
            <a:srgbClr val="C000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dirty="0" smtClean="0"/>
              <a:t>Access is limited to query-forms</a:t>
            </a:r>
            <a:endParaRPr kumimoji="0" lang="en-US" sz="1800" b="0" i="0" u="none" strike="noStrike" cap="none" normalizeH="0" baseline="0" dirty="0" smtClean="0">
              <a:ln>
                <a:noFill/>
              </a:ln>
              <a:solidFill>
                <a:schemeClr val="tx1"/>
              </a:solidFill>
              <a:effectLst/>
              <a:latin typeface="Arial" charset="0"/>
            </a:endParaRPr>
          </a:p>
        </p:txBody>
      </p:sp>
      <p:sp>
        <p:nvSpPr>
          <p:cNvPr id="62" name="Rounded Rectangular Callout 61"/>
          <p:cNvSpPr/>
          <p:nvPr/>
        </p:nvSpPr>
        <p:spPr bwMode="auto">
          <a:xfrm>
            <a:off x="5410200" y="1295400"/>
            <a:ext cx="2438400" cy="914400"/>
          </a:xfrm>
          <a:prstGeom prst="wedgeRoundRectCallout">
            <a:avLst>
              <a:gd name="adj1" fmla="val -22702"/>
              <a:gd name="adj2" fmla="val 175453"/>
              <a:gd name="adj3" fmla="val 16667"/>
            </a:avLst>
          </a:prstGeom>
          <a:solidFill>
            <a:srgbClr val="C000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dirty="0" smtClean="0"/>
              <a:t>Contains information spanning multiple topics</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Computing topic-specific agreement</a:t>
            </a:r>
            <a:endParaRPr lang="en-US" dirty="0">
              <a:solidFill>
                <a:srgbClr val="953735"/>
              </a:solidFill>
            </a:endParaRPr>
          </a:p>
        </p:txBody>
      </p:sp>
      <p:sp>
        <p:nvSpPr>
          <p:cNvPr id="3" name="Content Placeholder 2"/>
          <p:cNvSpPr>
            <a:spLocks noGrp="1"/>
          </p:cNvSpPr>
          <p:nvPr>
            <p:ph idx="1"/>
          </p:nvPr>
        </p:nvSpPr>
        <p:spPr>
          <a:xfrm>
            <a:off x="304800" y="1371600"/>
            <a:ext cx="4800600" cy="4800600"/>
          </a:xfrm>
        </p:spPr>
        <p:txBody>
          <a:bodyPr>
            <a:normAutofit fontScale="85000" lnSpcReduction="10000"/>
          </a:bodyPr>
          <a:lstStyle/>
          <a:p>
            <a:pPr marL="0">
              <a:spcBef>
                <a:spcPts val="0"/>
              </a:spcBef>
            </a:pPr>
            <a:r>
              <a:rPr lang="en-US" dirty="0" smtClean="0"/>
              <a:t>For a deep-web source, its </a:t>
            </a:r>
          </a:p>
          <a:p>
            <a:pPr marL="0">
              <a:spcBef>
                <a:spcPts val="0"/>
              </a:spcBef>
              <a:buNone/>
            </a:pPr>
            <a:r>
              <a:rPr lang="en-US" dirty="0"/>
              <a:t> </a:t>
            </a:r>
            <a:r>
              <a:rPr lang="en-US" dirty="0" smtClean="0"/>
              <a:t>   </a:t>
            </a:r>
            <a:r>
              <a:rPr lang="en-US" dirty="0" err="1" smtClean="0"/>
              <a:t>SourceRank</a:t>
            </a:r>
            <a:r>
              <a:rPr lang="en-US" dirty="0" smtClean="0"/>
              <a:t> score for  topic </a:t>
            </a:r>
          </a:p>
          <a:p>
            <a:pPr marL="0">
              <a:spcBef>
                <a:spcPts val="0"/>
              </a:spcBef>
              <a:buNone/>
            </a:pPr>
            <a:r>
              <a:rPr lang="en-US" dirty="0" smtClean="0"/>
              <a:t>    will depend on the answers </a:t>
            </a:r>
          </a:p>
          <a:p>
            <a:pPr marL="0">
              <a:spcBef>
                <a:spcPts val="0"/>
              </a:spcBef>
              <a:buNone/>
            </a:pPr>
            <a:r>
              <a:rPr lang="en-US" dirty="0" smtClean="0"/>
              <a:t>    to queries of same topic</a:t>
            </a:r>
          </a:p>
          <a:p>
            <a:r>
              <a:rPr lang="en-US" dirty="0" smtClean="0"/>
              <a:t>Topic-specific sampling queries will result in an endorsement structure biased towards the same topic</a:t>
            </a:r>
          </a:p>
          <a:p>
            <a:r>
              <a:rPr lang="en-US" dirty="0" smtClean="0"/>
              <a:t>Topic Specific Source Ranks are stationary visit </a:t>
            </a:r>
            <a:r>
              <a:rPr lang="en-US" dirty="0" err="1" smtClean="0"/>
              <a:t>prob</a:t>
            </a:r>
            <a:r>
              <a:rPr lang="en-US" dirty="0" smtClean="0"/>
              <a:t> on the topic-specific agreement graphs</a:t>
            </a:r>
          </a:p>
          <a:p>
            <a:endParaRPr lang="en-US" baseline="-25000" dirty="0" smtClean="0"/>
          </a:p>
          <a:p>
            <a:pPr lvl="1"/>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20</a:t>
            </a:fld>
            <a:endParaRPr lang="en-US"/>
          </a:p>
        </p:txBody>
      </p:sp>
      <p:pic>
        <p:nvPicPr>
          <p:cNvPr id="15362" name="Picture 2" descr="C:\Users\mjha1\Documents\My Dropbox\thesis tex files_11\tsr.png"/>
          <p:cNvPicPr>
            <a:picLocks noChangeAspect="1" noChangeArrowheads="1"/>
          </p:cNvPicPr>
          <p:nvPr/>
        </p:nvPicPr>
        <p:blipFill>
          <a:blip r:embed="rId3" cstate="print"/>
          <a:srcRect/>
          <a:stretch>
            <a:fillRect/>
          </a:stretch>
        </p:blipFill>
        <p:spPr bwMode="auto">
          <a:xfrm>
            <a:off x="5867400" y="1066800"/>
            <a:ext cx="3043434" cy="2362200"/>
          </a:xfrm>
          <a:prstGeom prst="rect">
            <a:avLst/>
          </a:prstGeom>
          <a:noFill/>
        </p:spPr>
      </p:pic>
      <p:pic>
        <p:nvPicPr>
          <p:cNvPr id="5" name="Picture 4"/>
          <p:cNvPicPr>
            <a:picLocks noChangeAspect="1"/>
          </p:cNvPicPr>
          <p:nvPr/>
        </p:nvPicPr>
        <p:blipFill>
          <a:blip r:embed="rId4" cstate="print"/>
          <a:stretch>
            <a:fillRect/>
          </a:stretch>
        </p:blipFill>
        <p:spPr>
          <a:xfrm>
            <a:off x="5638800" y="3657600"/>
            <a:ext cx="3124200" cy="1421912"/>
          </a:xfrm>
          <a:prstGeom prst="rect">
            <a:avLst/>
          </a:prstGeom>
        </p:spPr>
      </p:pic>
      <p:pic>
        <p:nvPicPr>
          <p:cNvPr id="59" name="Picture 58"/>
          <p:cNvPicPr>
            <a:picLocks noChangeAspect="1"/>
          </p:cNvPicPr>
          <p:nvPr/>
        </p:nvPicPr>
        <p:blipFill>
          <a:blip r:embed="rId5" cstate="print"/>
          <a:stretch>
            <a:fillRect/>
          </a:stretch>
        </p:blipFill>
        <p:spPr>
          <a:xfrm>
            <a:off x="5562600" y="5324882"/>
            <a:ext cx="3352800" cy="1533118"/>
          </a:xfrm>
          <a:prstGeom prst="rect">
            <a:avLst/>
          </a:prstGeom>
        </p:spPr>
      </p:pic>
      <p:sp>
        <p:nvSpPr>
          <p:cNvPr id="60" name="TextBox 59"/>
          <p:cNvSpPr txBox="1"/>
          <p:nvPr/>
        </p:nvSpPr>
        <p:spPr>
          <a:xfrm>
            <a:off x="5715000" y="4495800"/>
            <a:ext cx="866118" cy="369332"/>
          </a:xfrm>
          <a:prstGeom prst="rect">
            <a:avLst/>
          </a:prstGeom>
          <a:solidFill>
            <a:schemeClr val="accent6">
              <a:lumMod val="40000"/>
              <a:lumOff val="60000"/>
            </a:schemeClr>
          </a:solidFill>
          <a:ln>
            <a:solidFill>
              <a:schemeClr val="accent6">
                <a:lumMod val="60000"/>
                <a:lumOff val="40000"/>
              </a:schemeClr>
            </a:solidFill>
          </a:ln>
        </p:spPr>
        <p:txBody>
          <a:bodyPr wrap="none" rtlCol="0">
            <a:spAutoFit/>
          </a:bodyPr>
          <a:lstStyle/>
          <a:p>
            <a:r>
              <a:rPr lang="en-US" dirty="0" smtClean="0"/>
              <a:t>Movies</a:t>
            </a:r>
            <a:endParaRPr lang="en-US" dirty="0"/>
          </a:p>
        </p:txBody>
      </p:sp>
      <p:sp>
        <p:nvSpPr>
          <p:cNvPr id="62" name="TextBox 61"/>
          <p:cNvSpPr txBox="1"/>
          <p:nvPr/>
        </p:nvSpPr>
        <p:spPr>
          <a:xfrm>
            <a:off x="5562600" y="6324600"/>
            <a:ext cx="748923" cy="369332"/>
          </a:xfrm>
          <a:prstGeom prst="rect">
            <a:avLst/>
          </a:prstGeom>
          <a:solidFill>
            <a:schemeClr val="accent6">
              <a:lumMod val="40000"/>
              <a:lumOff val="60000"/>
            </a:schemeClr>
          </a:solidFill>
          <a:ln>
            <a:solidFill>
              <a:schemeClr val="accent6">
                <a:lumMod val="60000"/>
                <a:lumOff val="40000"/>
              </a:schemeClr>
            </a:solidFill>
          </a:ln>
        </p:spPr>
        <p:txBody>
          <a:bodyPr wrap="none" rtlCol="0">
            <a:spAutoFit/>
          </a:bodyPr>
          <a:lstStyle/>
          <a:p>
            <a:r>
              <a:rPr lang="en-US" dirty="0" smtClean="0"/>
              <a:t>Books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Computing Topic-specific SourceRanks</a:t>
            </a:r>
            <a:endParaRPr lang="en-US"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r>
              <a:rPr lang="en-US" dirty="0" smtClean="0"/>
              <a:t>Partial topic-specific sampling </a:t>
            </a:r>
          </a:p>
          <a:p>
            <a:pPr>
              <a:buNone/>
            </a:pPr>
            <a:r>
              <a:rPr lang="en-US" dirty="0" smtClean="0"/>
              <a:t>	queries are used for obtaining </a:t>
            </a:r>
          </a:p>
          <a:p>
            <a:pPr>
              <a:buNone/>
            </a:pPr>
            <a:r>
              <a:rPr lang="en-US" dirty="0" smtClean="0"/>
              <a:t>	source crawls</a:t>
            </a:r>
          </a:p>
          <a:p>
            <a:endParaRPr lang="en-US" dirty="0"/>
          </a:p>
          <a:p>
            <a:r>
              <a:rPr lang="en-US" dirty="0" smtClean="0"/>
              <a:t>Biased agreement graphs are </a:t>
            </a:r>
          </a:p>
          <a:p>
            <a:pPr>
              <a:buNone/>
            </a:pPr>
            <a:r>
              <a:rPr lang="en-US" dirty="0" smtClean="0"/>
              <a:t>	computed using topic-</a:t>
            </a:r>
            <a:r>
              <a:rPr lang="en-US" dirty="0" err="1" smtClean="0"/>
              <a:t>specifc</a:t>
            </a:r>
            <a:r>
              <a:rPr lang="en-US" dirty="0" smtClean="0"/>
              <a:t> source crawls</a:t>
            </a:r>
          </a:p>
          <a:p>
            <a:endParaRPr lang="en-US" dirty="0" smtClean="0"/>
          </a:p>
          <a:p>
            <a:r>
              <a:rPr lang="en-US" dirty="0" smtClean="0"/>
              <a:t>Performing a weighted random walk on the biased agreement graphs would result in topic-specific SourceRanks, TSR’s</a:t>
            </a:r>
          </a:p>
        </p:txBody>
      </p:sp>
      <p:sp>
        <p:nvSpPr>
          <p:cNvPr id="4" name="Slide Number Placeholder 3"/>
          <p:cNvSpPr>
            <a:spLocks noGrp="1"/>
          </p:cNvSpPr>
          <p:nvPr>
            <p:ph type="sldNum" sz="quarter" idx="12"/>
          </p:nvPr>
        </p:nvSpPr>
        <p:spPr/>
        <p:txBody>
          <a:bodyPr/>
          <a:lstStyle/>
          <a:p>
            <a:fld id="{D5AE7D04-AF9F-4B79-B4C8-08302BC27675}" type="slidenum">
              <a:rPr lang="en-US" smtClean="0"/>
              <a:pPr/>
              <a:t>21</a:t>
            </a:fld>
            <a:endParaRPr lang="en-US"/>
          </a:p>
        </p:txBody>
      </p:sp>
      <p:pic>
        <p:nvPicPr>
          <p:cNvPr id="6" name="Picture 2" descr="C:\Users\mjha1\Documents\My Dropbox\thesis tex files_11\tsr.png"/>
          <p:cNvPicPr>
            <a:picLocks noChangeAspect="1" noChangeArrowheads="1"/>
          </p:cNvPicPr>
          <p:nvPr/>
        </p:nvPicPr>
        <p:blipFill>
          <a:blip r:embed="rId3" cstate="print"/>
          <a:srcRect/>
          <a:stretch>
            <a:fillRect/>
          </a:stretch>
        </p:blipFill>
        <p:spPr bwMode="auto">
          <a:xfrm>
            <a:off x="5867400" y="1219200"/>
            <a:ext cx="3043434" cy="2362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Topic-specific sampling queries</a:t>
            </a:r>
            <a:endParaRPr lang="en-US" dirty="0"/>
          </a:p>
        </p:txBody>
      </p:sp>
      <p:sp>
        <p:nvSpPr>
          <p:cNvPr id="3" name="Content Placeholder 2"/>
          <p:cNvSpPr>
            <a:spLocks noGrp="1"/>
          </p:cNvSpPr>
          <p:nvPr>
            <p:ph idx="1"/>
          </p:nvPr>
        </p:nvSpPr>
        <p:spPr>
          <a:xfrm>
            <a:off x="457200" y="1600200"/>
            <a:ext cx="4419600" cy="4525963"/>
          </a:xfrm>
        </p:spPr>
        <p:txBody>
          <a:bodyPr>
            <a:normAutofit fontScale="92500" lnSpcReduction="10000"/>
          </a:bodyPr>
          <a:lstStyle/>
          <a:p>
            <a:r>
              <a:rPr lang="en-US" dirty="0" smtClean="0"/>
              <a:t>Publicly available online directories such as </a:t>
            </a:r>
            <a:r>
              <a:rPr lang="en-US" b="1" dirty="0" smtClean="0"/>
              <a:t>ODP</a:t>
            </a:r>
            <a:r>
              <a:rPr lang="en-US" dirty="0" smtClean="0"/>
              <a:t>, </a:t>
            </a:r>
            <a:r>
              <a:rPr lang="en-US" b="1" dirty="0" smtClean="0"/>
              <a:t>Yahoo Directory</a:t>
            </a:r>
            <a:r>
              <a:rPr lang="en-US" dirty="0" smtClean="0"/>
              <a:t> provide hand-constructed topic hierarchies </a:t>
            </a:r>
          </a:p>
          <a:p>
            <a:endParaRPr lang="en-US" dirty="0" smtClean="0"/>
          </a:p>
          <a:p>
            <a:r>
              <a:rPr lang="en-US" dirty="0" smtClean="0"/>
              <a:t>Directories are a good source for obtaining topic-specific sampling queries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22</a:t>
            </a:fld>
            <a:endParaRPr lang="en-US"/>
          </a:p>
        </p:txBody>
      </p:sp>
      <p:pic>
        <p:nvPicPr>
          <p:cNvPr id="53250" name="Picture 2" descr="C:\Users\mjha1\Documents\My Dropbox\thesis tex files_11\dmoz.jpg"/>
          <p:cNvPicPr>
            <a:picLocks noChangeAspect="1" noChangeArrowheads="1"/>
          </p:cNvPicPr>
          <p:nvPr/>
        </p:nvPicPr>
        <p:blipFill>
          <a:blip r:embed="rId3" cstate="print"/>
          <a:srcRect/>
          <a:stretch>
            <a:fillRect/>
          </a:stretch>
        </p:blipFill>
        <p:spPr bwMode="auto">
          <a:xfrm>
            <a:off x="5029200" y="1371600"/>
            <a:ext cx="4023574" cy="32480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Query Processing</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Computing query-topic</a:t>
            </a:r>
          </a:p>
          <a:p>
            <a:pPr lvl="1"/>
            <a:endParaRPr lang="en-US" dirty="0" smtClean="0"/>
          </a:p>
          <a:p>
            <a:r>
              <a:rPr lang="en-US" dirty="0" smtClean="0"/>
              <a:t>Computing query-topic sensitive importance scores</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Computing query-topic</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Query-topic</a:t>
            </a:r>
          </a:p>
          <a:p>
            <a:pPr lvl="1"/>
            <a:r>
              <a:rPr lang="en-US" dirty="0" smtClean="0"/>
              <a:t>Likelihood of the query belonging to topics</a:t>
            </a:r>
          </a:p>
          <a:p>
            <a:pPr lvl="1"/>
            <a:endParaRPr lang="en-US" dirty="0" smtClean="0"/>
          </a:p>
          <a:p>
            <a:pPr lvl="1"/>
            <a:r>
              <a:rPr lang="en-US" dirty="0" smtClean="0"/>
              <a:t>Soft classification problem</a:t>
            </a:r>
            <a:endParaRPr lang="en-US" i="1" baseline="-25000"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24</a:t>
            </a:fld>
            <a:endParaRPr lang="en-US"/>
          </a:p>
        </p:txBody>
      </p:sp>
      <p:graphicFrame>
        <p:nvGraphicFramePr>
          <p:cNvPr id="5" name="Table 4"/>
          <p:cNvGraphicFramePr>
            <a:graphicFrameLocks noGrp="1"/>
          </p:cNvGraphicFramePr>
          <p:nvPr/>
        </p:nvGraphicFramePr>
        <p:xfrm>
          <a:off x="1981200" y="4648200"/>
          <a:ext cx="6096000" cy="1295400"/>
        </p:xfrm>
        <a:graphic>
          <a:graphicData uri="http://schemas.openxmlformats.org/drawingml/2006/table">
            <a:tbl>
              <a:tblPr firstRow="1" bandRow="1">
                <a:tableStyleId>{5C22544A-7EE6-4342-B048-85BDC9FD1C3A}</a:tableStyleId>
              </a:tblPr>
              <a:tblGrid>
                <a:gridCol w="1524000"/>
                <a:gridCol w="1524000"/>
                <a:gridCol w="1524000"/>
                <a:gridCol w="1524000"/>
              </a:tblGrid>
              <a:tr h="647700">
                <a:tc>
                  <a:txBody>
                    <a:bodyPr/>
                    <a:lstStyle/>
                    <a:p>
                      <a:r>
                        <a:rPr lang="en-US" dirty="0" smtClean="0"/>
                        <a:t>Camera</a:t>
                      </a:r>
                      <a:endParaRPr lang="en-US" dirty="0"/>
                    </a:p>
                  </a:txBody>
                  <a:tcPr/>
                </a:tc>
                <a:tc>
                  <a:txBody>
                    <a:bodyPr/>
                    <a:lstStyle/>
                    <a:p>
                      <a:r>
                        <a:rPr lang="en-US" dirty="0" smtClean="0"/>
                        <a:t>Book</a:t>
                      </a:r>
                      <a:endParaRPr lang="en-US" dirty="0"/>
                    </a:p>
                  </a:txBody>
                  <a:tcPr/>
                </a:tc>
                <a:tc>
                  <a:txBody>
                    <a:bodyPr/>
                    <a:lstStyle/>
                    <a:p>
                      <a:r>
                        <a:rPr lang="en-US" dirty="0" smtClean="0"/>
                        <a:t>Movie</a:t>
                      </a:r>
                      <a:endParaRPr lang="en-US" dirty="0"/>
                    </a:p>
                  </a:txBody>
                  <a:tcPr/>
                </a:tc>
                <a:tc>
                  <a:txBody>
                    <a:bodyPr/>
                    <a:lstStyle/>
                    <a:p>
                      <a:r>
                        <a:rPr lang="en-US" dirty="0" smtClean="0"/>
                        <a:t>Music</a:t>
                      </a:r>
                      <a:endParaRPr lang="en-US" dirty="0"/>
                    </a:p>
                  </a:txBody>
                  <a:tcPr/>
                </a:tc>
              </a:tr>
              <a:tr h="647700">
                <a:tc>
                  <a:txBody>
                    <a:bodyPr/>
                    <a:lstStyle/>
                    <a:p>
                      <a:r>
                        <a:rPr lang="en-US" dirty="0" smtClean="0"/>
                        <a:t>0</a:t>
                      </a:r>
                      <a:endParaRPr lang="en-US" dirty="0"/>
                    </a:p>
                  </a:txBody>
                  <a:tcPr/>
                </a:tc>
                <a:tc>
                  <a:txBody>
                    <a:bodyPr/>
                    <a:lstStyle/>
                    <a:p>
                      <a:r>
                        <a:rPr lang="en-US" dirty="0" smtClean="0"/>
                        <a:t>0.3</a:t>
                      </a:r>
                      <a:endParaRPr lang="en-US" dirty="0"/>
                    </a:p>
                  </a:txBody>
                  <a:tcPr/>
                </a:tc>
                <a:tc>
                  <a:txBody>
                    <a:bodyPr/>
                    <a:lstStyle/>
                    <a:p>
                      <a:r>
                        <a:rPr lang="en-US" dirty="0" smtClean="0"/>
                        <a:t>0.6</a:t>
                      </a:r>
                      <a:endParaRPr lang="en-US" dirty="0"/>
                    </a:p>
                  </a:txBody>
                  <a:tcPr/>
                </a:tc>
                <a:tc>
                  <a:txBody>
                    <a:bodyPr/>
                    <a:lstStyle/>
                    <a:p>
                      <a:r>
                        <a:rPr lang="en-US" dirty="0" smtClean="0"/>
                        <a:t>0.1</a:t>
                      </a:r>
                      <a:endParaRPr lang="en-US" dirty="0"/>
                    </a:p>
                  </a:txBody>
                  <a:tcPr/>
                </a:tc>
              </a:tr>
            </a:tbl>
          </a:graphicData>
        </a:graphic>
      </p:graphicFrame>
      <p:sp>
        <p:nvSpPr>
          <p:cNvPr id="7" name="TextBox 6"/>
          <p:cNvSpPr txBox="1"/>
          <p:nvPr/>
        </p:nvSpPr>
        <p:spPr>
          <a:xfrm>
            <a:off x="76200" y="5334000"/>
            <a:ext cx="1905000" cy="369332"/>
          </a:xfrm>
          <a:prstGeom prst="rect">
            <a:avLst/>
          </a:prstGeom>
          <a:noFill/>
        </p:spPr>
        <p:txBody>
          <a:bodyPr wrap="square" rtlCol="0">
            <a:spAutoFit/>
          </a:bodyPr>
          <a:lstStyle/>
          <a:p>
            <a:r>
              <a:rPr lang="en-US" dirty="0" smtClean="0"/>
              <a:t>query-topic</a:t>
            </a:r>
            <a:endParaRPr lang="en-US" dirty="0"/>
          </a:p>
        </p:txBody>
      </p:sp>
      <p:sp>
        <p:nvSpPr>
          <p:cNvPr id="8" name="Right Arrow 7"/>
          <p:cNvSpPr/>
          <p:nvPr/>
        </p:nvSpPr>
        <p:spPr>
          <a:xfrm>
            <a:off x="1371600" y="5410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5638800"/>
            <a:ext cx="2133600" cy="646331"/>
          </a:xfrm>
          <a:prstGeom prst="rect">
            <a:avLst/>
          </a:prstGeom>
          <a:noFill/>
        </p:spPr>
        <p:txBody>
          <a:bodyPr wrap="square" rtlCol="0">
            <a:spAutoFit/>
          </a:bodyPr>
          <a:lstStyle/>
          <a:p>
            <a:r>
              <a:rPr lang="en-US" dirty="0" smtClean="0"/>
              <a:t>For Query=“godfather”</a:t>
            </a:r>
            <a:endParaRPr lang="en-US" dirty="0"/>
          </a:p>
        </p:txBody>
      </p:sp>
      <p:sp>
        <p:nvSpPr>
          <p:cNvPr id="11" name="TextBox 10"/>
          <p:cNvSpPr txBox="1"/>
          <p:nvPr/>
        </p:nvSpPr>
        <p:spPr>
          <a:xfrm>
            <a:off x="609600" y="4724400"/>
            <a:ext cx="1371600" cy="369332"/>
          </a:xfrm>
          <a:prstGeom prst="rect">
            <a:avLst/>
          </a:prstGeom>
          <a:noFill/>
        </p:spPr>
        <p:txBody>
          <a:bodyPr wrap="square" rtlCol="0">
            <a:spAutoFit/>
          </a:bodyPr>
          <a:lstStyle/>
          <a:p>
            <a:r>
              <a:rPr lang="en-US" dirty="0" smtClean="0"/>
              <a:t>topic</a:t>
            </a:r>
            <a:endParaRPr lang="en-US" dirty="0"/>
          </a:p>
        </p:txBody>
      </p:sp>
      <p:sp>
        <p:nvSpPr>
          <p:cNvPr id="12" name="Right Arrow 11"/>
          <p:cNvSpPr/>
          <p:nvPr/>
        </p:nvSpPr>
        <p:spPr>
          <a:xfrm>
            <a:off x="1371600" y="48006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Computing query-topic – Training Data</a:t>
            </a:r>
          </a:p>
        </p:txBody>
      </p:sp>
      <p:sp>
        <p:nvSpPr>
          <p:cNvPr id="3" name="Content Placeholder 2"/>
          <p:cNvSpPr>
            <a:spLocks noGrp="1"/>
          </p:cNvSpPr>
          <p:nvPr>
            <p:ph idx="1"/>
          </p:nvPr>
        </p:nvSpPr>
        <p:spPr/>
        <p:txBody>
          <a:bodyPr>
            <a:normAutofit/>
          </a:bodyPr>
          <a:lstStyle/>
          <a:p>
            <a:r>
              <a:rPr lang="en-US" dirty="0" smtClean="0"/>
              <a:t>Training data</a:t>
            </a:r>
          </a:p>
          <a:p>
            <a:pPr lvl="1"/>
            <a:r>
              <a:rPr lang="en-US" dirty="0" smtClean="0"/>
              <a:t>Description of topics</a:t>
            </a:r>
          </a:p>
          <a:p>
            <a:pPr lvl="1"/>
            <a:endParaRPr lang="en-US" dirty="0" smtClean="0"/>
          </a:p>
          <a:p>
            <a:pPr lvl="1"/>
            <a:r>
              <a:rPr lang="en-US" dirty="0" smtClean="0"/>
              <a:t>Topic-specific source crawls</a:t>
            </a:r>
          </a:p>
          <a:p>
            <a:pPr lvl="1">
              <a:buNone/>
            </a:pPr>
            <a:r>
              <a:rPr lang="en-US" dirty="0" smtClean="0"/>
              <a:t>	act as topic descriptions</a:t>
            </a:r>
          </a:p>
          <a:p>
            <a:pPr lvl="1">
              <a:buNone/>
            </a:pPr>
            <a:endParaRPr lang="en-US" dirty="0" smtClean="0"/>
          </a:p>
          <a:p>
            <a:pPr lvl="1"/>
            <a:r>
              <a:rPr lang="en-US" dirty="0" smtClean="0"/>
              <a:t>Bag of words model</a:t>
            </a:r>
          </a:p>
          <a:p>
            <a:pPr lvl="1"/>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25</a:t>
            </a:fld>
            <a:endParaRPr lang="en-US"/>
          </a:p>
        </p:txBody>
      </p:sp>
      <p:pic>
        <p:nvPicPr>
          <p:cNvPr id="8193" name="Picture 1" descr="C:\Users\mjha1\Documents\My Dropbox\thesis tex files_11\trainingdata.png"/>
          <p:cNvPicPr>
            <a:picLocks noChangeAspect="1" noChangeArrowheads="1"/>
          </p:cNvPicPr>
          <p:nvPr/>
        </p:nvPicPr>
        <p:blipFill>
          <a:blip r:embed="rId3" cstate="print"/>
          <a:srcRect/>
          <a:stretch>
            <a:fillRect/>
          </a:stretch>
        </p:blipFill>
        <p:spPr bwMode="auto">
          <a:xfrm>
            <a:off x="5715000" y="1219200"/>
            <a:ext cx="3200847" cy="25149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Computing query-topic – Classifier</a:t>
            </a:r>
          </a:p>
        </p:txBody>
      </p:sp>
      <p:sp>
        <p:nvSpPr>
          <p:cNvPr id="3" name="Content Placeholder 2"/>
          <p:cNvSpPr>
            <a:spLocks noGrp="1"/>
          </p:cNvSpPr>
          <p:nvPr>
            <p:ph idx="1"/>
          </p:nvPr>
        </p:nvSpPr>
        <p:spPr/>
        <p:txBody>
          <a:bodyPr>
            <a:normAutofit/>
          </a:bodyPr>
          <a:lstStyle/>
          <a:p>
            <a:r>
              <a:rPr lang="en-US" dirty="0" smtClean="0"/>
              <a:t>Classifier</a:t>
            </a:r>
          </a:p>
          <a:p>
            <a:pPr lvl="1"/>
            <a:r>
              <a:rPr lang="en-US" dirty="0" smtClean="0"/>
              <a:t>Naïve Bayes Classifier (NBC) </a:t>
            </a:r>
          </a:p>
          <a:p>
            <a:pPr lvl="1">
              <a:buNone/>
            </a:pPr>
            <a:r>
              <a:rPr lang="en-US" dirty="0" smtClean="0"/>
              <a:t>	with parameters set </a:t>
            </a:r>
          </a:p>
          <a:p>
            <a:pPr lvl="1">
              <a:buNone/>
            </a:pPr>
            <a:r>
              <a:rPr lang="en-US" dirty="0" smtClean="0"/>
              <a:t>	to maximum likelihood </a:t>
            </a:r>
          </a:p>
          <a:p>
            <a:pPr lvl="1">
              <a:buNone/>
            </a:pPr>
            <a:r>
              <a:rPr lang="en-US" dirty="0" smtClean="0"/>
              <a:t>	estimates </a:t>
            </a:r>
          </a:p>
          <a:p>
            <a:pPr lvl="1"/>
            <a:r>
              <a:rPr lang="en-US" dirty="0" smtClean="0"/>
              <a:t>NBC uses topic-description to estimate topic probability conditioned on query </a:t>
            </a:r>
            <a:r>
              <a:rPr lang="en-US" i="1" dirty="0" smtClean="0"/>
              <a:t>q </a:t>
            </a:r>
          </a:p>
          <a:p>
            <a:pPr lvl="1">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26</a:t>
            </a:fld>
            <a:endParaRPr lang="en-US"/>
          </a:p>
        </p:txBody>
      </p:sp>
      <p:pic>
        <p:nvPicPr>
          <p:cNvPr id="54273" name="Picture 1" descr="C:\Users\mjha1\Documents\My Dropbox\thesis tex files_11\classifier.png"/>
          <p:cNvPicPr>
            <a:picLocks noChangeAspect="1" noChangeArrowheads="1"/>
          </p:cNvPicPr>
          <p:nvPr/>
        </p:nvPicPr>
        <p:blipFill>
          <a:blip r:embed="rId3" cstate="print"/>
          <a:srcRect/>
          <a:stretch>
            <a:fillRect/>
          </a:stretch>
        </p:blipFill>
        <p:spPr bwMode="auto">
          <a:xfrm>
            <a:off x="5552574" y="1295400"/>
            <a:ext cx="3591426" cy="2629267"/>
          </a:xfrm>
          <a:prstGeom prst="rect">
            <a:avLst/>
          </a:prstGeom>
          <a:noFill/>
        </p:spPr>
      </p:pic>
      <p:graphicFrame>
        <p:nvGraphicFramePr>
          <p:cNvPr id="6" name="Object 5"/>
          <p:cNvGraphicFramePr>
            <a:graphicFrameLocks noChangeAspect="1"/>
          </p:cNvGraphicFramePr>
          <p:nvPr>
            <p:extLst>
              <p:ext uri="{D42A27DB-BD31-4B8C-83A1-F6EECF244321}">
                <p14:modId xmlns:p14="http://schemas.microsoft.com/office/powerpoint/2010/main" xmlns="" val="3994711580"/>
              </p:ext>
            </p:extLst>
          </p:nvPr>
        </p:nvGraphicFramePr>
        <p:xfrm>
          <a:off x="1295400" y="5334000"/>
          <a:ext cx="4514850" cy="714375"/>
        </p:xfrm>
        <a:graphic>
          <a:graphicData uri="http://schemas.openxmlformats.org/presentationml/2006/ole">
            <p:oleObj spid="_x0000_s1048" name="Equation" r:id="rId4" imgW="2806034" imgH="444247" progId="Equation.3">
              <p:embed/>
            </p:oleObj>
          </a:graphicData>
        </a:graphic>
      </p:graphicFrame>
      <p:sp>
        <p:nvSpPr>
          <p:cNvPr id="5" name="Rectangle 4"/>
          <p:cNvSpPr/>
          <p:nvPr/>
        </p:nvSpPr>
        <p:spPr>
          <a:xfrm>
            <a:off x="1371600" y="6172200"/>
            <a:ext cx="3350634" cy="369332"/>
          </a:xfrm>
          <a:prstGeom prst="rect">
            <a:avLst/>
          </a:prstGeom>
        </p:spPr>
        <p:txBody>
          <a:bodyPr wrap="none">
            <a:spAutoFit/>
          </a:bodyPr>
          <a:lstStyle/>
          <a:p>
            <a:pPr lvl="1">
              <a:buNone/>
            </a:pPr>
            <a:r>
              <a:rPr lang="en-US" dirty="0"/>
              <a:t>where </a:t>
            </a:r>
            <a:r>
              <a:rPr lang="en-US" i="1" dirty="0" err="1"/>
              <a:t>q</a:t>
            </a:r>
            <a:r>
              <a:rPr lang="en-US" i="1" baseline="-25000" dirty="0" err="1"/>
              <a:t>j</a:t>
            </a:r>
            <a:r>
              <a:rPr lang="en-US" i="1" dirty="0"/>
              <a:t> </a:t>
            </a:r>
            <a:r>
              <a:rPr lang="en-US" dirty="0"/>
              <a:t>is the </a:t>
            </a:r>
            <a:r>
              <a:rPr lang="en-US" i="1" dirty="0" err="1"/>
              <a:t>j</a:t>
            </a:r>
            <a:r>
              <a:rPr lang="en-US" i="1" baseline="30000" dirty="0" err="1"/>
              <a:t>th</a:t>
            </a:r>
            <a:r>
              <a:rPr lang="en-US" dirty="0"/>
              <a:t> term of query </a:t>
            </a:r>
            <a:r>
              <a:rPr lang="en-US" i="1" dirty="0"/>
              <a:t>q</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Computing query-topic sensitive importance scores</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Topic-specific SourceRanks are linearly combined, weighted based on query-topic, to form a single composite importance ranking</a:t>
            </a:r>
            <a:endParaRPr lang="en-US" i="1" dirty="0" smtClean="0"/>
          </a:p>
          <a:p>
            <a:pPr lvl="1"/>
            <a:endParaRPr lang="en-US" dirty="0" smtClean="0"/>
          </a:p>
          <a:p>
            <a:pPr lvl="1"/>
            <a:endParaRPr lang="en-US" dirty="0" smtClean="0"/>
          </a:p>
          <a:p>
            <a:pPr lvl="1">
              <a:buNone/>
            </a:pPr>
            <a:endParaRPr lang="en-US" dirty="0" smtClean="0"/>
          </a:p>
          <a:p>
            <a:pPr lvl="1">
              <a:buNone/>
            </a:pPr>
            <a:r>
              <a:rPr lang="en-US" dirty="0" smtClean="0"/>
              <a:t>	where </a:t>
            </a:r>
            <a:r>
              <a:rPr lang="en-US" i="1" dirty="0" err="1" smtClean="0"/>
              <a:t>TSR</a:t>
            </a:r>
            <a:r>
              <a:rPr lang="en-US" i="1" baseline="-25000" dirty="0" err="1" smtClean="0"/>
              <a:t>ki</a:t>
            </a:r>
            <a:r>
              <a:rPr lang="en-US" dirty="0" smtClean="0"/>
              <a:t> is the topic-specific SourceRank score of source </a:t>
            </a:r>
            <a:r>
              <a:rPr lang="en-US" i="1" dirty="0" err="1" smtClean="0"/>
              <a:t>s</a:t>
            </a:r>
            <a:r>
              <a:rPr lang="en-US" i="1" baseline="-25000" dirty="0" err="1" smtClean="0"/>
              <a:t>k</a:t>
            </a:r>
            <a:r>
              <a:rPr lang="en-US" dirty="0" smtClean="0"/>
              <a:t> for topic </a:t>
            </a:r>
            <a:r>
              <a:rPr lang="en-US" i="1" dirty="0" err="1" smtClean="0"/>
              <a:t>c</a:t>
            </a:r>
            <a:r>
              <a:rPr lang="en-US" i="1" baseline="-25000" dirty="0" err="1" smtClean="0"/>
              <a:t>i</a:t>
            </a:r>
            <a:endParaRPr lang="en-US" i="1" baseline="-25000" dirty="0" smtClean="0"/>
          </a:p>
          <a:p>
            <a:endParaRPr lang="en-US" dirty="0" smtClean="0"/>
          </a:p>
          <a:p>
            <a:endParaRPr lang="en-US" dirty="0" smtClean="0"/>
          </a:p>
          <a:p>
            <a:pPr lvl="1">
              <a:buNone/>
            </a:pPr>
            <a:endParaRPr lang="en-US" dirty="0" smtClean="0"/>
          </a:p>
          <a:p>
            <a:pPr lvl="1"/>
            <a:endParaRPr lang="en-US" dirty="0" smtClean="0"/>
          </a:p>
          <a:p>
            <a:pPr lvl="1"/>
            <a:endParaRPr lang="en-US" i="1"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27</a:t>
            </a:fld>
            <a:endParaRPr lang="en-US"/>
          </a:p>
        </p:txBody>
      </p:sp>
      <p:graphicFrame>
        <p:nvGraphicFramePr>
          <p:cNvPr id="7171" name="Object 3"/>
          <p:cNvGraphicFramePr>
            <a:graphicFrameLocks noChangeAspect="1"/>
          </p:cNvGraphicFramePr>
          <p:nvPr/>
        </p:nvGraphicFramePr>
        <p:xfrm>
          <a:off x="1882775" y="3640138"/>
          <a:ext cx="3041650" cy="550862"/>
        </p:xfrm>
        <a:graphic>
          <a:graphicData uri="http://schemas.openxmlformats.org/presentationml/2006/ole">
            <p:oleObj spid="_x0000_s7220" name="Equation" r:id="rId3" imgW="1892185" imgH="342831"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28</a:t>
            </a:fld>
            <a:endParaRPr lang="en-US"/>
          </a:p>
        </p:txBody>
      </p:sp>
      <p:pic>
        <p:nvPicPr>
          <p:cNvPr id="57346" name="Picture 2" descr="C:\Users\mjha1\Documents\My Dropbox\thesis tex files_11\systemDiagram.jpg"/>
          <p:cNvPicPr>
            <a:picLocks noChangeAspect="1" noChangeArrowheads="1"/>
          </p:cNvPicPr>
          <p:nvPr/>
        </p:nvPicPr>
        <p:blipFill>
          <a:blip r:embed="rId3" cstate="print"/>
          <a:srcRect/>
          <a:stretch>
            <a:fillRect/>
          </a:stretch>
        </p:blipFill>
        <p:spPr bwMode="auto">
          <a:xfrm>
            <a:off x="1354830" y="0"/>
            <a:ext cx="643434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Agenda</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75000"/>
                  </a:schemeClr>
                </a:solidFill>
              </a:rPr>
              <a:t>SourceRank</a:t>
            </a:r>
          </a:p>
          <a:p>
            <a:endParaRPr lang="en-US" dirty="0" smtClean="0">
              <a:solidFill>
                <a:schemeClr val="bg1">
                  <a:lumMod val="75000"/>
                </a:schemeClr>
              </a:solidFill>
            </a:endParaRPr>
          </a:p>
          <a:p>
            <a:r>
              <a:rPr lang="en-US" dirty="0" smtClean="0">
                <a:solidFill>
                  <a:schemeClr val="bg1">
                    <a:lumMod val="75000"/>
                  </a:schemeClr>
                </a:solidFill>
              </a:rPr>
              <a:t>Topic-sensitive SourceRank</a:t>
            </a:r>
          </a:p>
          <a:p>
            <a:endParaRPr lang="en-US" dirty="0" smtClean="0"/>
          </a:p>
          <a:p>
            <a:r>
              <a:rPr lang="en-US" dirty="0" smtClean="0"/>
              <a:t>Experimental setup </a:t>
            </a:r>
          </a:p>
          <a:p>
            <a:endParaRPr lang="en-US" dirty="0" smtClean="0"/>
          </a:p>
          <a:p>
            <a:r>
              <a:rPr lang="en-US" dirty="0" smtClean="0"/>
              <a:t>Results</a:t>
            </a:r>
          </a:p>
          <a:p>
            <a:endParaRPr lang="en-US" dirty="0" smtClean="0"/>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29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rctx="PPT">
                                        <p:cTn id="12" dur="indefinite"/>
                                        <p:tgtEl>
                                          <p:spTgt spid="3">
                                            <p:txEl>
                                              <p:pRg st="6" end="6"/>
                                            </p:txEl>
                                          </p:spTgt>
                                        </p:tgtEl>
                                        <p:attrNameLst>
                                          <p:attrName>style.opacity</p:attrName>
                                        </p:attrNameLst>
                                      </p:cBhvr>
                                      <p:to>
                                        <p:strVal val="0.25"/>
                                      </p:to>
                                    </p:set>
                                    <p:animEffect filter="image" prLst="opacity: 0.25">
                                      <p:cBhvr rctx="IE">
                                        <p:cTn id="13" dur="indefinite"/>
                                        <p:tgtEl>
                                          <p:spTgt spid="3">
                                            <p:txEl>
                                              <p:pRg st="6" end="6"/>
                                            </p:txEl>
                                          </p:spTgt>
                                        </p:tgtEl>
                                      </p:cBhvr>
                                    </p:animEffect>
                                  </p:childTnLst>
                                </p:cTn>
                              </p:par>
                              <p:par>
                                <p:cTn id="14" presetID="9" presetClass="emph" presetSubtype="0" grpId="0" nodeType="withEffect">
                                  <p:stCondLst>
                                    <p:cond delay="0"/>
                                  </p:stCondLst>
                                  <p:childTnLst>
                                    <p:set>
                                      <p:cBhvr rctx="PPT">
                                        <p:cTn id="15" dur="indefinite"/>
                                        <p:tgtEl>
                                          <p:spTgt spid="3">
                                            <p:txEl>
                                              <p:pRg st="8" end="8"/>
                                            </p:txEl>
                                          </p:spTgt>
                                        </p:tgtEl>
                                        <p:attrNameLst>
                                          <p:attrName>style.opacity</p:attrName>
                                        </p:attrNameLst>
                                      </p:cBhvr>
                                      <p:to>
                                        <p:strVal val="0.25"/>
                                      </p:to>
                                    </p:set>
                                    <p:animEffect filter="image" prLst="opacity: 0.25">
                                      <p:cBhvr rctx="IE">
                                        <p:cTn id="16"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rPr>
              <a:t>Source quality and SourceRank</a:t>
            </a:r>
            <a:endParaRPr lang="en-US" dirty="0">
              <a:solidFill>
                <a:srgbClr val="953735"/>
              </a:solidFill>
            </a:endParaRPr>
          </a:p>
        </p:txBody>
      </p:sp>
      <p:sp>
        <p:nvSpPr>
          <p:cNvPr id="5" name="Text Placeholder 4"/>
          <p:cNvSpPr>
            <a:spLocks noGrp="1"/>
          </p:cNvSpPr>
          <p:nvPr>
            <p:ph type="body" idx="1"/>
          </p:nvPr>
        </p:nvSpPr>
        <p:spPr/>
        <p:txBody>
          <a:bodyPr/>
          <a:lstStyle/>
          <a:p>
            <a:r>
              <a:rPr lang="en-US" dirty="0" smtClean="0"/>
              <a:t>Source quality</a:t>
            </a:r>
            <a:endParaRPr lang="en-US" dirty="0"/>
          </a:p>
        </p:txBody>
      </p:sp>
      <p:sp>
        <p:nvSpPr>
          <p:cNvPr id="3" name="Content Placeholder 2"/>
          <p:cNvSpPr>
            <a:spLocks noGrp="1"/>
          </p:cNvSpPr>
          <p:nvPr>
            <p:ph sz="half" idx="2"/>
          </p:nvPr>
        </p:nvSpPr>
        <p:spPr/>
        <p:txBody>
          <a:bodyPr>
            <a:normAutofit/>
          </a:bodyPr>
          <a:lstStyle/>
          <a:p>
            <a:r>
              <a:rPr lang="en-US" dirty="0" smtClean="0"/>
              <a:t>Deep-Web is </a:t>
            </a:r>
          </a:p>
          <a:p>
            <a:pPr lvl="1"/>
            <a:r>
              <a:rPr lang="en-US" dirty="0" smtClean="0"/>
              <a:t>Uncontrolled</a:t>
            </a:r>
          </a:p>
          <a:p>
            <a:pPr lvl="1"/>
            <a:r>
              <a:rPr lang="en-US" dirty="0" err="1" smtClean="0"/>
              <a:t>Uncurated</a:t>
            </a:r>
            <a:endParaRPr lang="en-US" dirty="0" smtClean="0"/>
          </a:p>
          <a:p>
            <a:pPr lvl="1"/>
            <a:r>
              <a:rPr lang="en-US" dirty="0"/>
              <a:t>A</a:t>
            </a:r>
            <a:r>
              <a:rPr lang="en-US" dirty="0" smtClean="0"/>
              <a:t>dversarial </a:t>
            </a:r>
          </a:p>
          <a:p>
            <a:endParaRPr lang="en-US" dirty="0" smtClean="0"/>
          </a:p>
          <a:p>
            <a:r>
              <a:rPr lang="en-US" dirty="0" smtClean="0"/>
              <a:t>Source quality is a major issue over deep-web</a:t>
            </a:r>
          </a:p>
          <a:p>
            <a:pPr>
              <a:buNone/>
            </a:pPr>
            <a:endParaRPr lang="en-US" dirty="0" smtClean="0"/>
          </a:p>
          <a:p>
            <a:endParaRPr lang="en-US" dirty="0" smtClean="0"/>
          </a:p>
          <a:p>
            <a:endParaRPr lang="en-US" sz="2600" dirty="0" smtClean="0"/>
          </a:p>
          <a:p>
            <a:pPr lvl="1"/>
            <a:endParaRPr lang="en-US" sz="2200" dirty="0" smtClean="0"/>
          </a:p>
          <a:p>
            <a:pPr lvl="1"/>
            <a:endParaRPr lang="en-US" dirty="0" smtClean="0"/>
          </a:p>
        </p:txBody>
      </p:sp>
      <p:sp>
        <p:nvSpPr>
          <p:cNvPr id="6" name="Text Placeholder 5"/>
          <p:cNvSpPr>
            <a:spLocks noGrp="1"/>
          </p:cNvSpPr>
          <p:nvPr>
            <p:ph type="body" sz="quarter" idx="3"/>
          </p:nvPr>
        </p:nvSpPr>
        <p:spPr/>
        <p:txBody>
          <a:bodyPr/>
          <a:lstStyle/>
          <a:p>
            <a:r>
              <a:rPr lang="en-US" dirty="0" smtClean="0"/>
              <a:t>SourceRank</a:t>
            </a:r>
            <a:endParaRPr lang="en-US" dirty="0"/>
          </a:p>
        </p:txBody>
      </p:sp>
      <p:sp>
        <p:nvSpPr>
          <p:cNvPr id="7" name="Content Placeholder 6"/>
          <p:cNvSpPr>
            <a:spLocks noGrp="1"/>
          </p:cNvSpPr>
          <p:nvPr>
            <p:ph sz="quarter" idx="4"/>
          </p:nvPr>
        </p:nvSpPr>
        <p:spPr/>
        <p:txBody>
          <a:bodyPr/>
          <a:lstStyle/>
          <a:p>
            <a:r>
              <a:rPr lang="en-US" dirty="0" smtClean="0"/>
              <a:t>SourceRank</a:t>
            </a:r>
            <a:r>
              <a:rPr lang="en-US" baseline="30000" dirty="0" smtClean="0"/>
              <a:t>[1]</a:t>
            </a:r>
            <a:r>
              <a:rPr lang="en-US" dirty="0" smtClean="0"/>
              <a:t> provides a measure for assessing source quality based on source trustworthiness and result importance</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a:t>
            </a:fld>
            <a:endParaRPr lang="en-US" dirty="0"/>
          </a:p>
        </p:txBody>
      </p:sp>
      <p:sp>
        <p:nvSpPr>
          <p:cNvPr id="8" name="TextBox 7"/>
          <p:cNvSpPr txBox="1"/>
          <p:nvPr/>
        </p:nvSpPr>
        <p:spPr>
          <a:xfrm>
            <a:off x="533400" y="6096000"/>
            <a:ext cx="7696200" cy="646331"/>
          </a:xfrm>
          <a:prstGeom prst="rect">
            <a:avLst/>
          </a:prstGeom>
          <a:noFill/>
        </p:spPr>
        <p:txBody>
          <a:bodyPr wrap="square" rtlCol="0">
            <a:spAutoFit/>
          </a:bodyPr>
          <a:lstStyle/>
          <a:p>
            <a:r>
              <a:rPr lang="en-US" baseline="30000" dirty="0" smtClean="0"/>
              <a:t>[1] </a:t>
            </a:r>
            <a:r>
              <a:rPr lang="en-US" dirty="0" err="1" smtClean="0"/>
              <a:t>SourceRank:Relevance</a:t>
            </a:r>
            <a:r>
              <a:rPr lang="en-US" dirty="0" smtClean="0"/>
              <a:t> and Trust Assessment for Deep Web Sources Based on Inter-Source Agreement, WWW,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Four-topic deep-web environment</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30</a:t>
            </a:fld>
            <a:endParaRPr lang="en-US"/>
          </a:p>
        </p:txBody>
      </p:sp>
      <p:pic>
        <p:nvPicPr>
          <p:cNvPr id="87042" name="Picture 2" descr="http://school.discoveryeducation.com/clipart/images/music.gif"/>
          <p:cNvPicPr>
            <a:picLocks noChangeAspect="1" noChangeArrowheads="1"/>
          </p:cNvPicPr>
          <p:nvPr/>
        </p:nvPicPr>
        <p:blipFill>
          <a:blip r:embed="rId3" cstate="print"/>
          <a:srcRect/>
          <a:stretch>
            <a:fillRect/>
          </a:stretch>
        </p:blipFill>
        <p:spPr bwMode="auto">
          <a:xfrm>
            <a:off x="6553200" y="3892570"/>
            <a:ext cx="2209800" cy="2660630"/>
          </a:xfrm>
          <a:prstGeom prst="rect">
            <a:avLst/>
          </a:prstGeom>
          <a:noFill/>
        </p:spPr>
      </p:pic>
      <p:pic>
        <p:nvPicPr>
          <p:cNvPr id="87044" name="Picture 4" descr="http://shop.decalhq.com/image/cache/data/Lomo-Camera-3.25-x-3.0-500x500.jpg"/>
          <p:cNvPicPr>
            <a:picLocks noChangeAspect="1" noChangeArrowheads="1"/>
          </p:cNvPicPr>
          <p:nvPr/>
        </p:nvPicPr>
        <p:blipFill>
          <a:blip r:embed="rId4" cstate="print"/>
          <a:srcRect/>
          <a:stretch>
            <a:fillRect/>
          </a:stretch>
        </p:blipFill>
        <p:spPr bwMode="auto">
          <a:xfrm>
            <a:off x="304800" y="1447800"/>
            <a:ext cx="2514600" cy="2514600"/>
          </a:xfrm>
          <a:prstGeom prst="rect">
            <a:avLst/>
          </a:prstGeom>
          <a:noFill/>
        </p:spPr>
      </p:pic>
      <p:pic>
        <p:nvPicPr>
          <p:cNvPr id="87048" name="Picture 8" descr="http://www.futurefiction.com/images/book_stack.gif"/>
          <p:cNvPicPr>
            <a:picLocks noChangeAspect="1" noChangeArrowheads="1"/>
          </p:cNvPicPr>
          <p:nvPr/>
        </p:nvPicPr>
        <p:blipFill>
          <a:blip r:embed="rId5" cstate="print"/>
          <a:srcRect/>
          <a:stretch>
            <a:fillRect/>
          </a:stretch>
        </p:blipFill>
        <p:spPr bwMode="auto">
          <a:xfrm>
            <a:off x="1691996" y="4419600"/>
            <a:ext cx="2575204" cy="2247900"/>
          </a:xfrm>
          <a:prstGeom prst="rect">
            <a:avLst/>
          </a:prstGeom>
          <a:noFill/>
        </p:spPr>
      </p:pic>
      <p:pic>
        <p:nvPicPr>
          <p:cNvPr id="87046" name="Picture 6" descr="http://www.personal.psu.edu/users/s/a/sam50/cinergia/Movie%201.gif"/>
          <p:cNvPicPr>
            <a:picLocks noChangeAspect="1" noChangeArrowheads="1"/>
          </p:cNvPicPr>
          <p:nvPr/>
        </p:nvPicPr>
        <p:blipFill>
          <a:blip r:embed="rId6" cstate="print"/>
          <a:srcRect/>
          <a:stretch>
            <a:fillRect/>
          </a:stretch>
        </p:blipFill>
        <p:spPr bwMode="auto">
          <a:xfrm>
            <a:off x="4038599" y="1524001"/>
            <a:ext cx="2788467" cy="2514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Deep-web sources</a:t>
            </a:r>
            <a:endParaRPr lang="en-US" dirty="0"/>
          </a:p>
        </p:txBody>
      </p:sp>
      <p:sp>
        <p:nvSpPr>
          <p:cNvPr id="3" name="Content Placeholder 2"/>
          <p:cNvSpPr>
            <a:spLocks noGrp="1"/>
          </p:cNvSpPr>
          <p:nvPr>
            <p:ph idx="1"/>
          </p:nvPr>
        </p:nvSpPr>
        <p:spPr/>
        <p:txBody>
          <a:bodyPr>
            <a:normAutofit/>
          </a:bodyPr>
          <a:lstStyle/>
          <a:p>
            <a:r>
              <a:rPr lang="en-US" dirty="0" smtClean="0"/>
              <a:t>Collected via Google Base</a:t>
            </a:r>
          </a:p>
          <a:p>
            <a:pPr lvl="1"/>
            <a:endParaRPr lang="en-US" dirty="0" smtClean="0"/>
          </a:p>
          <a:p>
            <a:r>
              <a:rPr lang="en-US" dirty="0" smtClean="0"/>
              <a:t>1440 sources: 276 camera, 556 book, 572 movie and 281 music sources</a:t>
            </a:r>
          </a:p>
          <a:p>
            <a:pPr lvl="1">
              <a:buNone/>
            </a:pPr>
            <a:r>
              <a:rPr lang="en-US" dirty="0" smtClean="0"/>
              <a:t> </a:t>
            </a:r>
          </a:p>
          <a:p>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31</a:t>
            </a:fld>
            <a:endParaRPr lang="en-US"/>
          </a:p>
        </p:txBody>
      </p:sp>
      <p:pic>
        <p:nvPicPr>
          <p:cNvPr id="5" name="Picture 2" descr="C:\Users\mjha1\Documents\My Dropbox\thesis tex files_11\google base.jpg"/>
          <p:cNvPicPr>
            <a:picLocks noChangeAspect="1" noChangeArrowheads="1"/>
          </p:cNvPicPr>
          <p:nvPr/>
        </p:nvPicPr>
        <p:blipFill>
          <a:blip r:embed="rId3" cstate="print"/>
          <a:srcRect/>
          <a:stretch>
            <a:fillRect/>
          </a:stretch>
        </p:blipFill>
        <p:spPr bwMode="auto">
          <a:xfrm>
            <a:off x="5791200" y="5156771"/>
            <a:ext cx="2762250" cy="85350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queries</a:t>
            </a:r>
            <a:endParaRPr lang="en-US" dirty="0"/>
          </a:p>
        </p:txBody>
      </p:sp>
      <p:sp>
        <p:nvSpPr>
          <p:cNvPr id="3" name="Content Placeholder 2"/>
          <p:cNvSpPr>
            <a:spLocks noGrp="1"/>
          </p:cNvSpPr>
          <p:nvPr>
            <p:ph idx="1"/>
          </p:nvPr>
        </p:nvSpPr>
        <p:spPr>
          <a:xfrm>
            <a:off x="457200" y="4876800"/>
            <a:ext cx="8229600" cy="1249363"/>
          </a:xfrm>
        </p:spPr>
        <p:txBody>
          <a:bodyPr>
            <a:normAutofit fontScale="92500"/>
          </a:bodyPr>
          <a:lstStyle/>
          <a:p>
            <a:endParaRPr lang="en-US" dirty="0" smtClean="0"/>
          </a:p>
          <a:p>
            <a:r>
              <a:rPr lang="en-US" dirty="0" smtClean="0"/>
              <a:t>Used 200 random titles or names for each topic</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32</a:t>
            </a:fld>
            <a:endParaRPr lang="en-US"/>
          </a:p>
        </p:txBody>
      </p:sp>
      <p:pic>
        <p:nvPicPr>
          <p:cNvPr id="57346" name="Picture 2"/>
          <p:cNvPicPr>
            <a:picLocks noChangeAspect="1" noChangeArrowheads="1"/>
          </p:cNvPicPr>
          <p:nvPr/>
        </p:nvPicPr>
        <p:blipFill>
          <a:blip r:embed="rId3" cstate="print"/>
          <a:srcRect/>
          <a:stretch>
            <a:fillRect/>
          </a:stretch>
        </p:blipFill>
        <p:spPr bwMode="auto">
          <a:xfrm>
            <a:off x="3505200" y="2438400"/>
            <a:ext cx="2181225" cy="523875"/>
          </a:xfrm>
          <a:prstGeom prst="rect">
            <a:avLst/>
          </a:prstGeom>
          <a:noFill/>
          <a:ln w="9525">
            <a:noFill/>
            <a:miter lim="800000"/>
            <a:headEnd/>
            <a:tailEnd/>
          </a:ln>
        </p:spPr>
      </p:pic>
      <p:pic>
        <p:nvPicPr>
          <p:cNvPr id="57349" name="Picture 5"/>
          <p:cNvPicPr>
            <a:picLocks noChangeAspect="1" noChangeArrowheads="1"/>
          </p:cNvPicPr>
          <p:nvPr/>
        </p:nvPicPr>
        <p:blipFill>
          <a:blip r:embed="rId4" cstate="print"/>
          <a:srcRect/>
          <a:stretch>
            <a:fillRect/>
          </a:stretch>
        </p:blipFill>
        <p:spPr bwMode="auto">
          <a:xfrm>
            <a:off x="3657600" y="4038600"/>
            <a:ext cx="4326610" cy="638175"/>
          </a:xfrm>
          <a:prstGeom prst="rect">
            <a:avLst/>
          </a:prstGeom>
          <a:noFill/>
          <a:ln w="9525">
            <a:noFill/>
            <a:miter lim="800000"/>
            <a:headEnd/>
            <a:tailEnd/>
          </a:ln>
        </p:spPr>
      </p:pic>
      <p:pic>
        <p:nvPicPr>
          <p:cNvPr id="57353" name="Picture 9" descr="http://mindsproutmarketing.com/blog/wp-content/uploads/2010/08/how-to-write-wikipedia-entry.png"/>
          <p:cNvPicPr>
            <a:picLocks noChangeAspect="1" noChangeArrowheads="1"/>
          </p:cNvPicPr>
          <p:nvPr/>
        </p:nvPicPr>
        <p:blipFill>
          <a:blip r:embed="rId5" cstate="print"/>
          <a:srcRect/>
          <a:stretch>
            <a:fillRect/>
          </a:stretch>
        </p:blipFill>
        <p:spPr bwMode="auto">
          <a:xfrm>
            <a:off x="7086600" y="1295400"/>
            <a:ext cx="1752600" cy="2147794"/>
          </a:xfrm>
          <a:prstGeom prst="rect">
            <a:avLst/>
          </a:prstGeom>
          <a:noFill/>
        </p:spPr>
      </p:pic>
      <p:pic>
        <p:nvPicPr>
          <p:cNvPr id="57355" name="Picture 11" descr="http://www.professorlifeuniverseandeverything.com/wp-content/uploads/2011/05/dmoz.jpg"/>
          <p:cNvPicPr>
            <a:picLocks noChangeAspect="1" noChangeArrowheads="1"/>
          </p:cNvPicPr>
          <p:nvPr/>
        </p:nvPicPr>
        <p:blipFill>
          <a:blip r:embed="rId6" cstate="print"/>
          <a:srcRect/>
          <a:stretch>
            <a:fillRect/>
          </a:stretch>
        </p:blipFill>
        <p:spPr bwMode="auto">
          <a:xfrm>
            <a:off x="381000" y="1828800"/>
            <a:ext cx="2362200" cy="212598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Test queries</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Mix of queries from all four topics</a:t>
            </a:r>
          </a:p>
          <a:p>
            <a:endParaRPr lang="en-US" dirty="0" smtClean="0"/>
          </a:p>
          <a:p>
            <a:r>
              <a:rPr lang="en-US" dirty="0" smtClean="0"/>
              <a:t>Generated by randomly removing words from titles or names with 0.5 probability</a:t>
            </a:r>
          </a:p>
          <a:p>
            <a:endParaRPr lang="en-US" dirty="0" smtClean="0"/>
          </a:p>
          <a:p>
            <a:r>
              <a:rPr lang="en-US" dirty="0" smtClean="0"/>
              <a:t>Number of test queries varied for different topics to obtain the required (</a:t>
            </a:r>
            <a:r>
              <a:rPr lang="en-US" i="1" dirty="0" smtClean="0"/>
              <a:t>0.95</a:t>
            </a:r>
            <a:r>
              <a:rPr lang="en-US" dirty="0" smtClean="0"/>
              <a:t>) statistical significance</a:t>
            </a:r>
          </a:p>
          <a:p>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Baseline Methods</a:t>
            </a:r>
            <a:endParaRPr lang="en-US" dirty="0">
              <a:solidFill>
                <a:srgbClr val="953735"/>
              </a:solidFill>
            </a:endParaRPr>
          </a:p>
        </p:txBody>
      </p:sp>
      <p:sp>
        <p:nvSpPr>
          <p:cNvPr id="3" name="Content Placeholder 2"/>
          <p:cNvSpPr>
            <a:spLocks noGrp="1"/>
          </p:cNvSpPr>
          <p:nvPr>
            <p:ph idx="1"/>
          </p:nvPr>
        </p:nvSpPr>
        <p:spPr/>
        <p:txBody>
          <a:bodyPr>
            <a:normAutofit lnSpcReduction="10000"/>
          </a:bodyPr>
          <a:lstStyle/>
          <a:p>
            <a:r>
              <a:rPr lang="en-US" dirty="0" smtClean="0"/>
              <a:t>Used four baseline methods for comparison</a:t>
            </a:r>
          </a:p>
          <a:p>
            <a:pPr marL="971550" lvl="1" indent="-514350">
              <a:buFont typeface="+mj-lt"/>
              <a:buAutoNum type="arabicPeriod"/>
            </a:pPr>
            <a:r>
              <a:rPr lang="en-US" dirty="0" smtClean="0"/>
              <a:t>CORI (A standard Collection Selection approach)</a:t>
            </a:r>
          </a:p>
          <a:p>
            <a:pPr marL="971550" lvl="1" indent="-514350">
              <a:buFont typeface="+mj-lt"/>
              <a:buAutoNum type="arabicPeriod"/>
            </a:pPr>
            <a:r>
              <a:rPr lang="en-US" dirty="0" err="1" smtClean="0"/>
              <a:t>GoogleBase</a:t>
            </a:r>
            <a:endParaRPr lang="en-US" dirty="0" smtClean="0"/>
          </a:p>
          <a:p>
            <a:pPr marL="1371600" lvl="2" indent="-514350">
              <a:buFont typeface="+mj-lt"/>
              <a:buAutoNum type="arabicPeriod"/>
            </a:pPr>
            <a:r>
              <a:rPr lang="en-US" dirty="0" smtClean="0"/>
              <a:t>All Sources</a:t>
            </a:r>
          </a:p>
          <a:p>
            <a:pPr marL="1371600" lvl="2" indent="-514350">
              <a:buFont typeface="+mj-lt"/>
              <a:buAutoNum type="arabicPeriod"/>
            </a:pPr>
            <a:r>
              <a:rPr lang="en-US" dirty="0" smtClean="0"/>
              <a:t>Only on the crawled sources</a:t>
            </a:r>
          </a:p>
          <a:p>
            <a:pPr marL="971550" lvl="1" indent="-514350">
              <a:buFont typeface="+mj-lt"/>
              <a:buAutoNum type="arabicPeriod"/>
            </a:pPr>
            <a:r>
              <a:rPr lang="en-US" dirty="0" smtClean="0"/>
              <a:t>USR: Undifferentiated Source Rank</a:t>
            </a:r>
          </a:p>
          <a:p>
            <a:pPr marL="1371600" lvl="2" indent="-514350"/>
            <a:r>
              <a:rPr lang="en-US" dirty="0" smtClean="0"/>
              <a:t>One rank per source, independent of query topic</a:t>
            </a:r>
          </a:p>
          <a:p>
            <a:pPr marL="971550" lvl="1" indent="-514350">
              <a:buFont typeface="+mj-lt"/>
              <a:buAutoNum type="arabicPeriod"/>
            </a:pPr>
            <a:r>
              <a:rPr lang="en-US" dirty="0" smtClean="0"/>
              <a:t>DSR: Domain Specific Source Rank</a:t>
            </a:r>
          </a:p>
          <a:p>
            <a:pPr marL="1371600" lvl="2" indent="-514350"/>
            <a:r>
              <a:rPr lang="en-US" dirty="0" smtClean="0"/>
              <a:t>Assumes oracular information on the topic of the source as well as query</a:t>
            </a:r>
          </a:p>
          <a:p>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34</a:t>
            </a:fld>
            <a:endParaRPr lang="en-US"/>
          </a:p>
        </p:txBody>
      </p:sp>
    </p:spTree>
    <p:extLst>
      <p:ext uri="{BB962C8B-B14F-4D97-AF65-F5344CB8AC3E}">
        <p14:creationId xmlns:p14="http://schemas.microsoft.com/office/powerpoint/2010/main" xmlns="" val="3387535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rPr>
              <a:t>Baseline 1- CORI</a:t>
            </a:r>
            <a:endParaRPr lang="en-US" dirty="0">
              <a:solidFill>
                <a:srgbClr val="953735"/>
              </a:solidFill>
            </a:endParaRPr>
          </a:p>
        </p:txBody>
      </p:sp>
      <p:sp>
        <p:nvSpPr>
          <p:cNvPr id="3" name="Content Placeholder 2"/>
          <p:cNvSpPr>
            <a:spLocks noGrp="1"/>
          </p:cNvSpPr>
          <p:nvPr>
            <p:ph idx="1"/>
          </p:nvPr>
        </p:nvSpPr>
        <p:spPr/>
        <p:txBody>
          <a:bodyPr>
            <a:normAutofit lnSpcReduction="10000"/>
          </a:bodyPr>
          <a:lstStyle/>
          <a:p>
            <a:r>
              <a:rPr lang="en-US" dirty="0" smtClean="0"/>
              <a:t>Source statistics collected</a:t>
            </a:r>
          </a:p>
          <a:p>
            <a:pPr>
              <a:buNone/>
            </a:pPr>
            <a:r>
              <a:rPr lang="en-US" dirty="0" smtClean="0"/>
              <a:t>	using highest document </a:t>
            </a:r>
          </a:p>
          <a:p>
            <a:pPr>
              <a:buNone/>
            </a:pPr>
            <a:r>
              <a:rPr lang="en-US" dirty="0" smtClean="0"/>
              <a:t>	frequency terms</a:t>
            </a:r>
          </a:p>
          <a:p>
            <a:pPr lvl="1"/>
            <a:endParaRPr lang="en-US" dirty="0" smtClean="0"/>
          </a:p>
          <a:p>
            <a:r>
              <a:rPr lang="en-US" dirty="0" smtClean="0"/>
              <a:t>Source selection performed </a:t>
            </a:r>
          </a:p>
          <a:p>
            <a:pPr>
              <a:buNone/>
            </a:pPr>
            <a:r>
              <a:rPr lang="en-US" dirty="0" smtClean="0"/>
              <a:t>	using the same parameters </a:t>
            </a:r>
          </a:p>
          <a:p>
            <a:pPr>
              <a:buNone/>
            </a:pPr>
            <a:r>
              <a:rPr lang="en-US" dirty="0" smtClean="0"/>
              <a:t>	as found optimal in CORI </a:t>
            </a:r>
          </a:p>
          <a:p>
            <a:pPr>
              <a:buNone/>
            </a:pPr>
            <a:r>
              <a:rPr lang="en-US" dirty="0" smtClean="0"/>
              <a:t>	paper</a:t>
            </a:r>
          </a:p>
          <a:p>
            <a:endParaRPr lang="en-US" dirty="0" smtClean="0"/>
          </a:p>
        </p:txBody>
      </p:sp>
      <p:sp>
        <p:nvSpPr>
          <p:cNvPr id="4" name="Slide Number Placeholder 3"/>
          <p:cNvSpPr>
            <a:spLocks noGrp="1"/>
          </p:cNvSpPr>
          <p:nvPr>
            <p:ph type="sldNum" sz="quarter" idx="12"/>
          </p:nvPr>
        </p:nvSpPr>
        <p:spPr/>
        <p:txBody>
          <a:bodyPr/>
          <a:lstStyle/>
          <a:p>
            <a:fld id="{D5AE7D04-AF9F-4B79-B4C8-08302BC27675}" type="slidenum">
              <a:rPr lang="en-US" smtClean="0"/>
              <a:pPr/>
              <a:t>35</a:t>
            </a:fld>
            <a:endParaRPr lang="en-US"/>
          </a:p>
        </p:txBody>
      </p:sp>
      <p:pic>
        <p:nvPicPr>
          <p:cNvPr id="163845" name="Picture 5"/>
          <p:cNvPicPr>
            <a:picLocks noChangeAspect="1" noChangeArrowheads="1"/>
          </p:cNvPicPr>
          <p:nvPr/>
        </p:nvPicPr>
        <p:blipFill>
          <a:blip r:embed="rId3" cstate="print"/>
          <a:srcRect/>
          <a:stretch>
            <a:fillRect/>
          </a:stretch>
        </p:blipFill>
        <p:spPr bwMode="auto">
          <a:xfrm>
            <a:off x="5562600" y="1524000"/>
            <a:ext cx="3470488" cy="4438650"/>
          </a:xfrm>
          <a:prstGeom prst="rect">
            <a:avLst/>
          </a:prstGeom>
          <a:noFill/>
          <a:ln w="9525">
            <a:noFill/>
            <a:miter lim="800000"/>
            <a:headEnd/>
            <a:tailEnd/>
          </a:ln>
          <a:effectLst>
            <a:innerShdw blurRad="114300">
              <a:prstClr val="black"/>
            </a:innerShd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rPr>
              <a:t>Baseline 2- Google Base</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Two-versions of Google Base</a:t>
            </a:r>
          </a:p>
          <a:p>
            <a:pPr lvl="1"/>
            <a:r>
              <a:rPr lang="en-US" i="1" dirty="0" err="1" smtClean="0"/>
              <a:t>Gbase</a:t>
            </a:r>
            <a:r>
              <a:rPr lang="en-US" i="1" dirty="0" smtClean="0"/>
              <a:t> on dataset</a:t>
            </a:r>
            <a:r>
              <a:rPr lang="en-US" dirty="0" smtClean="0"/>
              <a:t>: Google Base search restricted to our crawled sources</a:t>
            </a:r>
          </a:p>
          <a:p>
            <a:pPr lvl="1"/>
            <a:endParaRPr lang="en-US" dirty="0" smtClean="0"/>
          </a:p>
          <a:p>
            <a:pPr lvl="1"/>
            <a:r>
              <a:rPr lang="en-US" i="1" dirty="0" err="1" smtClean="0"/>
              <a:t>Gbase</a:t>
            </a:r>
            <a:r>
              <a:rPr lang="en-US" dirty="0" smtClean="0"/>
              <a:t>: Google Base search with no restrictions i.e. considers all sources in Google Base</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36</a:t>
            </a:fld>
            <a:endParaRPr lang="en-US"/>
          </a:p>
        </p:txBody>
      </p:sp>
      <p:pic>
        <p:nvPicPr>
          <p:cNvPr id="5" name="Picture 2" descr="C:\Users\mjha1\Documents\My Dropbox\thesis tex files_11\google base.jpg"/>
          <p:cNvPicPr>
            <a:picLocks noChangeAspect="1" noChangeArrowheads="1"/>
          </p:cNvPicPr>
          <p:nvPr/>
        </p:nvPicPr>
        <p:blipFill>
          <a:blip r:embed="rId2" cstate="print"/>
          <a:srcRect/>
          <a:stretch>
            <a:fillRect/>
          </a:stretch>
        </p:blipFill>
        <p:spPr bwMode="auto">
          <a:xfrm>
            <a:off x="5791200" y="5156771"/>
            <a:ext cx="2762250" cy="8535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rPr>
              <a:t>Baseline 3-  USR</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Undifferentiated SourceRank, USR</a:t>
            </a:r>
          </a:p>
          <a:p>
            <a:pPr lvl="1"/>
            <a:r>
              <a:rPr lang="en-US" dirty="0" smtClean="0"/>
              <a:t>SourceRank extended to multi-topic deep-web</a:t>
            </a:r>
          </a:p>
          <a:p>
            <a:pPr lvl="1"/>
            <a:endParaRPr lang="en-US" dirty="0" smtClean="0"/>
          </a:p>
          <a:p>
            <a:pPr lvl="1"/>
            <a:r>
              <a:rPr lang="en-US" dirty="0" smtClean="0"/>
              <a:t>Single agreement graph is computed using sampling queries</a:t>
            </a:r>
          </a:p>
        </p:txBody>
      </p:sp>
      <p:sp>
        <p:nvSpPr>
          <p:cNvPr id="4" name="Slide Number Placeholder 3"/>
          <p:cNvSpPr>
            <a:spLocks noGrp="1"/>
          </p:cNvSpPr>
          <p:nvPr>
            <p:ph type="sldNum" sz="quarter" idx="12"/>
          </p:nvPr>
        </p:nvSpPr>
        <p:spPr/>
        <p:txBody>
          <a:bodyPr/>
          <a:lstStyle/>
          <a:p>
            <a:fld id="{D5AE7D04-AF9F-4B79-B4C8-08302BC27675}" type="slidenum">
              <a:rPr lang="en-US" smtClean="0"/>
              <a:pPr/>
              <a:t>37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rPr>
              <a:t>Baseline 4 -  DSR</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Oracular source selection, DSR</a:t>
            </a:r>
          </a:p>
          <a:p>
            <a:pPr lvl="1"/>
            <a:r>
              <a:rPr lang="en-US" dirty="0" smtClean="0"/>
              <a:t>Assumes a perfect classification of sources and user queries are available</a:t>
            </a:r>
          </a:p>
          <a:p>
            <a:pPr lvl="1"/>
            <a:endParaRPr lang="en-US" dirty="0" smtClean="0"/>
          </a:p>
          <a:p>
            <a:pPr lvl="1"/>
            <a:r>
              <a:rPr lang="en-US" dirty="0" smtClean="0"/>
              <a:t>Creates agreement graphs and SourceRanks for a domain using just the in-domain sources</a:t>
            </a:r>
          </a:p>
          <a:p>
            <a:pPr lvl="1"/>
            <a:endParaRPr lang="en-US" dirty="0" smtClean="0"/>
          </a:p>
          <a:p>
            <a:pPr lvl="1"/>
            <a:r>
              <a:rPr lang="en-US" dirty="0" smtClean="0"/>
              <a:t>For each test query, sources ranking high in the domain corresponding to the test query are used</a:t>
            </a:r>
          </a:p>
          <a:p>
            <a:pPr lvl="1"/>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38</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3735"/>
                </a:solidFill>
              </a:rPr>
              <a:t>Source selection</a:t>
            </a:r>
            <a:endParaRPr lang="en-US" dirty="0">
              <a:solidFill>
                <a:srgbClr val="953735"/>
              </a:solidFill>
            </a:endParaRPr>
          </a:p>
        </p:txBody>
      </p:sp>
      <p:sp>
        <p:nvSpPr>
          <p:cNvPr id="3" name="Content Placeholder 2"/>
          <p:cNvSpPr>
            <a:spLocks noGrp="1"/>
          </p:cNvSpPr>
          <p:nvPr>
            <p:ph idx="1"/>
          </p:nvPr>
        </p:nvSpPr>
        <p:spPr/>
        <p:txBody>
          <a:bodyPr>
            <a:normAutofit fontScale="92500" lnSpcReduction="10000"/>
          </a:bodyPr>
          <a:lstStyle/>
          <a:p>
            <a:r>
              <a:rPr lang="en-US" dirty="0" smtClean="0"/>
              <a:t>Agreement based selection models (TSR, USR and DSR) use a weighted combination of importance and relevance scores</a:t>
            </a:r>
          </a:p>
          <a:p>
            <a:pPr lvl="1"/>
            <a:r>
              <a:rPr lang="en-US" dirty="0" smtClean="0">
                <a:sym typeface="Symbol"/>
              </a:rPr>
              <a:t>Example: TSR(0.1) represents 0.9xCORI + 0.1xTSR</a:t>
            </a:r>
            <a:endParaRPr lang="en-US" dirty="0" smtClean="0"/>
          </a:p>
          <a:p>
            <a:endParaRPr lang="en-US" i="1" dirty="0" smtClean="0"/>
          </a:p>
          <a:p>
            <a:r>
              <a:rPr lang="en-US" dirty="0" smtClean="0"/>
              <a:t>For each query q, </a:t>
            </a:r>
            <a:r>
              <a:rPr lang="en-US" i="1" dirty="0" smtClean="0"/>
              <a:t>top-k </a:t>
            </a:r>
            <a:r>
              <a:rPr lang="en-US" dirty="0" smtClean="0"/>
              <a:t>sources are selected</a:t>
            </a:r>
          </a:p>
          <a:p>
            <a:endParaRPr lang="en-US" dirty="0"/>
          </a:p>
          <a:p>
            <a:r>
              <a:rPr lang="en-US" dirty="0" smtClean="0"/>
              <a:t>Google Base is made to query only on these to </a:t>
            </a:r>
            <a:r>
              <a:rPr lang="en-US" i="1" dirty="0" smtClean="0"/>
              <a:t>top-k</a:t>
            </a:r>
            <a:r>
              <a:rPr lang="en-US" dirty="0" smtClean="0"/>
              <a:t> sources</a:t>
            </a:r>
          </a:p>
          <a:p>
            <a:endParaRPr lang="en-US" dirty="0"/>
          </a:p>
          <a:p>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93038" cy="685800"/>
          </a:xfrm>
        </p:spPr>
        <p:txBody>
          <a:bodyPr>
            <a:normAutofit fontScale="90000"/>
          </a:bodyPr>
          <a:lstStyle/>
          <a:p>
            <a:r>
              <a:rPr lang="en-US" sz="4000" dirty="0" smtClean="0"/>
              <a:t>Why Another Ranking?</a:t>
            </a:r>
            <a:r>
              <a:rPr lang="en-US" sz="4000" dirty="0"/>
              <a:t>	</a:t>
            </a:r>
          </a:p>
        </p:txBody>
      </p:sp>
      <p:pic>
        <p:nvPicPr>
          <p:cNvPr id="166916" name="Picture 4"/>
          <p:cNvPicPr>
            <a:picLocks noChangeAspect="1" noChangeArrowheads="1"/>
          </p:cNvPicPr>
          <p:nvPr/>
        </p:nvPicPr>
        <p:blipFill>
          <a:blip r:embed="rId3" cstate="print"/>
          <a:srcRect/>
          <a:stretch>
            <a:fillRect/>
          </a:stretch>
        </p:blipFill>
        <p:spPr bwMode="auto">
          <a:xfrm>
            <a:off x="5334000" y="2209800"/>
            <a:ext cx="3409950" cy="3657600"/>
          </a:xfrm>
          <a:prstGeom prst="rect">
            <a:avLst/>
          </a:prstGeom>
          <a:noFill/>
          <a:ln w="9525">
            <a:noFill/>
            <a:miter lim="800000"/>
            <a:headEnd/>
            <a:tailEnd/>
          </a:ln>
          <a:effectLst/>
        </p:spPr>
      </p:pic>
      <p:sp>
        <p:nvSpPr>
          <p:cNvPr id="10" name="TextBox 9"/>
          <p:cNvSpPr txBox="1"/>
          <p:nvPr/>
        </p:nvSpPr>
        <p:spPr>
          <a:xfrm>
            <a:off x="457200" y="1581150"/>
            <a:ext cx="7696200" cy="400110"/>
          </a:xfrm>
          <a:prstGeom prst="rect">
            <a:avLst/>
          </a:prstGeom>
          <a:noFill/>
        </p:spPr>
        <p:txBody>
          <a:bodyPr wrap="square" rtlCol="0">
            <a:spAutoFit/>
          </a:bodyPr>
          <a:lstStyle/>
          <a:p>
            <a:r>
              <a:rPr lang="en-US" sz="2000" dirty="0" smtClean="0">
                <a:solidFill>
                  <a:srgbClr val="1D08B8"/>
                </a:solidFill>
              </a:rPr>
              <a:t>Example Query: “</a:t>
            </a:r>
            <a:r>
              <a:rPr lang="en-US" sz="2000" i="1" dirty="0" smtClean="0">
                <a:solidFill>
                  <a:srgbClr val="1D08B8"/>
                </a:solidFill>
              </a:rPr>
              <a:t>Godfather Trilogy” </a:t>
            </a:r>
            <a:r>
              <a:rPr lang="en-US" sz="2000" i="1" dirty="0" smtClean="0"/>
              <a:t>on Google Base</a:t>
            </a:r>
            <a:endParaRPr lang="en-US" sz="2000" i="1" dirty="0"/>
          </a:p>
        </p:txBody>
      </p:sp>
      <p:grpSp>
        <p:nvGrpSpPr>
          <p:cNvPr id="21" name="Group 20"/>
          <p:cNvGrpSpPr/>
          <p:nvPr/>
        </p:nvGrpSpPr>
        <p:grpSpPr>
          <a:xfrm>
            <a:off x="304800" y="2057400"/>
            <a:ext cx="4495800" cy="1143000"/>
            <a:chOff x="304800" y="2057400"/>
            <a:chExt cx="4495800" cy="1143000"/>
          </a:xfrm>
        </p:grpSpPr>
        <p:sp>
          <p:nvSpPr>
            <p:cNvPr id="19" name="Rectangle 18"/>
            <p:cNvSpPr/>
            <p:nvPr/>
          </p:nvSpPr>
          <p:spPr bwMode="auto">
            <a:xfrm>
              <a:off x="304800" y="2057400"/>
              <a:ext cx="4495800" cy="1143000"/>
            </a:xfrm>
            <a:prstGeom prst="rect">
              <a:avLst/>
            </a:prstGeom>
            <a:solidFill>
              <a:srgbClr val="0070C0">
                <a:alpha val="3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81000" y="2108537"/>
              <a:ext cx="4343400" cy="1015663"/>
            </a:xfrm>
            <a:prstGeom prst="rect">
              <a:avLst/>
            </a:prstGeom>
            <a:noFill/>
          </p:spPr>
          <p:txBody>
            <a:bodyPr wrap="square" rtlCol="0">
              <a:spAutoFit/>
            </a:bodyPr>
            <a:lstStyle/>
            <a:p>
              <a:pPr algn="just"/>
              <a:r>
                <a:rPr lang="en-US" sz="2000" dirty="0" smtClean="0">
                  <a:solidFill>
                    <a:srgbClr val="C00000"/>
                  </a:solidFill>
                </a:rPr>
                <a:t>Importance</a:t>
              </a:r>
              <a:r>
                <a:rPr lang="en-US" sz="2000" dirty="0" smtClean="0"/>
                <a:t>: Searching for titles matching with  the query. None of the results are the classic Godfather</a:t>
              </a:r>
              <a:endParaRPr lang="en-US" sz="2000" dirty="0"/>
            </a:p>
          </p:txBody>
        </p:sp>
      </p:grpSp>
      <p:sp>
        <p:nvSpPr>
          <p:cNvPr id="13" name="TextBox 12"/>
          <p:cNvSpPr txBox="1"/>
          <p:nvPr/>
        </p:nvSpPr>
        <p:spPr>
          <a:xfrm>
            <a:off x="304800" y="1066800"/>
            <a:ext cx="8763000" cy="461665"/>
          </a:xfrm>
          <a:prstGeom prst="rect">
            <a:avLst/>
          </a:prstGeom>
          <a:noFill/>
        </p:spPr>
        <p:txBody>
          <a:bodyPr wrap="square" rtlCol="0">
            <a:spAutoFit/>
          </a:bodyPr>
          <a:lstStyle/>
          <a:p>
            <a:r>
              <a:rPr lang="en-US" sz="2400" dirty="0" smtClean="0">
                <a:solidFill>
                  <a:srgbClr val="C00000"/>
                </a:solidFill>
              </a:rPr>
              <a:t>Rankings are oblivious to  result Importance &amp; Trustworthiness</a:t>
            </a:r>
            <a:endParaRPr lang="en-US" sz="2400" dirty="0">
              <a:solidFill>
                <a:srgbClr val="C00000"/>
              </a:solidFill>
            </a:endParaRPr>
          </a:p>
        </p:txBody>
      </p:sp>
      <p:grpSp>
        <p:nvGrpSpPr>
          <p:cNvPr id="20" name="Group 19"/>
          <p:cNvGrpSpPr/>
          <p:nvPr/>
        </p:nvGrpSpPr>
        <p:grpSpPr>
          <a:xfrm>
            <a:off x="304800" y="3209925"/>
            <a:ext cx="4495800" cy="3124200"/>
            <a:chOff x="3733800" y="1609725"/>
            <a:chExt cx="4495800" cy="3124200"/>
          </a:xfrm>
        </p:grpSpPr>
        <p:sp>
          <p:nvSpPr>
            <p:cNvPr id="18" name="Rectangle 17"/>
            <p:cNvSpPr/>
            <p:nvPr/>
          </p:nvSpPr>
          <p:spPr bwMode="auto">
            <a:xfrm>
              <a:off x="3733800" y="1609725"/>
              <a:ext cx="4495800" cy="3124200"/>
            </a:xfrm>
            <a:prstGeom prst="rect">
              <a:avLst/>
            </a:prstGeom>
            <a:solidFill>
              <a:srgbClr val="FF0000">
                <a:alpha val="1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733800" y="1785878"/>
              <a:ext cx="4495800" cy="2862322"/>
            </a:xfrm>
            <a:prstGeom prst="rect">
              <a:avLst/>
            </a:prstGeom>
            <a:noFill/>
          </p:spPr>
          <p:txBody>
            <a:bodyPr wrap="square" rtlCol="0">
              <a:spAutoFit/>
            </a:bodyPr>
            <a:lstStyle/>
            <a:p>
              <a:pPr algn="just"/>
              <a:r>
                <a:rPr lang="en-US" sz="2000" dirty="0" smtClean="0">
                  <a:solidFill>
                    <a:srgbClr val="C00000"/>
                  </a:solidFill>
                </a:rPr>
                <a:t>Trustworthiness (bait and switch)</a:t>
              </a:r>
            </a:p>
            <a:p>
              <a:pPr algn="just">
                <a:buFont typeface="Wingdings" pitchFamily="2" charset="2"/>
                <a:buChar char="Ø"/>
              </a:pPr>
              <a:r>
                <a:rPr lang="en-US" sz="2000" dirty="0" smtClean="0"/>
                <a:t>The titles and cover image match exactly.  </a:t>
              </a:r>
            </a:p>
            <a:p>
              <a:pPr algn="just">
                <a:buFont typeface="Wingdings" pitchFamily="2" charset="2"/>
                <a:buChar char="Ø"/>
              </a:pPr>
              <a:r>
                <a:rPr lang="en-US" sz="2000" dirty="0" smtClean="0"/>
                <a:t>Prices are low. Amazing deal! </a:t>
              </a:r>
            </a:p>
            <a:p>
              <a:pPr algn="just">
                <a:buFont typeface="Wingdings" pitchFamily="2" charset="2"/>
                <a:buChar char="Ø"/>
              </a:pPr>
              <a:r>
                <a:rPr lang="en-US" sz="2000" dirty="0" smtClean="0"/>
                <a:t>But when you proceed towards check out you realize that the product is a different one! (or when you open the mail package, if you are really unlucky) </a:t>
              </a:r>
              <a:endParaRPr lang="en-US" sz="2000" dirty="0"/>
            </a:p>
          </p:txBody>
        </p:sp>
      </p:grpSp>
      <p:sp>
        <p:nvSpPr>
          <p:cNvPr id="22" name="Left Arrow 21"/>
          <p:cNvSpPr/>
          <p:nvPr/>
        </p:nvSpPr>
        <p:spPr bwMode="auto">
          <a:xfrm rot="10800000">
            <a:off x="4876800" y="2438399"/>
            <a:ext cx="457200" cy="433575"/>
          </a:xfrm>
          <a:prstGeom prst="leftArrow">
            <a:avLst/>
          </a:prstGeom>
          <a:solidFill>
            <a:srgbClr val="C00000">
              <a:alpha val="7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5" name="Curved Down Arrow 24"/>
          <p:cNvSpPr/>
          <p:nvPr/>
        </p:nvSpPr>
        <p:spPr bwMode="auto">
          <a:xfrm rot="603800">
            <a:off x="4525195" y="3261713"/>
            <a:ext cx="2590800" cy="6858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xmlns="" val="4030032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953735"/>
                </a:solidFill>
              </a:rPr>
              <a:t>Tuple</a:t>
            </a:r>
            <a:r>
              <a:rPr lang="en-US" dirty="0" smtClean="0">
                <a:solidFill>
                  <a:srgbClr val="953735"/>
                </a:solidFill>
              </a:rPr>
              <a:t> ranking and relevance evaluation</a:t>
            </a:r>
            <a:endParaRPr lang="en-US" dirty="0">
              <a:solidFill>
                <a:srgbClr val="953735"/>
              </a:solidFill>
            </a:endParaRPr>
          </a:p>
        </p:txBody>
      </p:sp>
      <p:sp>
        <p:nvSpPr>
          <p:cNvPr id="3" name="Content Placeholder 2"/>
          <p:cNvSpPr>
            <a:spLocks noGrp="1"/>
          </p:cNvSpPr>
          <p:nvPr>
            <p:ph idx="1"/>
          </p:nvPr>
        </p:nvSpPr>
        <p:spPr/>
        <p:txBody>
          <a:bodyPr>
            <a:normAutofit/>
          </a:bodyPr>
          <a:lstStyle/>
          <a:p>
            <a:r>
              <a:rPr lang="en-US" dirty="0" smtClean="0"/>
              <a:t>Google Base’s </a:t>
            </a:r>
            <a:r>
              <a:rPr lang="en-US" dirty="0" err="1" smtClean="0"/>
              <a:t>tuple</a:t>
            </a:r>
            <a:r>
              <a:rPr lang="en-US" dirty="0" smtClean="0"/>
              <a:t> ranking  is used for ranking resulting tuples</a:t>
            </a:r>
          </a:p>
          <a:p>
            <a:endParaRPr lang="en-US" dirty="0" smtClean="0"/>
          </a:p>
          <a:p>
            <a:r>
              <a:rPr lang="en-US" i="1" dirty="0" smtClean="0"/>
              <a:t>Top-5</a:t>
            </a:r>
            <a:r>
              <a:rPr lang="en-US" dirty="0" smtClean="0"/>
              <a:t> results returned were manually classified as relevant or irrelevant</a:t>
            </a:r>
          </a:p>
          <a:p>
            <a:endParaRPr lang="en-US" dirty="0" smtClean="0"/>
          </a:p>
          <a:p>
            <a:r>
              <a:rPr lang="en-US" dirty="0" smtClean="0"/>
              <a:t>Result classification was rule based</a:t>
            </a:r>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SourceRank</a:t>
            </a:r>
          </a:p>
          <a:p>
            <a:endParaRPr lang="en-US" dirty="0" smtClean="0"/>
          </a:p>
          <a:p>
            <a:r>
              <a:rPr lang="en-US" dirty="0" smtClean="0"/>
              <a:t>Topic-sensitive SourceRank</a:t>
            </a:r>
          </a:p>
          <a:p>
            <a:endParaRPr lang="en-US" dirty="0" smtClean="0"/>
          </a:p>
          <a:p>
            <a:r>
              <a:rPr lang="en-US" dirty="0" smtClean="0"/>
              <a:t>Experiments</a:t>
            </a:r>
          </a:p>
          <a:p>
            <a:endParaRPr lang="en-US" dirty="0" smtClean="0"/>
          </a:p>
          <a:p>
            <a:r>
              <a:rPr lang="en-US" dirty="0" smtClean="0"/>
              <a:t>Results</a:t>
            </a:r>
          </a:p>
          <a:p>
            <a:endParaRPr lang="en-US" dirty="0" smtClean="0"/>
          </a:p>
          <a:p>
            <a:r>
              <a:rPr lang="en-US" dirty="0" smtClean="0"/>
              <a:t>Conclusion</a:t>
            </a:r>
          </a:p>
        </p:txBody>
      </p:sp>
      <p:sp>
        <p:nvSpPr>
          <p:cNvPr id="4" name="Slide Number Placeholder 3"/>
          <p:cNvSpPr>
            <a:spLocks noGrp="1"/>
          </p:cNvSpPr>
          <p:nvPr>
            <p:ph type="sldNum" sz="quarter" idx="12"/>
          </p:nvPr>
        </p:nvSpPr>
        <p:spPr/>
        <p:txBody>
          <a:bodyPr/>
          <a:lstStyle/>
          <a:p>
            <a:fld id="{D5AE7D04-AF9F-4B79-B4C8-08302BC27675}" type="slidenum">
              <a:rPr lang="en-US" smtClean="0"/>
              <a:pPr/>
              <a:t>41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rctx="PPT">
                                        <p:cTn id="12" dur="indefinite"/>
                                        <p:tgtEl>
                                          <p:spTgt spid="3">
                                            <p:txEl>
                                              <p:pRg st="4" end="4"/>
                                            </p:txEl>
                                          </p:spTgt>
                                        </p:tgtEl>
                                        <p:attrNameLst>
                                          <p:attrName>style.opacity</p:attrName>
                                        </p:attrNameLst>
                                      </p:cBhvr>
                                      <p:to>
                                        <p:strVal val="0.25"/>
                                      </p:to>
                                    </p:set>
                                    <p:animEffect filter="image" prLst="opacity: 0.25">
                                      <p:cBhvr rctx="IE">
                                        <p:cTn id="13" dur="indefinite"/>
                                        <p:tgtEl>
                                          <p:spTgt spid="3">
                                            <p:txEl>
                                              <p:pRg st="4" end="4"/>
                                            </p:txEl>
                                          </p:spTgt>
                                        </p:tgtEl>
                                      </p:cBhvr>
                                    </p:animEffect>
                                  </p:childTnLst>
                                </p:cTn>
                              </p:par>
                              <p:par>
                                <p:cTn id="14" presetID="9" presetClass="emph" presetSubtype="0" grpId="0" nodeType="withEffect">
                                  <p:stCondLst>
                                    <p:cond delay="0"/>
                                  </p:stCondLst>
                                  <p:childTnLst>
                                    <p:set>
                                      <p:cBhvr rctx="PPT">
                                        <p:cTn id="15" dur="indefinite"/>
                                        <p:tgtEl>
                                          <p:spTgt spid="3">
                                            <p:txEl>
                                              <p:pRg st="8" end="8"/>
                                            </p:txEl>
                                          </p:spTgt>
                                        </p:tgtEl>
                                        <p:attrNameLst>
                                          <p:attrName>style.opacity</p:attrName>
                                        </p:attrNameLst>
                                      </p:cBhvr>
                                      <p:to>
                                        <p:strVal val="0.25"/>
                                      </p:to>
                                    </p:set>
                                    <p:animEffect filter="image" prLst="opacity: 0.25">
                                      <p:cBhvr rctx="IE">
                                        <p:cTn id="16"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42</a:t>
            </a:fld>
            <a:endParaRPr lang="en-US"/>
          </a:p>
        </p:txBody>
      </p:sp>
      <p:sp>
        <p:nvSpPr>
          <p:cNvPr id="6" name="TextBox 5"/>
          <p:cNvSpPr txBox="1"/>
          <p:nvPr/>
        </p:nvSpPr>
        <p:spPr>
          <a:xfrm>
            <a:off x="1371600" y="4495800"/>
            <a:ext cx="6705600" cy="646331"/>
          </a:xfrm>
          <a:prstGeom prst="rect">
            <a:avLst/>
          </a:prstGeom>
          <a:noFill/>
        </p:spPr>
        <p:txBody>
          <a:bodyPr wrap="square" rtlCol="0">
            <a:spAutoFit/>
          </a:bodyPr>
          <a:lstStyle/>
          <a:p>
            <a:r>
              <a:rPr lang="en-US" dirty="0" smtClean="0"/>
              <a:t>Comparison of </a:t>
            </a:r>
            <a:r>
              <a:rPr lang="en-US" i="1" dirty="0" smtClean="0"/>
              <a:t>top-5 </a:t>
            </a:r>
            <a:r>
              <a:rPr lang="en-US" dirty="0" smtClean="0"/>
              <a:t>precision of TSR(0.1) and query similarity based methods: CORI and Google Base</a:t>
            </a:r>
            <a:endParaRPr lang="en-US" dirty="0"/>
          </a:p>
        </p:txBody>
      </p:sp>
      <p:sp>
        <p:nvSpPr>
          <p:cNvPr id="7" name="Content Placeholder 2"/>
          <p:cNvSpPr>
            <a:spLocks noGrp="1"/>
          </p:cNvSpPr>
          <p:nvPr>
            <p:ph idx="1"/>
          </p:nvPr>
        </p:nvSpPr>
        <p:spPr>
          <a:xfrm>
            <a:off x="457200" y="5334000"/>
            <a:ext cx="8229600" cy="1219200"/>
          </a:xfrm>
        </p:spPr>
        <p:txBody>
          <a:bodyPr>
            <a:normAutofit/>
          </a:bodyPr>
          <a:lstStyle/>
          <a:p>
            <a:r>
              <a:rPr lang="en-US" sz="2400" dirty="0" smtClean="0"/>
              <a:t>TSR precision exceeds that of similarity-based measures by 85%</a:t>
            </a:r>
            <a:r>
              <a:rPr lang="en-US" dirty="0" smtClean="0"/>
              <a:t> </a:t>
            </a:r>
          </a:p>
        </p:txBody>
      </p:sp>
      <p:graphicFrame>
        <p:nvGraphicFramePr>
          <p:cNvPr id="8" name="Chart 7"/>
          <p:cNvGraphicFramePr/>
          <p:nvPr/>
        </p:nvGraphicFramePr>
        <p:xfrm>
          <a:off x="914400" y="228600"/>
          <a:ext cx="71628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43</a:t>
            </a:fld>
            <a:endParaRPr lang="en-US"/>
          </a:p>
        </p:txBody>
      </p:sp>
      <p:sp>
        <p:nvSpPr>
          <p:cNvPr id="6" name="TextBox 5"/>
          <p:cNvSpPr txBox="1"/>
          <p:nvPr/>
        </p:nvSpPr>
        <p:spPr>
          <a:xfrm>
            <a:off x="1371600" y="4535269"/>
            <a:ext cx="6705600" cy="646331"/>
          </a:xfrm>
          <a:prstGeom prst="rect">
            <a:avLst/>
          </a:prstGeom>
          <a:noFill/>
        </p:spPr>
        <p:txBody>
          <a:bodyPr wrap="square" rtlCol="0">
            <a:spAutoFit/>
          </a:bodyPr>
          <a:lstStyle/>
          <a:p>
            <a:r>
              <a:rPr lang="en-US" dirty="0" smtClean="0"/>
              <a:t>Comparison of topic-wise </a:t>
            </a:r>
            <a:r>
              <a:rPr lang="en-US" i="1" dirty="0" smtClean="0"/>
              <a:t>top-5 </a:t>
            </a:r>
            <a:r>
              <a:rPr lang="en-US" dirty="0" smtClean="0"/>
              <a:t>precision of TSR(0.1) and query similarity based methods: CORI and Google Base</a:t>
            </a:r>
            <a:endParaRPr lang="en-US" dirty="0"/>
          </a:p>
        </p:txBody>
      </p:sp>
      <p:sp>
        <p:nvSpPr>
          <p:cNvPr id="8" name="Content Placeholder 2"/>
          <p:cNvSpPr>
            <a:spLocks noGrp="1"/>
          </p:cNvSpPr>
          <p:nvPr>
            <p:ph idx="1"/>
          </p:nvPr>
        </p:nvSpPr>
        <p:spPr>
          <a:xfrm>
            <a:off x="457200" y="5334000"/>
            <a:ext cx="8229600" cy="1219200"/>
          </a:xfrm>
        </p:spPr>
        <p:txBody>
          <a:bodyPr>
            <a:normAutofit/>
          </a:bodyPr>
          <a:lstStyle/>
          <a:p>
            <a:r>
              <a:rPr lang="en-US" sz="2400" dirty="0" smtClean="0"/>
              <a:t>TSR significantly out-performs all query-similarity based measures for all topics</a:t>
            </a:r>
            <a:endParaRPr lang="en-US" dirty="0" smtClean="0"/>
          </a:p>
        </p:txBody>
      </p:sp>
      <p:graphicFrame>
        <p:nvGraphicFramePr>
          <p:cNvPr id="9" name="Chart 8"/>
          <p:cNvGraphicFramePr/>
          <p:nvPr/>
        </p:nvGraphicFramePr>
        <p:xfrm>
          <a:off x="761999" y="381000"/>
          <a:ext cx="7924801"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44</a:t>
            </a:fld>
            <a:endParaRPr lang="en-US"/>
          </a:p>
        </p:txBody>
      </p:sp>
      <p:sp>
        <p:nvSpPr>
          <p:cNvPr id="6" name="TextBox 5"/>
          <p:cNvSpPr txBox="1"/>
          <p:nvPr/>
        </p:nvSpPr>
        <p:spPr>
          <a:xfrm>
            <a:off x="1371600" y="4535269"/>
            <a:ext cx="6705600" cy="646331"/>
          </a:xfrm>
          <a:prstGeom prst="rect">
            <a:avLst/>
          </a:prstGeom>
          <a:noFill/>
        </p:spPr>
        <p:txBody>
          <a:bodyPr wrap="square" rtlCol="0">
            <a:spAutoFit/>
          </a:bodyPr>
          <a:lstStyle/>
          <a:p>
            <a:r>
              <a:rPr lang="en-US" dirty="0" smtClean="0"/>
              <a:t>Comparison of </a:t>
            </a:r>
            <a:r>
              <a:rPr lang="en-US" i="1" dirty="0" smtClean="0"/>
              <a:t>top-5 </a:t>
            </a:r>
            <a:r>
              <a:rPr lang="en-US" dirty="0" smtClean="0"/>
              <a:t>precision of TSR(0.1) and agreement based methods: USR(0.1) and USR(1.0)</a:t>
            </a:r>
            <a:endParaRPr lang="en-US" dirty="0"/>
          </a:p>
        </p:txBody>
      </p:sp>
      <p:sp>
        <p:nvSpPr>
          <p:cNvPr id="8" name="Content Placeholder 2"/>
          <p:cNvSpPr>
            <a:spLocks noGrp="1"/>
          </p:cNvSpPr>
          <p:nvPr>
            <p:ph idx="1"/>
          </p:nvPr>
        </p:nvSpPr>
        <p:spPr>
          <a:xfrm>
            <a:off x="457200" y="5486400"/>
            <a:ext cx="8229600" cy="1219200"/>
          </a:xfrm>
        </p:spPr>
        <p:txBody>
          <a:bodyPr>
            <a:normAutofit/>
          </a:bodyPr>
          <a:lstStyle/>
          <a:p>
            <a:r>
              <a:rPr lang="en-US" sz="2400" dirty="0" smtClean="0"/>
              <a:t>TSR precision exceeds USR(0.1) by 18% and USR(1.0) by 40%</a:t>
            </a:r>
            <a:endParaRPr lang="en-US" dirty="0" smtClean="0"/>
          </a:p>
        </p:txBody>
      </p:sp>
      <p:graphicFrame>
        <p:nvGraphicFramePr>
          <p:cNvPr id="9" name="Chart 8"/>
          <p:cNvGraphicFramePr/>
          <p:nvPr/>
        </p:nvGraphicFramePr>
        <p:xfrm>
          <a:off x="762000" y="304800"/>
          <a:ext cx="7858125" cy="4143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45</a:t>
            </a:fld>
            <a:endParaRPr lang="en-US"/>
          </a:p>
        </p:txBody>
      </p:sp>
      <p:sp>
        <p:nvSpPr>
          <p:cNvPr id="6" name="TextBox 5"/>
          <p:cNvSpPr txBox="1"/>
          <p:nvPr/>
        </p:nvSpPr>
        <p:spPr>
          <a:xfrm>
            <a:off x="1371600" y="4535269"/>
            <a:ext cx="6705600" cy="646331"/>
          </a:xfrm>
          <a:prstGeom prst="rect">
            <a:avLst/>
          </a:prstGeom>
          <a:noFill/>
        </p:spPr>
        <p:txBody>
          <a:bodyPr wrap="square" rtlCol="0">
            <a:spAutoFit/>
          </a:bodyPr>
          <a:lstStyle/>
          <a:p>
            <a:r>
              <a:rPr lang="en-US" dirty="0" smtClean="0"/>
              <a:t>Comparison of topic-wise </a:t>
            </a:r>
            <a:r>
              <a:rPr lang="en-US" i="1" dirty="0" smtClean="0"/>
              <a:t>top-5 </a:t>
            </a:r>
            <a:r>
              <a:rPr lang="en-US" dirty="0" smtClean="0"/>
              <a:t>precision of TSR(0.1) and agreement based methods: USR(0.1) and USR(1.0)</a:t>
            </a:r>
          </a:p>
        </p:txBody>
      </p:sp>
      <p:sp>
        <p:nvSpPr>
          <p:cNvPr id="8" name="Content Placeholder 2"/>
          <p:cNvSpPr>
            <a:spLocks noGrp="1"/>
          </p:cNvSpPr>
          <p:nvPr>
            <p:ph idx="1"/>
          </p:nvPr>
        </p:nvSpPr>
        <p:spPr>
          <a:xfrm>
            <a:off x="457200" y="5334000"/>
            <a:ext cx="8229600" cy="1371600"/>
          </a:xfrm>
        </p:spPr>
        <p:txBody>
          <a:bodyPr>
            <a:normAutofit/>
          </a:bodyPr>
          <a:lstStyle/>
          <a:p>
            <a:r>
              <a:rPr lang="en-US" sz="2400" dirty="0" smtClean="0"/>
              <a:t>For three out of the four topics, TSR(0.1) out-performs USR(0.1) and USR(1.0) with confidence levels 0.95 or more</a:t>
            </a:r>
          </a:p>
        </p:txBody>
      </p:sp>
      <p:graphicFrame>
        <p:nvGraphicFramePr>
          <p:cNvPr id="7" name="Chart 6"/>
          <p:cNvGraphicFramePr/>
          <p:nvPr/>
        </p:nvGraphicFramePr>
        <p:xfrm>
          <a:off x="1524000" y="152400"/>
          <a:ext cx="61722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46</a:t>
            </a:fld>
            <a:endParaRPr lang="en-US"/>
          </a:p>
        </p:txBody>
      </p:sp>
      <p:sp>
        <p:nvSpPr>
          <p:cNvPr id="6" name="TextBox 5"/>
          <p:cNvSpPr txBox="1"/>
          <p:nvPr/>
        </p:nvSpPr>
        <p:spPr>
          <a:xfrm>
            <a:off x="1371600" y="4535269"/>
            <a:ext cx="6705600" cy="369332"/>
          </a:xfrm>
          <a:prstGeom prst="rect">
            <a:avLst/>
          </a:prstGeom>
          <a:noFill/>
        </p:spPr>
        <p:txBody>
          <a:bodyPr wrap="square" rtlCol="0">
            <a:spAutoFit/>
          </a:bodyPr>
          <a:lstStyle/>
          <a:p>
            <a:r>
              <a:rPr lang="en-US" dirty="0" smtClean="0"/>
              <a:t>Comparison of </a:t>
            </a:r>
            <a:r>
              <a:rPr lang="en-US" i="1" dirty="0" smtClean="0"/>
              <a:t>top-5 </a:t>
            </a:r>
            <a:r>
              <a:rPr lang="en-US" dirty="0" smtClean="0"/>
              <a:t>precision of TSR(0.1) and  oracular DSR(0.1)</a:t>
            </a:r>
            <a:endParaRPr lang="en-US" dirty="0"/>
          </a:p>
        </p:txBody>
      </p:sp>
      <p:sp>
        <p:nvSpPr>
          <p:cNvPr id="7" name="Content Placeholder 2"/>
          <p:cNvSpPr>
            <a:spLocks noGrp="1"/>
          </p:cNvSpPr>
          <p:nvPr>
            <p:ph idx="1"/>
          </p:nvPr>
        </p:nvSpPr>
        <p:spPr>
          <a:xfrm>
            <a:off x="457200" y="5486400"/>
            <a:ext cx="8229600" cy="1219200"/>
          </a:xfrm>
        </p:spPr>
        <p:txBody>
          <a:bodyPr>
            <a:normAutofit/>
          </a:bodyPr>
          <a:lstStyle/>
          <a:p>
            <a:r>
              <a:rPr lang="en-US" sz="2400" dirty="0" smtClean="0"/>
              <a:t>TSR(0.1) is able to match DSR(0.1)’s performance</a:t>
            </a:r>
            <a:endParaRPr lang="en-US" dirty="0" smtClean="0"/>
          </a:p>
        </p:txBody>
      </p:sp>
      <p:graphicFrame>
        <p:nvGraphicFramePr>
          <p:cNvPr id="8" name="Chart 7"/>
          <p:cNvGraphicFramePr/>
          <p:nvPr/>
        </p:nvGraphicFramePr>
        <p:xfrm>
          <a:off x="838200" y="228600"/>
          <a:ext cx="75438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AE7D04-AF9F-4B79-B4C8-08302BC27675}" type="slidenum">
              <a:rPr lang="en-US" smtClean="0"/>
              <a:pPr/>
              <a:t>47</a:t>
            </a:fld>
            <a:endParaRPr lang="en-US"/>
          </a:p>
        </p:txBody>
      </p:sp>
      <p:sp>
        <p:nvSpPr>
          <p:cNvPr id="6" name="TextBox 5"/>
          <p:cNvSpPr txBox="1"/>
          <p:nvPr/>
        </p:nvSpPr>
        <p:spPr>
          <a:xfrm>
            <a:off x="1371600" y="4535269"/>
            <a:ext cx="6705600" cy="646331"/>
          </a:xfrm>
          <a:prstGeom prst="rect">
            <a:avLst/>
          </a:prstGeom>
          <a:noFill/>
        </p:spPr>
        <p:txBody>
          <a:bodyPr wrap="square" rtlCol="0">
            <a:spAutoFit/>
          </a:bodyPr>
          <a:lstStyle/>
          <a:p>
            <a:r>
              <a:rPr lang="en-US" dirty="0" smtClean="0"/>
              <a:t>Comparison of topic-wise </a:t>
            </a:r>
            <a:r>
              <a:rPr lang="en-US" i="1" dirty="0" smtClean="0"/>
              <a:t>top-5 </a:t>
            </a:r>
            <a:r>
              <a:rPr lang="en-US" dirty="0" smtClean="0"/>
              <a:t>precision of TSR(0.1) and oracular DSR(0.1)</a:t>
            </a:r>
          </a:p>
        </p:txBody>
      </p:sp>
      <p:sp>
        <p:nvSpPr>
          <p:cNvPr id="5" name="Content Placeholder 2"/>
          <p:cNvSpPr>
            <a:spLocks noGrp="1"/>
          </p:cNvSpPr>
          <p:nvPr>
            <p:ph idx="1"/>
          </p:nvPr>
        </p:nvSpPr>
        <p:spPr>
          <a:xfrm>
            <a:off x="457200" y="5486400"/>
            <a:ext cx="8229600" cy="1219200"/>
          </a:xfrm>
        </p:spPr>
        <p:txBody>
          <a:bodyPr>
            <a:normAutofit/>
          </a:bodyPr>
          <a:lstStyle/>
          <a:p>
            <a:r>
              <a:rPr lang="en-US" sz="2400" dirty="0" smtClean="0"/>
              <a:t>TSR(0.1) matches DSR(0.1) performance across all topics indicating its effectiveness in identifying important sources across all topics</a:t>
            </a:r>
            <a:endParaRPr lang="en-US" dirty="0" smtClean="0"/>
          </a:p>
        </p:txBody>
      </p:sp>
      <p:graphicFrame>
        <p:nvGraphicFramePr>
          <p:cNvPr id="8" name="Chart 7"/>
          <p:cNvGraphicFramePr/>
          <p:nvPr/>
        </p:nvGraphicFramePr>
        <p:xfrm>
          <a:off x="533400" y="152400"/>
          <a:ext cx="8329612" cy="4419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Conclusion</a:t>
            </a:r>
            <a:endParaRPr lang="en-US"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r>
              <a:rPr lang="en-US" dirty="0" smtClean="0"/>
              <a:t>Attempted multi-topic source selection sensitive to trustworthiness and importance for the deep-web</a:t>
            </a:r>
          </a:p>
          <a:p>
            <a:endParaRPr lang="en-US" dirty="0" smtClean="0"/>
          </a:p>
          <a:p>
            <a:r>
              <a:rPr lang="en-US" dirty="0" smtClean="0"/>
              <a:t>Introduced topic-sensitive SourceRank (TSR)</a:t>
            </a:r>
          </a:p>
          <a:p>
            <a:endParaRPr lang="en-US" dirty="0" smtClean="0"/>
          </a:p>
          <a:p>
            <a:r>
              <a:rPr lang="en-US" dirty="0" smtClean="0"/>
              <a:t>Our experiments on more than a thousand deep-web sources show that a TSR-based approach is highly effective in extending SourceRank to multi-topic deep-web</a:t>
            </a:r>
          </a:p>
        </p:txBody>
      </p:sp>
      <p:sp>
        <p:nvSpPr>
          <p:cNvPr id="4" name="Slide Number Placeholder 3"/>
          <p:cNvSpPr>
            <a:spLocks noGrp="1"/>
          </p:cNvSpPr>
          <p:nvPr>
            <p:ph type="sldNum" sz="quarter" idx="12"/>
          </p:nvPr>
        </p:nvSpPr>
        <p:spPr/>
        <p:txBody>
          <a:bodyPr/>
          <a:lstStyle/>
          <a:p>
            <a:fld id="{D5AE7D04-AF9F-4B79-B4C8-08302BC2767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Conclusion contd.</a:t>
            </a:r>
            <a:endParaRPr lang="en-US"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r>
              <a:rPr lang="en-US" dirty="0" smtClean="0"/>
              <a:t>TSR out-performs query-similarity based measures by around 85% in precision</a:t>
            </a:r>
          </a:p>
          <a:p>
            <a:endParaRPr lang="en-US" dirty="0" smtClean="0"/>
          </a:p>
          <a:p>
            <a:r>
              <a:rPr lang="en-US" dirty="0" smtClean="0"/>
              <a:t>TSR results in statistically significant precision improvements over other baseline agreement-based methods</a:t>
            </a:r>
          </a:p>
          <a:p>
            <a:endParaRPr lang="en-US" dirty="0" smtClean="0"/>
          </a:p>
          <a:p>
            <a:r>
              <a:rPr lang="en-US" dirty="0" smtClean="0"/>
              <a:t>Comparison with oracular DSR approach reveals effectiveness of TSR for topic-specific query and source classification and subsequent source selection</a:t>
            </a:r>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SourceRank Computation</a:t>
            </a:r>
            <a:endParaRPr lang="en-US"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Assesses source quality based on </a:t>
            </a:r>
            <a:r>
              <a:rPr lang="en-US" b="1" dirty="0" smtClean="0"/>
              <a:t>trustworthiness</a:t>
            </a:r>
            <a:r>
              <a:rPr lang="en-US" dirty="0" smtClean="0"/>
              <a:t> and </a:t>
            </a:r>
            <a:r>
              <a:rPr lang="en-US" b="1" dirty="0" smtClean="0"/>
              <a:t>result importance</a:t>
            </a:r>
          </a:p>
          <a:p>
            <a:endParaRPr lang="en-US" dirty="0" smtClean="0"/>
          </a:p>
          <a:p>
            <a:r>
              <a:rPr lang="en-US" dirty="0" smtClean="0"/>
              <a:t>Introduces a </a:t>
            </a:r>
            <a:r>
              <a:rPr lang="en-US" i="1" dirty="0" smtClean="0"/>
              <a:t>domain-agnostic agreement-based </a:t>
            </a:r>
            <a:r>
              <a:rPr lang="en-US" dirty="0" smtClean="0"/>
              <a:t>technique for implicitly creating an endorsement structure between deep-web sources</a:t>
            </a:r>
          </a:p>
          <a:p>
            <a:endParaRPr lang="en-US" dirty="0" smtClean="0"/>
          </a:p>
          <a:p>
            <a:r>
              <a:rPr lang="en-US" dirty="0" smtClean="0"/>
              <a:t>Agreement of answer sets returned in response to same queries manifests as a form of implicit endorsement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5AE7D04-AF9F-4B79-B4C8-08302BC2767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BGraphRank.emf"/>
          <p:cNvPicPr>
            <a:picLocks noChangeAspect="1"/>
          </p:cNvPicPr>
          <p:nvPr/>
        </p:nvPicPr>
        <p:blipFill>
          <a:blip r:embed="rId4" cstate="print"/>
          <a:stretch>
            <a:fillRect/>
          </a:stretch>
        </p:blipFill>
        <p:spPr>
          <a:xfrm>
            <a:off x="457200" y="1600200"/>
            <a:ext cx="4090609" cy="2895600"/>
          </a:xfrm>
          <a:prstGeom prst="rect">
            <a:avLst/>
          </a:prstGeom>
        </p:spPr>
      </p:pic>
      <p:sp>
        <p:nvSpPr>
          <p:cNvPr id="12" name="Rectangle 11"/>
          <p:cNvSpPr/>
          <p:nvPr/>
        </p:nvSpPr>
        <p:spPr bwMode="auto">
          <a:xfrm>
            <a:off x="228600" y="1447800"/>
            <a:ext cx="4572000" cy="4800600"/>
          </a:xfrm>
          <a:prstGeom prst="rect">
            <a:avLst/>
          </a:prstGeom>
          <a:solidFill>
            <a:schemeClr val="tx2">
              <a:lumMod val="40000"/>
              <a:lumOff val="60000"/>
              <a:alpha val="17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1539" name="Title 1"/>
          <p:cNvSpPr>
            <a:spLocks noGrp="1"/>
          </p:cNvSpPr>
          <p:nvPr>
            <p:ph type="title" idx="4294967295"/>
          </p:nvPr>
        </p:nvSpPr>
        <p:spPr>
          <a:xfrm>
            <a:off x="152400" y="457200"/>
            <a:ext cx="8458200" cy="685800"/>
          </a:xfrm>
        </p:spPr>
        <p:txBody>
          <a:bodyPr>
            <a:normAutofit fontScale="90000"/>
          </a:bodyPr>
          <a:lstStyle/>
          <a:p>
            <a:r>
              <a:rPr lang="en-US" dirty="0" smtClean="0"/>
              <a:t>Method: Sampling based Agreement </a:t>
            </a:r>
            <a:endParaRPr lang="en-US" dirty="0"/>
          </a:p>
        </p:txBody>
      </p:sp>
      <p:sp>
        <p:nvSpPr>
          <p:cNvPr id="8" name="TextBox 7"/>
          <p:cNvSpPr txBox="1"/>
          <p:nvPr/>
        </p:nvSpPr>
        <p:spPr>
          <a:xfrm>
            <a:off x="304800" y="4572000"/>
            <a:ext cx="4191000" cy="1661993"/>
          </a:xfrm>
          <a:prstGeom prst="rect">
            <a:avLst/>
          </a:prstGeom>
          <a:noFill/>
        </p:spPr>
        <p:txBody>
          <a:bodyPr wrap="square" rtlCol="0">
            <a:spAutoFit/>
          </a:bodyPr>
          <a:lstStyle/>
          <a:p>
            <a:pPr algn="just"/>
            <a:r>
              <a:rPr lang="en-US" sz="2000" dirty="0" smtClean="0"/>
              <a:t>Link semantics from </a:t>
            </a:r>
            <a:r>
              <a:rPr lang="en-US" sz="2000" i="1" dirty="0" smtClean="0"/>
              <a:t>S</a:t>
            </a:r>
            <a:r>
              <a:rPr lang="en-US" sz="2000" i="1" baseline="-25000" dirty="0" smtClean="0"/>
              <a:t>i</a:t>
            </a:r>
            <a:r>
              <a:rPr lang="en-US" sz="2000" dirty="0" smtClean="0"/>
              <a:t> to </a:t>
            </a:r>
            <a:r>
              <a:rPr lang="en-US" sz="2000" i="1" dirty="0" err="1" smtClean="0"/>
              <a:t>S</a:t>
            </a:r>
            <a:r>
              <a:rPr lang="en-US" sz="2000" i="1" baseline="-25000" dirty="0" err="1" smtClean="0"/>
              <a:t>j</a:t>
            </a:r>
            <a:r>
              <a:rPr lang="en-US" sz="2000" baseline="-25000" dirty="0" smtClean="0"/>
              <a:t> </a:t>
            </a:r>
            <a:r>
              <a:rPr lang="en-US" sz="2000" dirty="0" smtClean="0"/>
              <a:t> with weight </a:t>
            </a:r>
            <a:r>
              <a:rPr lang="en-US" sz="2000" i="1" dirty="0" smtClean="0"/>
              <a:t>w</a:t>
            </a:r>
            <a:r>
              <a:rPr lang="en-US" sz="2000" dirty="0" smtClean="0"/>
              <a:t>: </a:t>
            </a:r>
            <a:r>
              <a:rPr lang="en-US" sz="2000" i="1" dirty="0" smtClean="0"/>
              <a:t>S</a:t>
            </a:r>
            <a:r>
              <a:rPr lang="en-US" sz="2000" i="1" baseline="-25000" dirty="0" smtClean="0"/>
              <a:t>i</a:t>
            </a:r>
            <a:r>
              <a:rPr lang="en-US" sz="2000" dirty="0" smtClean="0"/>
              <a:t> acknowledges </a:t>
            </a:r>
            <a:r>
              <a:rPr lang="en-US" sz="2000" i="1" dirty="0" smtClean="0"/>
              <a:t>w</a:t>
            </a:r>
            <a:r>
              <a:rPr lang="en-US" sz="2000" dirty="0" smtClean="0"/>
              <a:t> fraction of tuples in </a:t>
            </a:r>
            <a:r>
              <a:rPr lang="en-US" sz="2000" i="1" dirty="0" err="1" smtClean="0"/>
              <a:t>S</a:t>
            </a:r>
            <a:r>
              <a:rPr lang="en-US" sz="2000" i="1" baseline="-25000" dirty="0" err="1" smtClean="0"/>
              <a:t>j</a:t>
            </a:r>
            <a:r>
              <a:rPr lang="en-US" sz="2000" i="1" dirty="0" smtClean="0"/>
              <a:t>.</a:t>
            </a:r>
            <a:r>
              <a:rPr lang="en-US" sz="2000" dirty="0" smtClean="0"/>
              <a:t> Since weight is the fraction, links are unsymmetrical</a:t>
            </a:r>
            <a:r>
              <a:rPr lang="en-US" sz="2200" dirty="0" smtClean="0"/>
              <a:t>.  </a:t>
            </a:r>
            <a:endParaRPr lang="en-US" sz="2200" i="1" baseline="-25000" dirty="0" smtClean="0"/>
          </a:p>
        </p:txBody>
      </p:sp>
      <p:graphicFrame>
        <p:nvGraphicFramePr>
          <p:cNvPr id="15" name="Object 14"/>
          <p:cNvGraphicFramePr>
            <a:graphicFrameLocks noChangeAspect="1"/>
          </p:cNvGraphicFramePr>
          <p:nvPr/>
        </p:nvGraphicFramePr>
        <p:xfrm>
          <a:off x="4943475" y="1295400"/>
          <a:ext cx="3692525" cy="685800"/>
        </p:xfrm>
        <a:graphic>
          <a:graphicData uri="http://schemas.openxmlformats.org/presentationml/2006/ole">
            <p:oleObj spid="_x0000_s95265" name="Equation" r:id="rId5" imgW="2260370" imgH="418893" progId="Equation.3">
              <p:embed/>
            </p:oleObj>
          </a:graphicData>
        </a:graphic>
      </p:graphicFrame>
      <p:grpSp>
        <p:nvGrpSpPr>
          <p:cNvPr id="2" name="Group 19"/>
          <p:cNvGrpSpPr/>
          <p:nvPr/>
        </p:nvGrpSpPr>
        <p:grpSpPr>
          <a:xfrm>
            <a:off x="4953000" y="1981200"/>
            <a:ext cx="3962400" cy="923330"/>
            <a:chOff x="4953000" y="2064957"/>
            <a:chExt cx="3962400" cy="923330"/>
          </a:xfrm>
        </p:grpSpPr>
        <p:sp>
          <p:nvSpPr>
            <p:cNvPr id="17" name="TextBox 16"/>
            <p:cNvSpPr txBox="1"/>
            <p:nvPr/>
          </p:nvSpPr>
          <p:spPr>
            <a:xfrm>
              <a:off x="4953000" y="2064957"/>
              <a:ext cx="3962400" cy="923330"/>
            </a:xfrm>
            <a:prstGeom prst="rect">
              <a:avLst/>
            </a:prstGeom>
            <a:noFill/>
          </p:spPr>
          <p:txBody>
            <a:bodyPr wrap="square" rtlCol="0">
              <a:spAutoFit/>
            </a:bodyPr>
            <a:lstStyle/>
            <a:p>
              <a:r>
                <a:rPr lang="en-US" dirty="0" smtClean="0"/>
                <a:t>where     induces the smoothing links to account for the unseen samples. R</a:t>
              </a:r>
              <a:r>
                <a:rPr lang="en-US" baseline="-25000" dirty="0" smtClean="0"/>
                <a:t>1</a:t>
              </a:r>
              <a:r>
                <a:rPr lang="en-US" dirty="0" smtClean="0"/>
                <a:t>, R</a:t>
              </a:r>
              <a:r>
                <a:rPr lang="en-US" baseline="-25000" dirty="0" smtClean="0"/>
                <a:t>2</a:t>
              </a:r>
              <a:r>
                <a:rPr lang="en-US" dirty="0" smtClean="0"/>
                <a:t> are the result sets of S</a:t>
              </a:r>
              <a:r>
                <a:rPr lang="en-US" baseline="-25000" dirty="0" smtClean="0"/>
                <a:t>1</a:t>
              </a:r>
              <a:r>
                <a:rPr lang="en-US" dirty="0" smtClean="0"/>
                <a:t>, S</a:t>
              </a:r>
              <a:r>
                <a:rPr lang="en-US" baseline="-25000" dirty="0" smtClean="0"/>
                <a:t>2</a:t>
              </a:r>
              <a:r>
                <a:rPr lang="en-US" dirty="0" smtClean="0"/>
                <a:t> . </a:t>
              </a:r>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xmlns="" val="2625468686"/>
                </p:ext>
              </p:extLst>
            </p:nvPr>
          </p:nvGraphicFramePr>
          <p:xfrm>
            <a:off x="5638800" y="2064957"/>
            <a:ext cx="304800" cy="373443"/>
          </p:xfrm>
          <a:graphic>
            <a:graphicData uri="http://schemas.openxmlformats.org/presentationml/2006/ole">
              <p:oleObj spid="_x0000_s95266" name="Equation" r:id="rId6" imgW="152033" imgH="203261" progId="Equation.3">
                <p:embed/>
              </p:oleObj>
            </a:graphicData>
          </a:graphic>
        </p:graphicFrame>
      </p:grpSp>
      <p:sp>
        <p:nvSpPr>
          <p:cNvPr id="14" name="TextBox 13"/>
          <p:cNvSpPr txBox="1"/>
          <p:nvPr/>
        </p:nvSpPr>
        <p:spPr>
          <a:xfrm>
            <a:off x="5029200" y="3200400"/>
            <a:ext cx="3886200" cy="3046988"/>
          </a:xfrm>
          <a:prstGeom prst="rect">
            <a:avLst/>
          </a:prstGeom>
          <a:solidFill>
            <a:srgbClr val="FFFF00">
              <a:alpha val="18000"/>
            </a:srgbClr>
          </a:solidFill>
          <a:ln>
            <a:solidFill>
              <a:schemeClr val="tx1"/>
            </a:solidFill>
          </a:ln>
        </p:spPr>
        <p:txBody>
          <a:bodyPr wrap="square" rtlCol="0">
            <a:spAutoFit/>
          </a:bodyPr>
          <a:lstStyle/>
          <a:p>
            <a:pPr>
              <a:buFont typeface="Wingdings" pitchFamily="2" charset="2"/>
              <a:buChar char="Ø"/>
            </a:pPr>
            <a:r>
              <a:rPr lang="en-US" sz="2400" dirty="0" smtClean="0"/>
              <a:t>Agreement is computed using key word queries. </a:t>
            </a:r>
          </a:p>
          <a:p>
            <a:pPr>
              <a:buFont typeface="Wingdings" pitchFamily="2" charset="2"/>
              <a:buChar char="Ø"/>
            </a:pPr>
            <a:r>
              <a:rPr lang="en-US" sz="2400" dirty="0" smtClean="0"/>
              <a:t>Partial titles of movies/books are used as queries.  </a:t>
            </a:r>
          </a:p>
          <a:p>
            <a:pPr>
              <a:buFont typeface="Wingdings" pitchFamily="2" charset="2"/>
              <a:buChar char="Ø"/>
            </a:pPr>
            <a:r>
              <a:rPr lang="en-US" sz="2400" dirty="0" smtClean="0"/>
              <a:t>Mean agreement  over all  the queries are used as the final agreement.  </a:t>
            </a:r>
            <a:endParaRPr lang="en-US"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
        <p:nvSpPr>
          <p:cNvPr id="3" name="TextBox 2"/>
          <p:cNvSpPr txBox="1"/>
          <p:nvPr/>
        </p:nvSpPr>
        <p:spPr>
          <a:xfrm>
            <a:off x="304800" y="6324600"/>
            <a:ext cx="8432241" cy="400110"/>
          </a:xfrm>
          <a:prstGeom prst="rect">
            <a:avLst/>
          </a:prstGeom>
          <a:solidFill>
            <a:schemeClr val="accent3">
              <a:lumMod val="75000"/>
            </a:schemeClr>
          </a:solidFill>
        </p:spPr>
        <p:txBody>
          <a:bodyPr wrap="none" rtlCol="0">
            <a:spAutoFit/>
          </a:bodyPr>
          <a:lstStyle/>
          <a:p>
            <a:r>
              <a:rPr lang="en-US" sz="2000" dirty="0" err="1" smtClean="0"/>
              <a:t>SourceRank</a:t>
            </a:r>
            <a:r>
              <a:rPr lang="en-US" sz="2000" dirty="0" smtClean="0"/>
              <a:t> defined as the Stationary Visit Probability on the Agreement Graph</a:t>
            </a:r>
            <a:endParaRPr lang="en-US" sz="2000" dirty="0"/>
          </a:p>
        </p:txBody>
      </p:sp>
    </p:spTree>
    <p:extLst>
      <p:ext uri="{BB962C8B-B14F-4D97-AF65-F5344CB8AC3E}">
        <p14:creationId xmlns:p14="http://schemas.microsoft.com/office/powerpoint/2010/main" xmlns="" val="173084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88174" y="2438400"/>
            <a:ext cx="8534400" cy="2895600"/>
          </a:xfrm>
          <a:prstGeom prst="rect">
            <a:avLst/>
          </a:prstGeom>
          <a:solidFill>
            <a:schemeClr val="tx2">
              <a:lumMod val="40000"/>
              <a:lumOff val="60000"/>
              <a:alpha val="31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1539" name="Title 1"/>
          <p:cNvSpPr>
            <a:spLocks noGrp="1"/>
          </p:cNvSpPr>
          <p:nvPr>
            <p:ph type="title" idx="4294967295"/>
          </p:nvPr>
        </p:nvSpPr>
        <p:spPr>
          <a:xfrm>
            <a:off x="152400" y="533400"/>
            <a:ext cx="8458200" cy="685800"/>
          </a:xfrm>
        </p:spPr>
        <p:txBody>
          <a:bodyPr>
            <a:normAutofit fontScale="90000"/>
          </a:bodyPr>
          <a:lstStyle/>
          <a:p>
            <a:pPr algn="ctr"/>
            <a:r>
              <a:rPr lang="en-US" dirty="0" smtClean="0"/>
              <a:t>Computing Agreement is Hard</a:t>
            </a:r>
            <a:endParaRPr lang="en-US" dirty="0"/>
          </a:p>
        </p:txBody>
      </p:sp>
      <p:sp>
        <p:nvSpPr>
          <p:cNvPr id="8" name="TextBox 7"/>
          <p:cNvSpPr txBox="1"/>
          <p:nvPr/>
        </p:nvSpPr>
        <p:spPr>
          <a:xfrm>
            <a:off x="457200" y="1219200"/>
            <a:ext cx="8305800" cy="995144"/>
          </a:xfrm>
          <a:prstGeom prst="rect">
            <a:avLst/>
          </a:prstGeom>
          <a:noFill/>
        </p:spPr>
        <p:txBody>
          <a:bodyPr wrap="square" rtlCol="0">
            <a:spAutoFit/>
          </a:bodyPr>
          <a:lstStyle/>
          <a:p>
            <a:pPr algn="just"/>
            <a:endParaRPr lang="en-US" sz="2200" i="1" dirty="0" smtClean="0"/>
          </a:p>
          <a:p>
            <a:pPr algn="just"/>
            <a:endParaRPr lang="en-US" sz="2200" i="1" dirty="0" smtClean="0"/>
          </a:p>
          <a:p>
            <a:pPr algn="just"/>
            <a:endParaRPr lang="en-US" sz="2200" i="1" baseline="-25000" dirty="0" smtClean="0"/>
          </a:p>
        </p:txBody>
      </p:sp>
      <p:sp>
        <p:nvSpPr>
          <p:cNvPr id="6" name="TextBox 5"/>
          <p:cNvSpPr txBox="1"/>
          <p:nvPr/>
        </p:nvSpPr>
        <p:spPr>
          <a:xfrm>
            <a:off x="304800" y="1548939"/>
            <a:ext cx="8458200" cy="830997"/>
          </a:xfrm>
          <a:prstGeom prst="rect">
            <a:avLst/>
          </a:prstGeom>
          <a:solidFill>
            <a:srgbClr val="C00000">
              <a:alpha val="23000"/>
            </a:srgbClr>
          </a:solidFill>
          <a:ln>
            <a:solidFill>
              <a:schemeClr val="tx1"/>
            </a:solidFill>
          </a:ln>
        </p:spPr>
        <p:txBody>
          <a:bodyPr wrap="square" rtlCol="0">
            <a:spAutoFit/>
          </a:bodyPr>
          <a:lstStyle/>
          <a:p>
            <a:r>
              <a:rPr lang="en-US" sz="2400" b="1" dirty="0" smtClean="0"/>
              <a:t>Computing semantic agreement  between two records is the </a:t>
            </a:r>
            <a:r>
              <a:rPr lang="en-US" sz="2400" b="1" dirty="0" smtClean="0">
                <a:solidFill>
                  <a:srgbClr val="1D08B8"/>
                </a:solidFill>
              </a:rPr>
              <a:t>record linkage </a:t>
            </a:r>
            <a:r>
              <a:rPr lang="en-US" sz="2400" b="1" dirty="0" smtClean="0"/>
              <a:t>problem, and is known to be hard.</a:t>
            </a:r>
            <a:r>
              <a:rPr lang="en-US" dirty="0" smtClean="0"/>
              <a:t>   </a:t>
            </a:r>
            <a:endParaRPr lang="en-US" dirty="0"/>
          </a:p>
        </p:txBody>
      </p:sp>
      <p:sp>
        <p:nvSpPr>
          <p:cNvPr id="11" name="TextBox 10"/>
          <p:cNvSpPr txBox="1"/>
          <p:nvPr/>
        </p:nvSpPr>
        <p:spPr>
          <a:xfrm>
            <a:off x="304800" y="5512722"/>
            <a:ext cx="8534399" cy="769441"/>
          </a:xfrm>
          <a:prstGeom prst="rect">
            <a:avLst/>
          </a:prstGeom>
          <a:noFill/>
          <a:ln w="12700">
            <a:solidFill>
              <a:schemeClr val="tx1"/>
            </a:solidFill>
          </a:ln>
        </p:spPr>
        <p:txBody>
          <a:bodyPr wrap="square" rtlCol="0">
            <a:spAutoFit/>
          </a:bodyPr>
          <a:lstStyle/>
          <a:p>
            <a:pPr algn="just"/>
            <a:r>
              <a:rPr lang="en-US" sz="2200" dirty="0" smtClean="0">
                <a:solidFill>
                  <a:srgbClr val="C00000"/>
                </a:solidFill>
              </a:rPr>
              <a:t>Semantically same entities may be represented syntactically differently by two databases  (non-common domains).  </a:t>
            </a:r>
            <a:endParaRPr lang="en-US" sz="2200" dirty="0">
              <a:solidFill>
                <a:srgbClr val="C00000"/>
              </a:solidFill>
            </a:endParaRPr>
          </a:p>
        </p:txBody>
      </p:sp>
      <p:graphicFrame>
        <p:nvGraphicFramePr>
          <p:cNvPr id="12" name="Table 11"/>
          <p:cNvGraphicFramePr>
            <a:graphicFrameLocks noGrp="1"/>
          </p:cNvGraphicFramePr>
          <p:nvPr/>
        </p:nvGraphicFramePr>
        <p:xfrm>
          <a:off x="372687" y="2514600"/>
          <a:ext cx="6019800" cy="685800"/>
        </p:xfrm>
        <a:graphic>
          <a:graphicData uri="http://schemas.openxmlformats.org/drawingml/2006/table">
            <a:tbl>
              <a:tblPr firstCol="1">
                <a:solidFill>
                  <a:schemeClr val="tx2">
                    <a:lumMod val="20000"/>
                    <a:lumOff val="80000"/>
                  </a:schemeClr>
                </a:solidFill>
                <a:tableStyleId>{D7AC3CCA-C797-4891-BE02-D94E43425B78}</a:tableStyleId>
              </a:tblPr>
              <a:tblGrid>
                <a:gridCol w="2370513"/>
                <a:gridCol w="2743200"/>
                <a:gridCol w="906087"/>
              </a:tblGrid>
              <a:tr h="685800">
                <a:tc>
                  <a:txBody>
                    <a:bodyPr/>
                    <a:lstStyle/>
                    <a:p>
                      <a:r>
                        <a:rPr lang="en-US" sz="1800" kern="1200" baseline="0" dirty="0" smtClean="0"/>
                        <a:t>Godfather, The: The Coppola Restoration </a:t>
                      </a:r>
                      <a:endParaRPr lang="en-US" baseline="0" dirty="0">
                        <a:solidFill>
                          <a:schemeClr val="tx1"/>
                        </a:solidFill>
                      </a:endParaRPr>
                    </a:p>
                  </a:txBody>
                  <a:tcPr>
                    <a:solidFill>
                      <a:srgbClr val="D6A300">
                        <a:alpha val="43000"/>
                      </a:srgbClr>
                    </a:solidFill>
                  </a:tcPr>
                </a:tc>
                <a:tc>
                  <a:txBody>
                    <a:bodyPr/>
                    <a:lstStyle/>
                    <a:p>
                      <a:r>
                        <a:rPr lang="en-US" sz="1800" kern="1200" baseline="0" dirty="0" smtClean="0"/>
                        <a:t>James </a:t>
                      </a:r>
                      <a:r>
                        <a:rPr lang="en-US" sz="1800" kern="1200" baseline="0" dirty="0" err="1" smtClean="0"/>
                        <a:t>Caan</a:t>
                      </a:r>
                      <a:r>
                        <a:rPr lang="en-US" sz="1800" kern="1200" baseline="0" dirty="0" smtClean="0"/>
                        <a:t> /</a:t>
                      </a:r>
                    </a:p>
                    <a:p>
                      <a:r>
                        <a:rPr lang="en-US" sz="1800" kern="1200" baseline="0" dirty="0" smtClean="0"/>
                        <a:t>Marlon Brando more</a:t>
                      </a:r>
                      <a:endParaRPr lang="en-US" baseline="0" dirty="0">
                        <a:solidFill>
                          <a:schemeClr val="tx1"/>
                        </a:solidFill>
                      </a:endParaRPr>
                    </a:p>
                  </a:txBody>
                  <a:tcPr>
                    <a:solidFill>
                      <a:srgbClr val="004800">
                        <a:alpha val="43000"/>
                      </a:srgbClr>
                    </a:solidFill>
                  </a:tcPr>
                </a:tc>
                <a:tc>
                  <a:txBody>
                    <a:bodyPr/>
                    <a:lstStyle/>
                    <a:p>
                      <a:r>
                        <a:rPr lang="en-US" baseline="0" dirty="0" smtClean="0">
                          <a:solidFill>
                            <a:schemeClr val="tx1"/>
                          </a:solidFill>
                        </a:rPr>
                        <a:t>$9.99</a:t>
                      </a:r>
                      <a:endParaRPr lang="en-US" baseline="0" dirty="0">
                        <a:solidFill>
                          <a:schemeClr val="tx1"/>
                        </a:solidFill>
                      </a:endParaRPr>
                    </a:p>
                  </a:txBody>
                  <a:tcPr>
                    <a:solidFill>
                      <a:srgbClr val="C00000">
                        <a:alpha val="43000"/>
                      </a:srgbClr>
                    </a:solidFill>
                  </a:tcPr>
                </a:tc>
              </a:tr>
            </a:tbl>
          </a:graphicData>
        </a:graphic>
      </p:graphicFrame>
      <p:graphicFrame>
        <p:nvGraphicFramePr>
          <p:cNvPr id="13" name="Table 12"/>
          <p:cNvGraphicFramePr>
            <a:graphicFrameLocks noGrp="1"/>
          </p:cNvGraphicFramePr>
          <p:nvPr/>
        </p:nvGraphicFramePr>
        <p:xfrm>
          <a:off x="372687" y="4267200"/>
          <a:ext cx="6096000" cy="990600"/>
        </p:xfrm>
        <a:graphic>
          <a:graphicData uri="http://schemas.openxmlformats.org/drawingml/2006/table">
            <a:tbl>
              <a:tblPr firstRow="1" bandRow="1">
                <a:solidFill>
                  <a:schemeClr val="tx2">
                    <a:lumMod val="20000"/>
                    <a:lumOff val="80000"/>
                  </a:schemeClr>
                </a:solidFill>
                <a:tableStyleId>{D7AC3CCA-C797-4891-BE02-D94E43425B78}</a:tableStyleId>
              </a:tblPr>
              <a:tblGrid>
                <a:gridCol w="2032000"/>
                <a:gridCol w="1100513"/>
                <a:gridCol w="2963487"/>
              </a:tblGrid>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Marlon Brando, Al </a:t>
                      </a:r>
                      <a:r>
                        <a:rPr lang="en-US" sz="1800" b="1" kern="1200" baseline="0" dirty="0" err="1" smtClean="0">
                          <a:solidFill>
                            <a:schemeClr val="dk1"/>
                          </a:solidFill>
                          <a:latin typeface="+mn-lt"/>
                          <a:ea typeface="+mn-ea"/>
                          <a:cs typeface="+mn-cs"/>
                        </a:rPr>
                        <a:t>Pacino</a:t>
                      </a:r>
                      <a:endParaRPr lang="en-US" baseline="0" dirty="0" smtClean="0">
                        <a:solidFill>
                          <a:schemeClr val="tx1"/>
                        </a:solidFill>
                      </a:endParaRPr>
                    </a:p>
                    <a:p>
                      <a:endParaRPr lang="en-US" baseline="0" dirty="0">
                        <a:solidFill>
                          <a:schemeClr val="tx1"/>
                        </a:solidFill>
                      </a:endParaRPr>
                    </a:p>
                  </a:txBody>
                  <a:tcPr>
                    <a:solidFill>
                      <a:srgbClr val="004800">
                        <a:alpha val="43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13.99 USD</a:t>
                      </a:r>
                    </a:p>
                    <a:p>
                      <a:endParaRPr lang="en-US" baseline="0" dirty="0">
                        <a:solidFill>
                          <a:schemeClr val="tx1"/>
                        </a:solidFill>
                      </a:endParaRPr>
                    </a:p>
                  </a:txBody>
                  <a:tcPr>
                    <a:solidFill>
                      <a:srgbClr val="C00000">
                        <a:alpha val="43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The Godfather - The Coppola Restoration </a:t>
                      </a:r>
                      <a:r>
                        <a:rPr lang="en-US" sz="1800" b="1" kern="1200" baseline="0" dirty="0" err="1" smtClean="0">
                          <a:solidFill>
                            <a:schemeClr val="dk1"/>
                          </a:solidFill>
                          <a:latin typeface="+mn-lt"/>
                          <a:ea typeface="+mn-ea"/>
                          <a:cs typeface="+mn-cs"/>
                        </a:rPr>
                        <a:t>Giftset</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Blu</a:t>
                      </a:r>
                      <a:r>
                        <a:rPr lang="en-US" sz="1800" b="1" kern="1200" baseline="0" dirty="0" smtClean="0">
                          <a:solidFill>
                            <a:schemeClr val="dk1"/>
                          </a:solidFill>
                          <a:latin typeface="+mn-lt"/>
                          <a:ea typeface="+mn-ea"/>
                          <a:cs typeface="+mn-cs"/>
                        </a:rPr>
                        <a:t>-ray]</a:t>
                      </a:r>
                      <a:endParaRPr lang="en-US" baseline="0" dirty="0">
                        <a:solidFill>
                          <a:schemeClr val="tx1"/>
                        </a:solidFill>
                      </a:endParaRPr>
                    </a:p>
                  </a:txBody>
                  <a:tcPr>
                    <a:solidFill>
                      <a:srgbClr val="D6A300">
                        <a:alpha val="43000"/>
                      </a:srgbClr>
                    </a:solidFill>
                  </a:tcPr>
                </a:tc>
              </a:tr>
            </a:tbl>
          </a:graphicData>
        </a:graphic>
      </p:graphicFrame>
      <p:sp>
        <p:nvSpPr>
          <p:cNvPr id="14" name="Left-Right Arrow 13"/>
          <p:cNvSpPr/>
          <p:nvPr/>
        </p:nvSpPr>
        <p:spPr bwMode="auto">
          <a:xfrm rot="5400000">
            <a:off x="2971798" y="3505202"/>
            <a:ext cx="838204" cy="685800"/>
          </a:xfrm>
          <a:prstGeom prst="leftRightArrow">
            <a:avLst/>
          </a:prstGeom>
          <a:solidFill>
            <a:srgbClr val="C00000">
              <a:alpha val="7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Left Arrow 17"/>
          <p:cNvSpPr/>
          <p:nvPr/>
        </p:nvSpPr>
        <p:spPr bwMode="auto">
          <a:xfrm>
            <a:off x="6062748" y="3445626"/>
            <a:ext cx="499812" cy="762000"/>
          </a:xfrm>
          <a:prstGeom prst="leftArrow">
            <a:avLst/>
          </a:prstGeom>
          <a:solidFill>
            <a:srgbClr val="C00000">
              <a:alpha val="7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TextBox 20"/>
          <p:cNvSpPr txBox="1"/>
          <p:nvPr/>
        </p:nvSpPr>
        <p:spPr>
          <a:xfrm>
            <a:off x="6705600" y="2590800"/>
            <a:ext cx="2057400" cy="2590800"/>
          </a:xfrm>
          <a:prstGeom prst="rect">
            <a:avLst/>
          </a:prstGeom>
          <a:solidFill>
            <a:srgbClr val="C00000">
              <a:alpha val="15000"/>
            </a:srgbClr>
          </a:solidFill>
        </p:spPr>
        <p:txBody>
          <a:bodyPr wrap="square" rtlCol="0">
            <a:spAutoFit/>
          </a:bodyPr>
          <a:lstStyle/>
          <a:p>
            <a:pPr lvl="0" eaLnBrk="0" hangingPunct="0"/>
            <a:r>
              <a:rPr lang="en-US" sz="2000" dirty="0" smtClean="0">
                <a:solidFill>
                  <a:srgbClr val="000000"/>
                </a:solidFill>
              </a:rPr>
              <a:t>Example “Godfather” tuples from two web sources. Note that titles and castings are denoted  differently. </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3582882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itle 1"/>
          <p:cNvSpPr>
            <a:spLocks noGrp="1"/>
          </p:cNvSpPr>
          <p:nvPr>
            <p:ph type="title" idx="4294967295"/>
          </p:nvPr>
        </p:nvSpPr>
        <p:spPr>
          <a:xfrm>
            <a:off x="228600" y="685800"/>
            <a:ext cx="7391400" cy="533400"/>
          </a:xfrm>
        </p:spPr>
        <p:txBody>
          <a:bodyPr>
            <a:normAutofit fontScale="90000"/>
          </a:bodyPr>
          <a:lstStyle/>
          <a:p>
            <a:r>
              <a:rPr lang="en-US" dirty="0" smtClean="0"/>
              <a:t>Detecting Source Collusion</a:t>
            </a:r>
            <a:endParaRPr lang="en-US" dirty="0"/>
          </a:p>
        </p:txBody>
      </p:sp>
      <p:sp>
        <p:nvSpPr>
          <p:cNvPr id="8" name="TextBox 7"/>
          <p:cNvSpPr txBox="1"/>
          <p:nvPr/>
        </p:nvSpPr>
        <p:spPr>
          <a:xfrm>
            <a:off x="457200" y="1219200"/>
            <a:ext cx="8305800" cy="995144"/>
          </a:xfrm>
          <a:prstGeom prst="rect">
            <a:avLst/>
          </a:prstGeom>
          <a:noFill/>
        </p:spPr>
        <p:txBody>
          <a:bodyPr wrap="square" rtlCol="0">
            <a:spAutoFit/>
          </a:bodyPr>
          <a:lstStyle/>
          <a:p>
            <a:pPr algn="just"/>
            <a:endParaRPr lang="en-US" sz="2200" i="1" dirty="0" smtClean="0"/>
          </a:p>
          <a:p>
            <a:pPr algn="just"/>
            <a:endParaRPr lang="en-US" sz="2200" i="1" dirty="0" smtClean="0"/>
          </a:p>
          <a:p>
            <a:pPr algn="just"/>
            <a:endParaRPr lang="en-US" sz="2200" i="1" baseline="-25000" dirty="0" smtClean="0"/>
          </a:p>
        </p:txBody>
      </p:sp>
      <p:sp>
        <p:nvSpPr>
          <p:cNvPr id="6" name="TextBox 5"/>
          <p:cNvSpPr txBox="1"/>
          <p:nvPr/>
        </p:nvSpPr>
        <p:spPr>
          <a:xfrm>
            <a:off x="533400" y="3925431"/>
            <a:ext cx="8153400" cy="2246769"/>
          </a:xfrm>
          <a:prstGeom prst="rect">
            <a:avLst/>
          </a:prstGeom>
          <a:noFill/>
          <a:ln w="12700">
            <a:solidFill>
              <a:schemeClr val="tx1"/>
            </a:solidFill>
          </a:ln>
        </p:spPr>
        <p:txBody>
          <a:bodyPr wrap="square" rtlCol="0">
            <a:spAutoFit/>
          </a:bodyPr>
          <a:lstStyle/>
          <a:p>
            <a:r>
              <a:rPr lang="en-US" sz="2000" dirty="0" smtClean="0">
                <a:solidFill>
                  <a:srgbClr val="C00000"/>
                </a:solidFill>
              </a:rPr>
              <a:t>Observation 1:  </a:t>
            </a:r>
            <a:r>
              <a:rPr lang="en-US" sz="2000" dirty="0" smtClean="0"/>
              <a:t>Even non-colluding sources in the same domain may contain same data.</a:t>
            </a:r>
          </a:p>
          <a:p>
            <a:r>
              <a:rPr lang="en-US" sz="2000" dirty="0" smtClean="0">
                <a:solidFill>
                  <a:srgbClr val="1D08B8"/>
                </a:solidFill>
              </a:rPr>
              <a:t> e.g. Movie databases may contain all Hollywood movies. </a:t>
            </a:r>
          </a:p>
          <a:p>
            <a:r>
              <a:rPr lang="en-US" sz="2000" dirty="0" smtClean="0">
                <a:solidFill>
                  <a:srgbClr val="C00000"/>
                </a:solidFill>
              </a:rPr>
              <a:t>Observation 2: </a:t>
            </a:r>
            <a:r>
              <a:rPr lang="en-US" sz="2000" dirty="0" smtClean="0"/>
              <a:t>Top-k answers of even non-colluding sources may be similar.</a:t>
            </a:r>
          </a:p>
          <a:p>
            <a:r>
              <a:rPr lang="en-US" sz="2000" dirty="0" smtClean="0">
                <a:solidFill>
                  <a:srgbClr val="1D08B8"/>
                </a:solidFill>
              </a:rPr>
              <a:t>e.g. Answers to query “Godfather” may contain all the three movies in the Godfather trilogy.  </a:t>
            </a:r>
          </a:p>
        </p:txBody>
      </p:sp>
      <p:pic>
        <p:nvPicPr>
          <p:cNvPr id="202754" name="Picture 2" descr="Nova Scotia Spam Blocker, Guava Spam Blocker, Hardware Spam Blocker"/>
          <p:cNvPicPr>
            <a:picLocks noChangeAspect="1" noChangeArrowheads="1"/>
          </p:cNvPicPr>
          <p:nvPr/>
        </p:nvPicPr>
        <p:blipFill>
          <a:blip r:embed="rId3" cstate="print"/>
          <a:srcRect/>
          <a:stretch>
            <a:fillRect/>
          </a:stretch>
        </p:blipFill>
        <p:spPr bwMode="auto">
          <a:xfrm>
            <a:off x="7467600" y="457200"/>
            <a:ext cx="1219200" cy="914400"/>
          </a:xfrm>
          <a:prstGeom prst="rect">
            <a:avLst/>
          </a:prstGeom>
          <a:noFill/>
        </p:spPr>
      </p:pic>
      <p:sp>
        <p:nvSpPr>
          <p:cNvPr id="9" name="TextBox 8"/>
          <p:cNvSpPr txBox="1"/>
          <p:nvPr/>
        </p:nvSpPr>
        <p:spPr>
          <a:xfrm>
            <a:off x="457200" y="1676400"/>
            <a:ext cx="4343400" cy="1692771"/>
          </a:xfrm>
          <a:prstGeom prst="rect">
            <a:avLst/>
          </a:prstGeom>
          <a:solidFill>
            <a:srgbClr val="C00000">
              <a:alpha val="23000"/>
            </a:srgbClr>
          </a:solidFill>
        </p:spPr>
        <p:txBody>
          <a:bodyPr wrap="square" rtlCol="0">
            <a:spAutoFit/>
          </a:bodyPr>
          <a:lstStyle/>
          <a:p>
            <a:r>
              <a:rPr lang="en-US" sz="2600" dirty="0" smtClean="0"/>
              <a:t>The sources may copy data from each other, or make mirrors, boosting SourceRank of the group.  </a:t>
            </a:r>
          </a:p>
        </p:txBody>
      </p:sp>
      <p:pic>
        <p:nvPicPr>
          <p:cNvPr id="202757" name="Picture 5"/>
          <p:cNvPicPr>
            <a:picLocks noChangeAspect="1" noChangeArrowheads="1"/>
          </p:cNvPicPr>
          <p:nvPr/>
        </p:nvPicPr>
        <p:blipFill>
          <a:blip r:embed="rId4" cstate="print"/>
          <a:srcRect r="18914"/>
          <a:stretch>
            <a:fillRect/>
          </a:stretch>
        </p:blipFill>
        <p:spPr bwMode="auto">
          <a:xfrm>
            <a:off x="4926678" y="1447800"/>
            <a:ext cx="3733800" cy="2297754"/>
          </a:xfrm>
          <a:prstGeom prst="rect">
            <a:avLst/>
          </a:prstGeom>
          <a:noFill/>
          <a:ln w="9525">
            <a:solidFill>
              <a:schemeClr val="tx1"/>
            </a:solidFill>
            <a:miter lim="800000"/>
            <a:headEnd/>
            <a:tailEnd/>
          </a:ln>
          <a:effectLst/>
        </p:spPr>
      </p:pic>
      <p:sp>
        <p:nvSpPr>
          <p:cNvPr id="10" name="Slide Number Placeholder 9"/>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xmlns="" val="108300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idx="4294967295"/>
          </p:nvPr>
        </p:nvSpPr>
        <p:spPr/>
        <p:txBody>
          <a:bodyPr>
            <a:normAutofit fontScale="90000"/>
          </a:bodyPr>
          <a:lstStyle/>
          <a:p>
            <a:r>
              <a:rPr lang="en-US" dirty="0" smtClean="0"/>
              <a:t>Factal: Search based on SourceRank</a:t>
            </a:r>
            <a:endParaRPr lang="en-US" dirty="0"/>
          </a:p>
        </p:txBody>
      </p:sp>
      <p:sp>
        <p:nvSpPr>
          <p:cNvPr id="325635" name="Content Placeholder 2"/>
          <p:cNvSpPr>
            <a:spLocks noGrp="1"/>
          </p:cNvSpPr>
          <p:nvPr>
            <p:ph idx="4294967295"/>
          </p:nvPr>
        </p:nvSpPr>
        <p:spPr/>
        <p:txBody>
          <a:bodyPr/>
          <a:lstStyle/>
          <a:p>
            <a:pPr>
              <a:buFontTx/>
              <a:buNone/>
            </a:pPr>
            <a:endParaRPr lang="en-US" dirty="0"/>
          </a:p>
          <a:p>
            <a:pPr>
              <a:buFontTx/>
              <a:buNone/>
            </a:pPr>
            <a:endParaRPr lang="en-US" dirty="0"/>
          </a:p>
        </p:txBody>
      </p:sp>
      <p:sp>
        <p:nvSpPr>
          <p:cNvPr id="325640" name="TextBox 9"/>
          <p:cNvSpPr txBox="1">
            <a:spLocks noChangeArrowheads="1"/>
          </p:cNvSpPr>
          <p:nvPr/>
        </p:nvSpPr>
        <p:spPr bwMode="auto">
          <a:xfrm>
            <a:off x="228600" y="5562600"/>
            <a:ext cx="4495800" cy="584775"/>
          </a:xfrm>
          <a:prstGeom prst="rect">
            <a:avLst/>
          </a:prstGeom>
          <a:noFill/>
          <a:ln w="9525">
            <a:noFill/>
            <a:miter lim="800000"/>
            <a:headEnd/>
            <a:tailEnd/>
          </a:ln>
        </p:spPr>
        <p:txBody>
          <a:bodyPr wrap="square">
            <a:spAutoFit/>
          </a:bodyPr>
          <a:lstStyle/>
          <a:p>
            <a:r>
              <a:rPr lang="en-US" sz="3200" dirty="0" smtClean="0">
                <a:solidFill>
                  <a:schemeClr val="tx2"/>
                </a:solidFill>
                <a:hlinkClick r:id="rId3"/>
              </a:rPr>
              <a:t>http://factal.eas.asu.edu</a:t>
            </a:r>
            <a:endParaRPr lang="en-US" sz="3200" dirty="0">
              <a:solidFill>
                <a:schemeClr val="tx2"/>
              </a:solidFill>
            </a:endParaRPr>
          </a:p>
        </p:txBody>
      </p:sp>
      <p:pic>
        <p:nvPicPr>
          <p:cNvPr id="159745" name="Picture 1"/>
          <p:cNvPicPr>
            <a:picLocks noChangeAspect="1" noChangeArrowheads="1"/>
          </p:cNvPicPr>
          <p:nvPr/>
        </p:nvPicPr>
        <p:blipFill>
          <a:blip r:embed="rId4" cstate="print"/>
          <a:srcRect/>
          <a:stretch>
            <a:fillRect/>
          </a:stretch>
        </p:blipFill>
        <p:spPr bwMode="auto">
          <a:xfrm>
            <a:off x="4783974" y="1379913"/>
            <a:ext cx="4114800" cy="4738007"/>
          </a:xfrm>
          <a:prstGeom prst="rect">
            <a:avLst/>
          </a:prstGeom>
          <a:noFill/>
          <a:ln w="9525">
            <a:solidFill>
              <a:schemeClr val="tx1"/>
            </a:solidFill>
            <a:miter lim="800000"/>
            <a:headEnd/>
            <a:tailEnd/>
          </a:ln>
          <a:effectLst/>
        </p:spPr>
      </p:pic>
      <p:sp>
        <p:nvSpPr>
          <p:cNvPr id="12" name="TextBox 11"/>
          <p:cNvSpPr txBox="1"/>
          <p:nvPr/>
        </p:nvSpPr>
        <p:spPr>
          <a:xfrm>
            <a:off x="228600" y="3733800"/>
            <a:ext cx="4191000" cy="1938992"/>
          </a:xfrm>
          <a:prstGeom prst="rect">
            <a:avLst/>
          </a:prstGeom>
          <a:noFill/>
        </p:spPr>
        <p:txBody>
          <a:bodyPr wrap="square" rtlCol="0">
            <a:spAutoFit/>
          </a:bodyPr>
          <a:lstStyle/>
          <a:p>
            <a:r>
              <a:rPr lang="en-US" sz="2000" dirty="0" smtClean="0"/>
              <a:t> </a:t>
            </a:r>
            <a:r>
              <a:rPr lang="en-US" sz="2000" b="1" i="1" dirty="0" smtClean="0">
                <a:solidFill>
                  <a:srgbClr val="234600"/>
                </a:solidFill>
              </a:rPr>
              <a:t>”</a:t>
            </a:r>
            <a:r>
              <a:rPr lang="en-US" sz="2000" b="1" i="1" dirty="0" smtClean="0">
                <a:solidFill>
                  <a:srgbClr val="339933"/>
                </a:solidFill>
              </a:rPr>
              <a:t>I personally ran a handful of test queries this way and got</a:t>
            </a:r>
            <a:br>
              <a:rPr lang="en-US" sz="2000" b="1" i="1" dirty="0" smtClean="0">
                <a:solidFill>
                  <a:srgbClr val="339933"/>
                </a:solidFill>
              </a:rPr>
            </a:br>
            <a:r>
              <a:rPr lang="en-US" sz="2000" b="1" i="1" dirty="0" smtClean="0">
                <a:solidFill>
                  <a:srgbClr val="339933"/>
                </a:solidFill>
              </a:rPr>
              <a:t>much better results  [than Google Products] results using Factal</a:t>
            </a:r>
            <a:r>
              <a:rPr lang="en-US" sz="2000" b="1" i="1" dirty="0" smtClean="0">
                <a:solidFill>
                  <a:srgbClr val="234600"/>
                </a:solidFill>
              </a:rPr>
              <a:t>” --- Anonymous WWW’11 Reviewer. </a:t>
            </a:r>
            <a:endParaRPr lang="en-US" sz="2000" b="1" i="1" dirty="0">
              <a:solidFill>
                <a:srgbClr val="2346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pic>
        <p:nvPicPr>
          <p:cNvPr id="14" name="Picture 6"/>
          <p:cNvPicPr>
            <a:picLocks noChangeAspect="1" noChangeArrowheads="1"/>
          </p:cNvPicPr>
          <p:nvPr/>
        </p:nvPicPr>
        <p:blipFill>
          <a:blip r:embed="rId5" cstate="print"/>
          <a:srcRect/>
          <a:stretch>
            <a:fillRect/>
          </a:stretch>
        </p:blipFill>
        <p:spPr bwMode="auto">
          <a:xfrm>
            <a:off x="194567" y="1418304"/>
            <a:ext cx="4453633" cy="2239296"/>
          </a:xfrm>
          <a:prstGeom prst="rect">
            <a:avLst/>
          </a:prstGeom>
          <a:noFill/>
          <a:ln w="25400">
            <a:solidFill>
              <a:schemeClr val="tx1"/>
            </a:solidFill>
            <a:miter lim="800000"/>
            <a:headEnd/>
            <a:tailEnd/>
          </a:ln>
          <a:effectLst/>
        </p:spPr>
      </p:pic>
      <p:sp>
        <p:nvSpPr>
          <p:cNvPr id="2" name="TextBox 1"/>
          <p:cNvSpPr txBox="1"/>
          <p:nvPr/>
        </p:nvSpPr>
        <p:spPr>
          <a:xfrm>
            <a:off x="5315045" y="6472640"/>
            <a:ext cx="3828955" cy="369332"/>
          </a:xfrm>
          <a:prstGeom prst="rect">
            <a:avLst/>
          </a:prstGeom>
          <a:noFill/>
        </p:spPr>
        <p:txBody>
          <a:bodyPr wrap="none" rtlCol="0">
            <a:spAutoFit/>
          </a:bodyPr>
          <a:lstStyle/>
          <a:p>
            <a:r>
              <a:rPr lang="en-US" dirty="0" smtClean="0"/>
              <a:t>[WWW 2010 Best Poster; WWW 2011]</a:t>
            </a:r>
            <a:endParaRPr lang="en-US" dirty="0"/>
          </a:p>
        </p:txBody>
      </p:sp>
    </p:spTree>
    <p:extLst>
      <p:ext uri="{BB962C8B-B14F-4D97-AF65-F5344CB8AC3E}">
        <p14:creationId xmlns:p14="http://schemas.microsoft.com/office/powerpoint/2010/main" xmlns="" val="183937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13453</TotalTime>
  <Words>2936</Words>
  <Application>Microsoft Office PowerPoint</Application>
  <PresentationFormat>On-screen Show (4:3)</PresentationFormat>
  <Paragraphs>509</Paragraphs>
  <Slides>49</Slides>
  <Notes>31</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Topic-Sensitive SourceRank: Agreement Based Source Selection for the Multi-Topic Deep Web Integration</vt:lpstr>
      <vt:lpstr>Slide 2</vt:lpstr>
      <vt:lpstr>Source quality and SourceRank</vt:lpstr>
      <vt:lpstr>Why Another Ranking? </vt:lpstr>
      <vt:lpstr>SourceRank Computation</vt:lpstr>
      <vt:lpstr>Method: Sampling based Agreement </vt:lpstr>
      <vt:lpstr>Computing Agreement is Hard</vt:lpstr>
      <vt:lpstr>Detecting Source Collusion</vt:lpstr>
      <vt:lpstr>Factal: Search based on SourceRank</vt:lpstr>
      <vt:lpstr>SourceRank is Query Independent</vt:lpstr>
      <vt:lpstr>Slide 11</vt:lpstr>
      <vt:lpstr>… And Source quality is topic-sensitive</vt:lpstr>
      <vt:lpstr>SourceRank is Query Independent</vt:lpstr>
      <vt:lpstr>This Paper: Topic sensitive-SourceRank</vt:lpstr>
      <vt:lpstr>Agenda</vt:lpstr>
      <vt:lpstr>Trust-based measure for multi-topic deep-web</vt:lpstr>
      <vt:lpstr>Topic-sensitive SourceRank overview</vt:lpstr>
      <vt:lpstr>Slide 18</vt:lpstr>
      <vt:lpstr>Challenges for TSR</vt:lpstr>
      <vt:lpstr>Computing topic-specific agreement</vt:lpstr>
      <vt:lpstr>Computing Topic-specific SourceRanks</vt:lpstr>
      <vt:lpstr>Topic-specific sampling queries</vt:lpstr>
      <vt:lpstr>Query Processing</vt:lpstr>
      <vt:lpstr>Computing query-topic</vt:lpstr>
      <vt:lpstr>Computing query-topic – Training Data</vt:lpstr>
      <vt:lpstr>Computing query-topic – Classifier</vt:lpstr>
      <vt:lpstr>Computing query-topic sensitive importance scores</vt:lpstr>
      <vt:lpstr>Slide 28</vt:lpstr>
      <vt:lpstr>Agenda</vt:lpstr>
      <vt:lpstr>Four-topic deep-web environment</vt:lpstr>
      <vt:lpstr>Deep-web sources</vt:lpstr>
      <vt:lpstr>Sampling queries</vt:lpstr>
      <vt:lpstr>Test queries</vt:lpstr>
      <vt:lpstr>Baseline Methods</vt:lpstr>
      <vt:lpstr>Baseline 1- CORI</vt:lpstr>
      <vt:lpstr>Baseline 2- Google Base</vt:lpstr>
      <vt:lpstr>Baseline 3-  USR</vt:lpstr>
      <vt:lpstr>Baseline 4 -  DSR</vt:lpstr>
      <vt:lpstr>Source selection</vt:lpstr>
      <vt:lpstr>Tuple ranking and relevance evaluation</vt:lpstr>
      <vt:lpstr>Agenda</vt:lpstr>
      <vt:lpstr>Slide 42</vt:lpstr>
      <vt:lpstr>Slide 43</vt:lpstr>
      <vt:lpstr>Slide 44</vt:lpstr>
      <vt:lpstr>Slide 45</vt:lpstr>
      <vt:lpstr>Slide 46</vt:lpstr>
      <vt:lpstr>Slide 47</vt:lpstr>
      <vt:lpstr>Conclusion</vt:lpstr>
      <vt:lpstr>Conclusion 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Topic-Sensitive SourceRank: Extending SourceRank for Performing Context-Sensitive Search over Deep-Web</dc:title>
  <dc:creator>mjha1</dc:creator>
  <cp:lastModifiedBy>Rao</cp:lastModifiedBy>
  <cp:revision>1150</cp:revision>
  <dcterms:created xsi:type="dcterms:W3CDTF">2011-12-17T01:27:29Z</dcterms:created>
  <dcterms:modified xsi:type="dcterms:W3CDTF">2012-01-03T15:42:04Z</dcterms:modified>
</cp:coreProperties>
</file>